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11" r:id="rId2"/>
    <p:sldId id="312" r:id="rId3"/>
    <p:sldId id="313" r:id="rId4"/>
    <p:sldId id="314" r:id="rId5"/>
    <p:sldId id="320" r:id="rId6"/>
    <p:sldId id="318" r:id="rId7"/>
    <p:sldId id="319" r:id="rId8"/>
    <p:sldId id="548" r:id="rId9"/>
    <p:sldId id="547" r:id="rId10"/>
    <p:sldId id="321" r:id="rId11"/>
    <p:sldId id="322" r:id="rId12"/>
    <p:sldId id="323" r:id="rId13"/>
    <p:sldId id="324" r:id="rId14"/>
    <p:sldId id="325" r:id="rId15"/>
    <p:sldId id="326" r:id="rId16"/>
    <p:sldId id="327" r:id="rId17"/>
    <p:sldId id="328" r:id="rId18"/>
    <p:sldId id="329" r:id="rId19"/>
    <p:sldId id="330" r:id="rId20"/>
    <p:sldId id="331" r:id="rId21"/>
    <p:sldId id="332" r:id="rId22"/>
    <p:sldId id="333" r:id="rId23"/>
    <p:sldId id="505"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36">
          <p15:clr>
            <a:srgbClr val="A4A3A4"/>
          </p15:clr>
        </p15:guide>
        <p15:guide id="2" orient="horz" pos="2052">
          <p15:clr>
            <a:srgbClr val="A4A3A4"/>
          </p15:clr>
        </p15:guide>
        <p15:guide id="3" orient="horz" pos="3089">
          <p15:clr>
            <a:srgbClr val="A4A3A4"/>
          </p15:clr>
        </p15:guide>
        <p15:guide id="4" orient="horz" pos="738">
          <p15:clr>
            <a:srgbClr val="A4A3A4"/>
          </p15:clr>
        </p15:guide>
        <p15:guide id="5" pos="2880">
          <p15:clr>
            <a:srgbClr val="A4A3A4"/>
          </p15:clr>
        </p15:guide>
        <p15:guide id="6" pos="7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6"/>
    <a:srgbClr val="FFCC00"/>
    <a:srgbClr val="9BBB59"/>
    <a:srgbClr val="FCD6B6"/>
    <a:srgbClr val="560E10"/>
    <a:srgbClr val="7E1416"/>
    <a:srgbClr val="C01E22"/>
    <a:srgbClr val="A6A6A6"/>
    <a:srgbClr val="1724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514" autoAdjust="0"/>
  </p:normalViewPr>
  <p:slideViewPr>
    <p:cSldViewPr showGuides="1">
      <p:cViewPr>
        <p:scale>
          <a:sx n="80" d="100"/>
          <a:sy n="80" d="100"/>
        </p:scale>
        <p:origin x="-2490" y="-660"/>
      </p:cViewPr>
      <p:guideLst>
        <p:guide orient="horz" pos="1236"/>
        <p:guide orient="horz" pos="2052"/>
        <p:guide orient="horz" pos="3089"/>
        <p:guide orient="horz" pos="738"/>
        <p:guide pos="2880"/>
        <p:guide pos="768"/>
      </p:guideLst>
    </p:cSldViewPr>
  </p:slideViewPr>
  <p:notesTextViewPr>
    <p:cViewPr>
      <p:scale>
        <a:sx n="1" d="1"/>
        <a:sy n="1" d="1"/>
      </p:scale>
      <p:origin x="0" y="0"/>
    </p:cViewPr>
  </p:notesTextViewPr>
  <p:sorterViewPr>
    <p:cViewPr>
      <p:scale>
        <a:sx n="160" d="100"/>
        <a:sy n="160" d="100"/>
      </p:scale>
      <p:origin x="0" y="173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A61680-A837-432F-901E-4467DCFAFFDE}" type="datetimeFigureOut">
              <a:rPr lang="en-US" smtClean="0"/>
              <a:t>1/3/2019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53B3B2-958E-45D1-AD4C-D94BBB3172EC}" type="slidenum">
              <a:rPr lang="en-US" smtClean="0"/>
              <a:t>‹#›</a:t>
            </a:fld>
            <a:endParaRPr lang="en-US"/>
          </a:p>
        </p:txBody>
      </p:sp>
    </p:spTree>
    <p:extLst>
      <p:ext uri="{BB962C8B-B14F-4D97-AF65-F5344CB8AC3E}">
        <p14:creationId xmlns:p14="http://schemas.microsoft.com/office/powerpoint/2010/main" val="29198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a:ln/>
        </p:spPr>
      </p:sp>
      <p:sp>
        <p:nvSpPr>
          <p:cNvPr id="270339" name="Notes Placeholder 2"/>
          <p:cNvSpPr>
            <a:spLocks noGrp="1"/>
          </p:cNvSpPr>
          <p:nvPr>
            <p:ph type="body" idx="1"/>
          </p:nvPr>
        </p:nvSpPr>
        <p:spPr/>
        <p:txBody>
          <a:bodyPr/>
          <a:lstStyle/>
          <a:p>
            <a:r>
              <a:rPr lang="en-US"/>
              <a:t>Moving on to section two, Classification and Diagnosis of Diabetes….</a:t>
            </a:r>
          </a:p>
          <a:p>
            <a:endParaRPr lang="en-US"/>
          </a:p>
          <a:p>
            <a:r>
              <a:rPr lang="en-US" b="1"/>
              <a:t>[SLIDE]</a:t>
            </a:r>
          </a:p>
        </p:txBody>
      </p:sp>
      <p:sp>
        <p:nvSpPr>
          <p:cNvPr id="270340"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4F96503C-BC35-403D-AAFB-87CBAB50A4AA}" type="slidenum">
              <a:rPr lang="en-US" sz="900"/>
              <a:pPr algn="r"/>
              <a:t>1</a:t>
            </a:fld>
            <a:endParaRPr lang="en-US" sz="9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a:ln/>
        </p:spPr>
      </p:sp>
      <p:sp>
        <p:nvSpPr>
          <p:cNvPr id="280579" name="Notes Placeholder 2"/>
          <p:cNvSpPr>
            <a:spLocks noGrp="1"/>
          </p:cNvSpPr>
          <p:nvPr>
            <p:ph type="body" idx="1"/>
          </p:nvPr>
        </p:nvSpPr>
        <p:spPr/>
        <p:txBody>
          <a:bodyPr/>
          <a:lstStyle/>
          <a:p>
            <a:r>
              <a:rPr lang="en-US" dirty="0"/>
              <a:t>Moving on to type 1 diabetes diagnosis and screening recommendations, these patients often present with acute symptoms of diabetes and markedly elevated blood glucose levels, and some cases are diagnosed with life-threatening ketoacidosis. </a:t>
            </a:r>
          </a:p>
          <a:p>
            <a:endParaRPr lang="en-US" dirty="0"/>
          </a:p>
          <a:p>
            <a:r>
              <a:rPr lang="en-US" dirty="0"/>
              <a:t>In these cases, knowing the blood glucose level is critical because, in addition to confirming that symptoms are due to diabetes mellitus, this will inform management decisions. Some providers may also want to know the A1C to determine how long a patient has had hyperglycemia.  Therefore the Association recommends that blood glucose rather than A1c should be used to diagnose acute onset type 1 diabetes in those with symptoms of hyperglycemia. </a:t>
            </a:r>
            <a:r>
              <a:rPr lang="en-US" b="1" dirty="0"/>
              <a:t>[CLICK]</a:t>
            </a:r>
          </a:p>
          <a:p>
            <a:endParaRPr lang="en-US" dirty="0"/>
          </a:p>
          <a:p>
            <a:r>
              <a:rPr lang="en-US" dirty="0"/>
              <a:t>While there is currently a lack of accepted screening programs, consider referring relatives of those with type 1 diabetes for antibody testing for risk assessment in the setting of a clinical research study, which can be identified at diabetestrialnet.org. Persistence</a:t>
            </a:r>
            <a:r>
              <a:rPr lang="en-US" baseline="0" dirty="0"/>
              <a:t> of two or more autoantibodies predicts clinical diabetes and may serve as an indication for intervention in the setting of a clinical trial. </a:t>
            </a:r>
            <a:endParaRPr lang="en-US" dirty="0"/>
          </a:p>
          <a:p>
            <a:endParaRPr lang="en-US" dirty="0"/>
          </a:p>
          <a:p>
            <a:r>
              <a:rPr lang="en-US" b="1" dirty="0"/>
              <a:t>[SLIDE]</a:t>
            </a:r>
          </a:p>
          <a:p>
            <a:endParaRPr lang="en-US" dirty="0"/>
          </a:p>
          <a:p>
            <a:endParaRPr lang="en-US" dirty="0"/>
          </a:p>
        </p:txBody>
      </p:sp>
      <p:sp>
        <p:nvSpPr>
          <p:cNvPr id="280580"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9304EB51-9692-4733-A9E8-12A32E30A52E}" type="slidenum">
              <a:rPr lang="en-US" sz="900"/>
              <a:pPr algn="r"/>
              <a:t>10</a:t>
            </a:fld>
            <a:endParaRPr lang="en-US" sz="900"/>
          </a:p>
        </p:txBody>
      </p:sp>
      <p:sp>
        <p:nvSpPr>
          <p:cNvPr id="280581" name="TextBox 4"/>
          <p:cNvSpPr txBox="1">
            <a:spLocks noChangeArrowheads="1"/>
          </p:cNvSpPr>
          <p:nvPr/>
        </p:nvSpPr>
        <p:spPr bwMode="auto">
          <a:xfrm>
            <a:off x="686421" y="7682460"/>
            <a:ext cx="5485158" cy="1337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111125" indent="-111125">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References</a:t>
            </a:r>
          </a:p>
          <a:p>
            <a:pPr>
              <a:buFont typeface="Calibri" pitchFamily="34" charset="0"/>
              <a:buNone/>
            </a:pPr>
            <a:r>
              <a:rPr lang="en-US" sz="900"/>
              <a:t>American Diabetes Association. Standards of medical care in diabetes—2014. Diabetes Care 2014;37(suppl 1):S18</a:t>
            </a:r>
          </a:p>
          <a:p>
            <a:pPr>
              <a:buFont typeface="Calibri" pitchFamily="34" charset="0"/>
              <a:buNone/>
            </a:pPr>
            <a:r>
              <a:rPr lang="en-US" sz="900"/>
              <a:t>Imperatore G, Boyle JP, Thompson TJ, et al.; SEARCH for Diabetes in Youth Study Group. Projections of type 1 and type 2 diabetes burden in the U.S. population aged &lt;20 years through 2050: dynamic modeling of incidence, mortality, and population growth. Diabetes Care 2012;35:2515–2520</a:t>
            </a:r>
          </a:p>
          <a:p>
            <a:pPr>
              <a:buFont typeface="Calibri" pitchFamily="34" charset="0"/>
              <a:buNone/>
            </a:pPr>
            <a:r>
              <a:rPr lang="en-US" sz="900"/>
              <a:t>Lipman TH, Levitt Katz LE, Ratcliffe SJ, et al. Increasing incidence of type 1 diabetes in youth: twenty years of the Philadelphia Pediatric Diabetes Registry. Diabetes Care 2013;36:1597–1603</a:t>
            </a:r>
          </a:p>
          <a:p>
            <a:pPr>
              <a:buFont typeface="Calibri" pitchFamily="34" charset="0"/>
              <a:buNone/>
            </a:pPr>
            <a:r>
              <a:rPr lang="en-US" sz="900"/>
              <a:t>Pettitt DJ, Talton J, Dabelea D, et al. Prevalence of diabetes mellitus in U.S. youth in 2009: the SEARCH for Diabetes in Youth Study. Diabetes Care. 16 September 2013 [Epub ahead of print]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Slide Image Placeholder 1"/>
          <p:cNvSpPr>
            <a:spLocks noGrp="1" noRot="1" noChangeAspect="1" noTextEdit="1"/>
          </p:cNvSpPr>
          <p:nvPr>
            <p:ph type="sldImg"/>
          </p:nvPr>
        </p:nvSpPr>
        <p:spPr>
          <a:ln/>
        </p:spPr>
      </p:sp>
      <p:sp>
        <p:nvSpPr>
          <p:cNvPr id="281603" name="Notes Placeholder 2"/>
          <p:cNvSpPr>
            <a:spLocks noGrp="1"/>
          </p:cNvSpPr>
          <p:nvPr>
            <p:ph type="body" idx="1"/>
          </p:nvPr>
        </p:nvSpPr>
        <p:spPr/>
        <p:txBody>
          <a:bodyPr/>
          <a:lstStyle/>
          <a:p>
            <a:r>
              <a:rPr lang="en-US" dirty="0"/>
              <a:t>Type 2 diabetes, previously referred to as “non-insulin-dependent diabetes” or “adult-onset diabetes,” accounts for 90–95% of all diabetes. This form encompasses individuals who have insulin resistance and usually relative (rather than absolute) insulin deficiency. At least initially, and often throughout their lifetime, patients with type 2 diabetes may not need insulin treatment to survive.</a:t>
            </a:r>
          </a:p>
          <a:p>
            <a:endParaRPr lang="en-US" dirty="0"/>
          </a:p>
          <a:p>
            <a:r>
              <a:rPr lang="en-US" dirty="0"/>
              <a:t>These recommendations look just like the screening recommendations for prediabetes, so we won’t spend more time on them. </a:t>
            </a:r>
          </a:p>
          <a:p>
            <a:endParaRPr lang="en-US" dirty="0"/>
          </a:p>
          <a:p>
            <a:endParaRPr lang="en-US" dirty="0"/>
          </a:p>
          <a:p>
            <a:r>
              <a:rPr lang="en-US" b="1" dirty="0"/>
              <a:t>[SLIDE]</a:t>
            </a:r>
          </a:p>
          <a:p>
            <a:endParaRPr lang="en-US" b="1" dirty="0"/>
          </a:p>
        </p:txBody>
      </p:sp>
      <p:sp>
        <p:nvSpPr>
          <p:cNvPr id="281604"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9725B2D0-1630-4A24-BF21-39A603A90B26}" type="slidenum">
              <a:rPr lang="en-US" sz="900">
                <a:latin typeface="Calibri" pitchFamily="34" charset="0"/>
              </a:rPr>
              <a:pPr algn="r" eaLnBrk="1" hangingPunct="1"/>
              <a:t>11</a:t>
            </a:fld>
            <a:endParaRPr lang="en-US" sz="9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a:ln/>
        </p:spPr>
      </p:sp>
      <p:sp>
        <p:nvSpPr>
          <p:cNvPr id="282627" name="Notes Placeholder 2"/>
          <p:cNvSpPr>
            <a:spLocks noGrp="1"/>
          </p:cNvSpPr>
          <p:nvPr>
            <p:ph type="body" idx="1"/>
          </p:nvPr>
        </p:nvSpPr>
        <p:spPr/>
        <p:txBody>
          <a:bodyPr/>
          <a:lstStyle/>
          <a:p>
            <a:r>
              <a:rPr lang="en-US"/>
              <a:t>And slide two of the screening recommendations for type 2 diabetes, again just like those for prediabetes.</a:t>
            </a:r>
          </a:p>
          <a:p>
            <a:endParaRPr lang="en-US"/>
          </a:p>
          <a:p>
            <a:pPr marL="0" lvl="1"/>
            <a:r>
              <a:rPr lang="en-US" b="1"/>
              <a:t>[SLIDE]</a:t>
            </a:r>
          </a:p>
          <a:p>
            <a:endParaRPr lang="en-US" b="1"/>
          </a:p>
        </p:txBody>
      </p:sp>
      <p:sp>
        <p:nvSpPr>
          <p:cNvPr id="282628"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E7C7CA2A-0C58-41E3-A92E-483C98846D96}" type="slidenum">
              <a:rPr lang="en-US" sz="900">
                <a:latin typeface="Calibri" pitchFamily="34" charset="0"/>
              </a:rPr>
              <a:pPr algn="r" eaLnBrk="1" hangingPunct="1"/>
              <a:t>12</a:t>
            </a:fld>
            <a:endParaRPr lang="en-US" sz="9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p:txBody>
          <a:bodyPr/>
          <a:lstStyle/>
          <a:p>
            <a:pPr marL="112163" lvl="1"/>
            <a:r>
              <a:rPr lang="en-US" dirty="0"/>
              <a:t>In children and adolescents, the</a:t>
            </a:r>
            <a:r>
              <a:rPr lang="en-US" baseline="0" dirty="0"/>
              <a:t> criteria are a little different. </a:t>
            </a:r>
            <a:r>
              <a:rPr lang="en-US" dirty="0"/>
              <a:t>The Association recommends screening for type 2 diabetes or prediabetes in asymptomatic children and adolescents when they meet the criteria of overweight plus any two additional risk factors, including:</a:t>
            </a:r>
          </a:p>
          <a:p>
            <a:pPr marL="112163" lvl="1"/>
            <a:r>
              <a:rPr lang="en-US" dirty="0"/>
              <a:t> </a:t>
            </a:r>
          </a:p>
          <a:p>
            <a:r>
              <a:rPr lang="en-US" dirty="0"/>
              <a:t>• Family history of type 2 diabetes in first- or second-degree relative;</a:t>
            </a:r>
          </a:p>
          <a:p>
            <a:endParaRPr lang="en-US" dirty="0"/>
          </a:p>
          <a:p>
            <a:r>
              <a:rPr lang="en-US" dirty="0"/>
              <a:t>• Race/ethnicity (Native American, African American, Latino, Asian American, Pacific Islander);</a:t>
            </a:r>
          </a:p>
          <a:p>
            <a:endParaRPr lang="en-US" dirty="0"/>
          </a:p>
          <a:p>
            <a:r>
              <a:rPr lang="en-US" dirty="0"/>
              <a:t>• Signs of insulin resistance or conditions associated with insulin resistance, such as acanthosis </a:t>
            </a:r>
            <a:r>
              <a:rPr lang="en-US" dirty="0" err="1"/>
              <a:t>nigricans</a:t>
            </a:r>
            <a:r>
              <a:rPr lang="en-US" dirty="0"/>
              <a:t>, hypertension, dyslipidemia, polycystic ovary syndrome, or small-for-gestational-age birth weight;</a:t>
            </a:r>
          </a:p>
          <a:p>
            <a:endParaRPr lang="en-US" dirty="0"/>
          </a:p>
          <a:p>
            <a:r>
              <a:rPr lang="en-US" dirty="0"/>
              <a:t>• Maternal history of diabetes or GDM during the child’s gestation; </a:t>
            </a:r>
            <a:r>
              <a:rPr lang="en-US" b="1" dirty="0"/>
              <a:t>[CLICK]</a:t>
            </a:r>
          </a:p>
          <a:p>
            <a:endParaRPr lang="en-US" dirty="0"/>
          </a:p>
          <a:p>
            <a:r>
              <a:rPr lang="en-US" dirty="0"/>
              <a:t>Begin testing either at puberty or at age 10, whichever comes first; and test every 3 years after that. </a:t>
            </a:r>
            <a:r>
              <a:rPr lang="en-US" b="1" dirty="0"/>
              <a:t>[CLICK]</a:t>
            </a:r>
          </a:p>
          <a:p>
            <a:endParaRPr lang="en-US" dirty="0"/>
          </a:p>
          <a:p>
            <a:r>
              <a:rPr lang="en-US" dirty="0"/>
              <a:t>Some</a:t>
            </a:r>
            <a:r>
              <a:rPr lang="en-US" baseline="0" dirty="0"/>
              <a:t> evidence suggests that the FPG and OGTT are more appropriate tests than A1C for children and adolescents. While the</a:t>
            </a:r>
            <a:r>
              <a:rPr lang="en-US" dirty="0"/>
              <a:t> American Diabetes Association acknowledges the limited data supporting A1C for diagnosing diabetes in children and adolescents, the ADA, aside from rare instances, such as cystic fibrosis and  </a:t>
            </a:r>
            <a:r>
              <a:rPr lang="en-US" dirty="0" err="1"/>
              <a:t>hemoglobinopathies</a:t>
            </a:r>
            <a:r>
              <a:rPr lang="en-US" dirty="0"/>
              <a:t>, continues to recommend A1C in this cohort.</a:t>
            </a:r>
          </a:p>
          <a:p>
            <a:endParaRPr lang="en-US" baseline="30000" dirty="0"/>
          </a:p>
          <a:p>
            <a:endParaRPr lang="en-US" baseline="30000" dirty="0"/>
          </a:p>
          <a:p>
            <a:pPr marL="112163" lvl="1"/>
            <a:r>
              <a:rPr lang="en-US" b="1" dirty="0"/>
              <a:t>[SLIDE]</a:t>
            </a:r>
          </a:p>
          <a:p>
            <a:endParaRPr lang="en-US" baseline="30000" dirty="0"/>
          </a:p>
          <a:p>
            <a:endParaRPr lang="en-US" baseline="30000" dirty="0"/>
          </a:p>
          <a:p>
            <a:endParaRPr lang="en-US" baseline="30000" dirty="0"/>
          </a:p>
          <a:p>
            <a:endParaRPr lang="en-US" baseline="30000" dirty="0"/>
          </a:p>
          <a:p>
            <a:endParaRPr lang="en-US" baseline="30000" dirty="0"/>
          </a:p>
        </p:txBody>
      </p:sp>
      <p:sp>
        <p:nvSpPr>
          <p:cNvPr id="283652"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72B2E223-B7B8-4A41-BE9A-F9819724A0F0}" type="slidenum">
              <a:rPr lang="en-US" sz="900"/>
              <a:pPr algn="r"/>
              <a:t>13</a:t>
            </a:fld>
            <a:endParaRPr lang="en-US" sz="900"/>
          </a:p>
        </p:txBody>
      </p:sp>
      <p:sp>
        <p:nvSpPr>
          <p:cNvPr id="283653" name="TextBox 4"/>
          <p:cNvSpPr txBox="1">
            <a:spLocks noChangeArrowheads="1"/>
          </p:cNvSpPr>
          <p:nvPr/>
        </p:nvSpPr>
        <p:spPr bwMode="auto">
          <a:xfrm>
            <a:off x="686421" y="7418571"/>
            <a:ext cx="5485158" cy="161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111125" indent="-111125">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References</a:t>
            </a:r>
          </a:p>
          <a:p>
            <a:pPr>
              <a:buFont typeface="Calibri" pitchFamily="34" charset="0"/>
              <a:buNone/>
            </a:pPr>
            <a:r>
              <a:rPr lang="en-US" sz="900"/>
              <a:t>American Diabetes Association. Standards of medical care in diabetes—2014. Diabetes Care 2014;37(suppl 1): S17–S18</a:t>
            </a:r>
          </a:p>
          <a:p>
            <a:pPr>
              <a:buFont typeface="Calibri" pitchFamily="34" charset="0"/>
              <a:buNone/>
            </a:pPr>
            <a:r>
              <a:rPr lang="en-US" sz="900"/>
              <a:t>Imperatore G, Boyle JP, Thompson TJ, et al.; SEARCH for Diabetes in Youth Study Group. Projections of type 1 and type 2 diabetes burden in the U.S. population aged &lt;20 years through 2050: dynamic modeling of incidence, mortality, and population growth. Diabetes Care 2012;35:2515–2520</a:t>
            </a:r>
          </a:p>
          <a:p>
            <a:pPr>
              <a:buFont typeface="Calibri" pitchFamily="34" charset="0"/>
              <a:buNone/>
            </a:pPr>
            <a:r>
              <a:rPr lang="en-US" sz="900"/>
              <a:t>American Diabetes Association. Type 2 diabetes in children and adolescents. Diabetes Care 2000;23:381–389</a:t>
            </a:r>
          </a:p>
          <a:p>
            <a:pPr>
              <a:buFont typeface="Calibri" pitchFamily="34" charset="0"/>
              <a:buNone/>
            </a:pPr>
            <a:r>
              <a:rPr lang="en-US" sz="900"/>
              <a:t>Kester LM, Hey H, Hannon TS. Using hemoglobin A1c for prediabetes and diabetes diagnosis in  adolescents: can adult recommendations be upheld for pediatric use? J Adolesc Health 2012;50:321–323</a:t>
            </a:r>
          </a:p>
          <a:p>
            <a:pPr>
              <a:buFont typeface="Calibri" pitchFamily="34" charset="0"/>
              <a:buNone/>
            </a:pPr>
            <a:r>
              <a:rPr lang="en-US" sz="900"/>
              <a:t>Wu EL, Kazzi NG, Lee JM. Cost effectiveness of screening strategies for identifying pediatric diabetes mellitus and dysglycemia. JAMA Pediatr 2013;167:32–39</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a:ln/>
        </p:spPr>
      </p:sp>
      <p:sp>
        <p:nvSpPr>
          <p:cNvPr id="284675" name="Notes Placeholder 2"/>
          <p:cNvSpPr>
            <a:spLocks noGrp="1"/>
          </p:cNvSpPr>
          <p:nvPr>
            <p:ph type="body" idx="1"/>
          </p:nvPr>
        </p:nvSpPr>
        <p:spPr/>
        <p:txBody>
          <a:bodyPr/>
          <a:lstStyle/>
          <a:p>
            <a:r>
              <a:rPr lang="en-US" dirty="0"/>
              <a:t>Recommendations for the detection and diagnosis of gestational diabetes mellitus (GDM) are summarized on two slides; </a:t>
            </a:r>
          </a:p>
          <a:p>
            <a:endParaRPr lang="en-US" dirty="0"/>
          </a:p>
          <a:p>
            <a:pPr eaLnBrk="1" hangingPunct="1">
              <a:buFont typeface="Arial" pitchFamily="34" charset="0"/>
              <a:buNone/>
            </a:pPr>
            <a:r>
              <a:rPr lang="en-US" dirty="0"/>
              <a:t>First, because of the number of pregnant women with undiagnosed type 2 diabetes, it is reasonable to test women with risk factors for type 2 at the first prenatal visit, using standard diagnostic criteria. </a:t>
            </a:r>
            <a:r>
              <a:rPr lang="en-US" b="1" dirty="0"/>
              <a:t>[CLICK]</a:t>
            </a:r>
          </a:p>
          <a:p>
            <a:pPr marL="112163" lvl="1"/>
            <a:endParaRPr lang="en-US" dirty="0"/>
          </a:p>
          <a:p>
            <a:pPr>
              <a:buFont typeface="Arial" pitchFamily="34" charset="0"/>
              <a:buNone/>
            </a:pPr>
            <a:r>
              <a:rPr lang="en-US" dirty="0"/>
              <a:t>Test for GDM at 24–28 weeks of gestation in pregnant women not previously known to have diabetes. </a:t>
            </a:r>
            <a:r>
              <a:rPr lang="en-US" b="1" dirty="0"/>
              <a:t>[CLICK]</a:t>
            </a:r>
          </a:p>
          <a:p>
            <a:pPr>
              <a:buFont typeface="Arial" pitchFamily="34" charset="0"/>
              <a:buNone/>
            </a:pPr>
            <a:endParaRPr lang="en-US" dirty="0"/>
          </a:p>
          <a:p>
            <a:r>
              <a:rPr lang="en-US" dirty="0"/>
              <a:t>Screen women with GDM for persistent diabetes at 4–12 weeks postpartum, using the OGTT and clinically appropriate </a:t>
            </a:r>
            <a:r>
              <a:rPr lang="en-US" dirty="0" err="1"/>
              <a:t>nonpregnancy</a:t>
            </a:r>
            <a:r>
              <a:rPr lang="en-US" dirty="0"/>
              <a:t> diagnostic criteria. </a:t>
            </a:r>
          </a:p>
          <a:p>
            <a:pPr>
              <a:buFontTx/>
              <a:buNone/>
            </a:pPr>
            <a:endParaRPr lang="en-US" dirty="0"/>
          </a:p>
          <a:p>
            <a:pPr marL="112163" lvl="1"/>
            <a:r>
              <a:rPr lang="en-US" b="1" dirty="0"/>
              <a:t>[SLIDE]</a:t>
            </a:r>
          </a:p>
          <a:p>
            <a:pPr>
              <a:buFontTx/>
              <a:buNone/>
            </a:pPr>
            <a:endParaRPr lang="en-US" dirty="0"/>
          </a:p>
          <a:p>
            <a:pPr>
              <a:buFontTx/>
              <a:buNone/>
            </a:pPr>
            <a:endParaRPr lang="en-US" dirty="0"/>
          </a:p>
        </p:txBody>
      </p:sp>
      <p:sp>
        <p:nvSpPr>
          <p:cNvPr id="284676"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F1A353FF-B6CC-486E-B894-1FA3F5AEF955}" type="slidenum">
              <a:rPr lang="en-US" sz="900"/>
              <a:pPr algn="r"/>
              <a:t>14</a:t>
            </a:fld>
            <a:endParaRPr lang="en-US" sz="900"/>
          </a:p>
        </p:txBody>
      </p:sp>
      <p:sp>
        <p:nvSpPr>
          <p:cNvPr id="284677" name="TextBox 4"/>
          <p:cNvSpPr txBox="1">
            <a:spLocks noChangeArrowheads="1"/>
          </p:cNvSpPr>
          <p:nvPr/>
        </p:nvSpPr>
        <p:spPr bwMode="auto">
          <a:xfrm>
            <a:off x="686421" y="8222730"/>
            <a:ext cx="5485158" cy="783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228600" indent="-228600">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References</a:t>
            </a:r>
          </a:p>
          <a:p>
            <a:pPr>
              <a:buFont typeface="Calibri" pitchFamily="34" charset="0"/>
              <a:buNone/>
            </a:pPr>
            <a:r>
              <a:rPr lang="en-US" sz="900"/>
              <a:t>Lawrence JM, Contreras R, Chen W, Sacks DA. Trends in the prevalence of preexisting diabetes and gestational diabetes mellitus among a racially/ethnically diverse population of pregnant women, 1999-2005. Diabetes Care 2008;31:899–904</a:t>
            </a:r>
          </a:p>
          <a:p>
            <a:pPr>
              <a:buFont typeface="Calibri" pitchFamily="34" charset="0"/>
              <a:buNone/>
            </a:pPr>
            <a:r>
              <a:rPr lang="en-US" sz="900"/>
              <a:t>American Diabetes Association. Standards of medical care in diabetes—2014. Diabetes Care 2014;37(suppl 1):S18</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Slide Image Placeholder 1"/>
          <p:cNvSpPr>
            <a:spLocks noGrp="1" noRot="1" noChangeAspect="1" noTextEdit="1"/>
          </p:cNvSpPr>
          <p:nvPr>
            <p:ph type="sldImg"/>
          </p:nvPr>
        </p:nvSpPr>
        <p:spPr>
          <a:ln/>
        </p:spPr>
      </p:sp>
      <p:sp>
        <p:nvSpPr>
          <p:cNvPr id="285699" name="Notes Placeholder 2"/>
          <p:cNvSpPr>
            <a:spLocks noGrp="1"/>
          </p:cNvSpPr>
          <p:nvPr>
            <p:ph type="body" idx="1"/>
          </p:nvPr>
        </p:nvSpPr>
        <p:spPr/>
        <p:txBody>
          <a:bodyPr/>
          <a:lstStyle/>
          <a:p>
            <a:r>
              <a:rPr lang="en-US"/>
              <a:t>And finally, </a:t>
            </a:r>
          </a:p>
          <a:p>
            <a:r>
              <a:rPr lang="en-US"/>
              <a:t>Women with a history of GDM should have lifelong screening for the development of diabetes or prediabetes at least every 3 years. </a:t>
            </a:r>
            <a:r>
              <a:rPr lang="en-US" b="1"/>
              <a:t>[CLICK]</a:t>
            </a:r>
          </a:p>
          <a:p>
            <a:endParaRPr lang="en-US"/>
          </a:p>
          <a:p>
            <a:r>
              <a:rPr lang="en-US"/>
              <a:t>Women with a history of GDM found to have prediabetes should receive lifestyle interventions or metformin to prevent diabetes. </a:t>
            </a:r>
          </a:p>
          <a:p>
            <a:endParaRPr lang="en-US"/>
          </a:p>
          <a:p>
            <a:pPr marL="0" lvl="1"/>
            <a:r>
              <a:rPr lang="en-US" b="1"/>
              <a:t>[SLIDE]</a:t>
            </a:r>
          </a:p>
          <a:p>
            <a:endParaRPr lang="en-US"/>
          </a:p>
          <a:p>
            <a:pPr>
              <a:buFontTx/>
              <a:buChar char="•"/>
            </a:pPr>
            <a:endParaRPr lang="en-US"/>
          </a:p>
        </p:txBody>
      </p:sp>
      <p:sp>
        <p:nvSpPr>
          <p:cNvPr id="285700"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FF4D1AE7-E6E5-45DD-9FCD-A7AC0CCF3359}" type="slidenum">
              <a:rPr lang="en-US" sz="900"/>
              <a:pPr algn="r"/>
              <a:t>15</a:t>
            </a:fld>
            <a:endParaRPr lang="en-US" sz="900"/>
          </a:p>
        </p:txBody>
      </p:sp>
      <p:sp>
        <p:nvSpPr>
          <p:cNvPr id="285701" name="TextBox 4"/>
          <p:cNvSpPr txBox="1">
            <a:spLocks noChangeArrowheads="1"/>
          </p:cNvSpPr>
          <p:nvPr/>
        </p:nvSpPr>
        <p:spPr bwMode="auto">
          <a:xfrm>
            <a:off x="686421" y="8090005"/>
            <a:ext cx="5485158" cy="921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228600" indent="-228600">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References</a:t>
            </a:r>
          </a:p>
          <a:p>
            <a:pPr>
              <a:buFont typeface="Calibri" pitchFamily="34" charset="0"/>
              <a:buNone/>
            </a:pPr>
            <a:r>
              <a:rPr lang="en-US" sz="900"/>
              <a:t>Lawrence JM, Contreras R, Chen W, Sacks DA. Trends in the prevalence of preexisting diabetes and gestational diabetes mellitus among a racially/ethnically diverse population of pregnant women, 1999–2005. Diabetes Care 2008;31:899–904</a:t>
            </a:r>
          </a:p>
          <a:p>
            <a:pPr>
              <a:buFont typeface="Calibri" pitchFamily="34" charset="0"/>
              <a:buNone/>
            </a:pPr>
            <a:r>
              <a:rPr lang="en-US" sz="900"/>
              <a:t>American Diabetes Association. Standards of medical care in diabetes—2014. Diabetes Care 2014;37(suppl 1):S15–S16</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a:ln/>
        </p:spPr>
      </p:sp>
      <p:sp>
        <p:nvSpPr>
          <p:cNvPr id="286723" name="Notes Placeholder 2"/>
          <p:cNvSpPr>
            <a:spLocks noGrp="1"/>
          </p:cNvSpPr>
          <p:nvPr>
            <p:ph type="body" idx="1"/>
          </p:nvPr>
        </p:nvSpPr>
        <p:spPr/>
        <p:txBody>
          <a:bodyPr/>
          <a:lstStyle/>
          <a:p>
            <a:r>
              <a:rPr lang="en-US"/>
              <a:t>Gestational diabetes diagnosis can be accomplished with either of two strategies, which we’ll walk through next. </a:t>
            </a:r>
          </a:p>
          <a:p>
            <a:endParaRPr lang="en-US"/>
          </a:p>
          <a:p>
            <a:pPr marL="0" lvl="1"/>
            <a:r>
              <a:rPr lang="en-US" b="1"/>
              <a:t>[SLIDE]</a:t>
            </a:r>
          </a:p>
          <a:p>
            <a:endParaRPr lang="en-US" b="1"/>
          </a:p>
        </p:txBody>
      </p:sp>
      <p:sp>
        <p:nvSpPr>
          <p:cNvPr id="286724"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7A0E1007-6372-49FE-BEBD-FAC8A1ED83C5}" type="slidenum">
              <a:rPr lang="en-US" sz="900">
                <a:latin typeface="Calibri" pitchFamily="34" charset="0"/>
              </a:rPr>
              <a:pPr algn="r" eaLnBrk="1" hangingPunct="1"/>
              <a:t>16</a:t>
            </a:fld>
            <a:endParaRPr lang="en-US" sz="90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a:ln/>
        </p:spPr>
      </p:sp>
      <p:sp>
        <p:nvSpPr>
          <p:cNvPr id="287747" name="Notes Placeholder 2"/>
          <p:cNvSpPr>
            <a:spLocks noGrp="1"/>
          </p:cNvSpPr>
          <p:nvPr>
            <p:ph type="body" idx="1"/>
          </p:nvPr>
        </p:nvSpPr>
        <p:spPr/>
        <p:txBody>
          <a:bodyPr/>
          <a:lstStyle/>
          <a:p>
            <a:pPr>
              <a:lnSpc>
                <a:spcPct val="90000"/>
              </a:lnSpc>
              <a:spcBef>
                <a:spcPct val="30000"/>
              </a:spcBef>
            </a:pPr>
            <a:r>
              <a:rPr lang="en-US"/>
              <a:t>First, the one-step strategy, which consists of a 75g OGTT.</a:t>
            </a:r>
          </a:p>
          <a:p>
            <a:pPr lvl="1" eaLnBrk="1" hangingPunct="1">
              <a:lnSpc>
                <a:spcPct val="90000"/>
              </a:lnSpc>
            </a:pPr>
            <a:endParaRPr lang="en-US"/>
          </a:p>
          <a:p>
            <a:pPr lvl="1" eaLnBrk="1" hangingPunct="1">
              <a:lnSpc>
                <a:spcPct val="90000"/>
              </a:lnSpc>
            </a:pPr>
            <a:r>
              <a:rPr lang="en-US"/>
              <a:t>In women between 24 and 28 weeks gestation not previously diagnosed with overt diabetes, perform a 75-g OGTT in the morning after an overnight fast of at least 8 hours.  </a:t>
            </a:r>
          </a:p>
          <a:p>
            <a:pPr lvl="1" eaLnBrk="1" hangingPunct="1">
              <a:lnSpc>
                <a:spcPct val="90000"/>
              </a:lnSpc>
            </a:pPr>
            <a:r>
              <a:rPr lang="en-US"/>
              <a:t>Measure plasma glucose measurement fasting and at 1 and 2 hours. </a:t>
            </a:r>
          </a:p>
          <a:p>
            <a:pPr lvl="1" eaLnBrk="1" hangingPunct="1">
              <a:lnSpc>
                <a:spcPct val="90000"/>
              </a:lnSpc>
            </a:pPr>
            <a:r>
              <a:rPr lang="en-US"/>
              <a:t>Gestational diabetes is diagnosed if the fasting glucose is higher than 92 mg per dL, if the 1 hour glucose is higher than 180, or if the 2 hour is over 153.  </a:t>
            </a:r>
          </a:p>
          <a:p>
            <a:pPr lvl="1" eaLnBrk="1" hangingPunct="1">
              <a:lnSpc>
                <a:spcPct val="90000"/>
              </a:lnSpc>
              <a:buFont typeface="Arial" pitchFamily="34" charset="0"/>
              <a:buNone/>
            </a:pPr>
            <a:endParaRPr lang="en-US"/>
          </a:p>
          <a:p>
            <a:pPr>
              <a:lnSpc>
                <a:spcPct val="90000"/>
              </a:lnSpc>
            </a:pPr>
            <a:r>
              <a:rPr lang="en-US" b="1"/>
              <a:t>[SLIDE]</a:t>
            </a:r>
          </a:p>
          <a:p>
            <a:pPr>
              <a:lnSpc>
                <a:spcPct val="90000"/>
              </a:lnSpc>
            </a:pPr>
            <a:endParaRPr lang="en-US" b="1"/>
          </a:p>
        </p:txBody>
      </p:sp>
      <p:sp>
        <p:nvSpPr>
          <p:cNvPr id="287748"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7C0FB629-4920-4A2B-B9FE-4077075B0031}" type="slidenum">
              <a:rPr lang="en-US" sz="900"/>
              <a:pPr algn="r"/>
              <a:t>17</a:t>
            </a:fld>
            <a:endParaRPr lang="en-US" sz="900"/>
          </a:p>
        </p:txBody>
      </p:sp>
      <p:sp>
        <p:nvSpPr>
          <p:cNvPr id="287749" name="TextBox 4"/>
          <p:cNvSpPr txBox="1">
            <a:spLocks noChangeArrowheads="1"/>
          </p:cNvSpPr>
          <p:nvPr/>
        </p:nvSpPr>
        <p:spPr bwMode="auto">
          <a:xfrm>
            <a:off x="686421" y="7818308"/>
            <a:ext cx="5485158" cy="1198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111125" indent="-111125">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References</a:t>
            </a:r>
          </a:p>
          <a:p>
            <a:pPr>
              <a:buFont typeface="Calibri" pitchFamily="34" charset="0"/>
              <a:buNone/>
            </a:pPr>
            <a:r>
              <a:rPr lang="en-US" sz="900"/>
              <a:t>American Diabetes Association. Standards of medical care in diabetes—2014. Diabetes Care 2014;37(suppl 1):S19; Table 6</a:t>
            </a:r>
          </a:p>
          <a:p>
            <a:pPr>
              <a:buFont typeface="Calibri" pitchFamily="34" charset="0"/>
              <a:buNone/>
            </a:pPr>
            <a:r>
              <a:rPr lang="en-US" sz="900"/>
              <a:t>Metzger BE, Lowe LP, Dyer AR, et al, for the HAPO Study Cooperative Research Group. Hyperglycemia and adverse pregnancy outcomes. N Engl J Med 2008;358:1991–2002</a:t>
            </a:r>
          </a:p>
          <a:p>
            <a:pPr>
              <a:buFont typeface="Calibri" pitchFamily="34" charset="0"/>
              <a:buNone/>
            </a:pPr>
            <a:r>
              <a:rPr lang="en-US" sz="900"/>
              <a:t>Metzger BE,  Gabbe SG, Persson B, et al, for the International Association of Diabetes and Pregnancy Study Groups Consensus Panel. International Association of Diabetes and Pregnancy Study Groups recommendations on the diagnosis and classification of hyperglycemia in pregnancy. Diabetes Care 2010;33:676–682</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a:ln/>
        </p:spPr>
      </p:sp>
      <p:sp>
        <p:nvSpPr>
          <p:cNvPr id="288771" name="Notes Placeholder 2"/>
          <p:cNvSpPr>
            <a:spLocks noGrp="1"/>
          </p:cNvSpPr>
          <p:nvPr>
            <p:ph type="body" idx="1"/>
          </p:nvPr>
        </p:nvSpPr>
        <p:spPr/>
        <p:txBody>
          <a:bodyPr/>
          <a:lstStyle/>
          <a:p>
            <a:pPr>
              <a:lnSpc>
                <a:spcPct val="90000"/>
              </a:lnSpc>
              <a:spcBef>
                <a:spcPct val="30000"/>
              </a:spcBef>
            </a:pPr>
            <a:r>
              <a:rPr lang="en-US"/>
              <a:t>And here’s the 2-step strategy recommended by NIH.  </a:t>
            </a:r>
          </a:p>
          <a:p>
            <a:pPr>
              <a:lnSpc>
                <a:spcPct val="90000"/>
              </a:lnSpc>
              <a:spcBef>
                <a:spcPct val="30000"/>
              </a:spcBef>
            </a:pPr>
            <a:endParaRPr lang="en-US"/>
          </a:p>
          <a:p>
            <a:pPr marL="112163" lvl="1">
              <a:lnSpc>
                <a:spcPct val="90000"/>
              </a:lnSpc>
            </a:pPr>
            <a:r>
              <a:rPr lang="en-US"/>
              <a:t>First, perform a 50-g GLT (nonfasting), with plasma glucose measurement at 1 h, at 24–28 weeks of gestation in women not previously diagnosed with overt diabetes</a:t>
            </a:r>
          </a:p>
          <a:p>
            <a:pPr marL="112163" lvl="1">
              <a:lnSpc>
                <a:spcPct val="90000"/>
              </a:lnSpc>
            </a:pPr>
            <a:r>
              <a:rPr lang="en-US"/>
              <a:t>If the plasma glucose level measured 1 h after the load is ≥140 mg/dL, proceed to Step 2, the 100-g OGTT</a:t>
            </a:r>
          </a:p>
          <a:p>
            <a:pPr>
              <a:lnSpc>
                <a:spcPct val="90000"/>
              </a:lnSpc>
            </a:pPr>
            <a:endParaRPr lang="en-US" sz="800"/>
          </a:p>
          <a:p>
            <a:pPr>
              <a:lnSpc>
                <a:spcPct val="90000"/>
              </a:lnSpc>
            </a:pPr>
            <a:r>
              <a:rPr lang="en-US" sz="800"/>
              <a:t>It’s worth noting here also that the American College of Obstetricians and Gynecologists (ACOG) recommends a lower threshold of 135 in high-risk ethnic minorities with higher prevalence of GDM.</a:t>
            </a:r>
          </a:p>
          <a:p>
            <a:pPr>
              <a:lnSpc>
                <a:spcPct val="90000"/>
              </a:lnSpc>
            </a:pPr>
            <a:endParaRPr lang="en-US" sz="800"/>
          </a:p>
          <a:p>
            <a:pPr marL="112163" lvl="1">
              <a:lnSpc>
                <a:spcPct val="90000"/>
              </a:lnSpc>
            </a:pPr>
            <a:r>
              <a:rPr lang="en-US" b="1"/>
              <a:t>[SLIDE]</a:t>
            </a:r>
          </a:p>
          <a:p>
            <a:pPr>
              <a:lnSpc>
                <a:spcPct val="90000"/>
              </a:lnSpc>
            </a:pPr>
            <a:endParaRPr lang="en-US" sz="800"/>
          </a:p>
          <a:p>
            <a:pPr>
              <a:lnSpc>
                <a:spcPct val="90000"/>
              </a:lnSpc>
            </a:pPr>
            <a:endParaRPr lang="en-US" sz="800"/>
          </a:p>
        </p:txBody>
      </p:sp>
      <p:sp>
        <p:nvSpPr>
          <p:cNvPr id="288772"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79D25F4F-F16D-437C-A9E7-1FE93F7379D3}" type="slidenum">
              <a:rPr lang="en-US" sz="900"/>
              <a:pPr algn="r"/>
              <a:t>18</a:t>
            </a:fld>
            <a:endParaRPr lang="en-US" sz="900"/>
          </a:p>
        </p:txBody>
      </p:sp>
      <p:sp>
        <p:nvSpPr>
          <p:cNvPr id="288773" name="TextBox 4"/>
          <p:cNvSpPr txBox="1">
            <a:spLocks noChangeArrowheads="1"/>
          </p:cNvSpPr>
          <p:nvPr/>
        </p:nvSpPr>
        <p:spPr bwMode="auto">
          <a:xfrm>
            <a:off x="686421" y="8222730"/>
            <a:ext cx="5485158" cy="783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111125" indent="-111125">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References</a:t>
            </a:r>
          </a:p>
          <a:p>
            <a:pPr>
              <a:buFont typeface="Calibri" pitchFamily="34" charset="0"/>
              <a:buNone/>
            </a:pPr>
            <a:r>
              <a:rPr lang="en-US" sz="900"/>
              <a:t>American Diabetes Association. Standards of medical care in diabetes—2014. Diabetes Care 2014;37(suppl 1):S19; Table 6</a:t>
            </a:r>
          </a:p>
          <a:p>
            <a:pPr>
              <a:buFont typeface="Calibri" pitchFamily="34" charset="0"/>
              <a:buNone/>
            </a:pPr>
            <a:r>
              <a:rPr lang="en-US" sz="900"/>
              <a:t>Vandorsten JP, Dodson WC, Espeland MA, et al. NIH consensus development conference: diagnosing gestational diabetes mellitus. NIH Consens State Sci Statements 2013;29:1–31</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a:ln/>
        </p:spPr>
      </p:sp>
      <p:sp>
        <p:nvSpPr>
          <p:cNvPr id="289795" name="Notes Placeholder 2"/>
          <p:cNvSpPr>
            <a:spLocks noGrp="1"/>
          </p:cNvSpPr>
          <p:nvPr>
            <p:ph type="body" idx="1"/>
          </p:nvPr>
        </p:nvSpPr>
        <p:spPr/>
        <p:txBody>
          <a:bodyPr/>
          <a:lstStyle/>
          <a:p>
            <a:pPr>
              <a:lnSpc>
                <a:spcPct val="90000"/>
              </a:lnSpc>
              <a:spcBef>
                <a:spcPct val="30000"/>
              </a:spcBef>
            </a:pPr>
            <a:r>
              <a:rPr lang="en-US"/>
              <a:t>If the non-fasted 1-hour glucose is 140 or above, then perform the 100-g OGTT. This one is fasting, and GDM is diagnosed if at least two of the following four criteria are met or exceeded.</a:t>
            </a:r>
          </a:p>
          <a:p>
            <a:pPr>
              <a:lnSpc>
                <a:spcPct val="90000"/>
              </a:lnSpc>
              <a:spcBef>
                <a:spcPct val="30000"/>
              </a:spcBef>
            </a:pPr>
            <a:endParaRPr lang="en-US"/>
          </a:p>
          <a:p>
            <a:pPr marL="0" lvl="1">
              <a:lnSpc>
                <a:spcPct val="90000"/>
              </a:lnSpc>
              <a:spcBef>
                <a:spcPct val="30000"/>
              </a:spcBef>
            </a:pPr>
            <a:r>
              <a:rPr lang="en-US" b="1"/>
              <a:t>[SLIDE]</a:t>
            </a:r>
          </a:p>
          <a:p>
            <a:pPr>
              <a:lnSpc>
                <a:spcPct val="90000"/>
              </a:lnSpc>
              <a:spcBef>
                <a:spcPct val="30000"/>
              </a:spcBef>
            </a:pPr>
            <a:endParaRPr lang="en-US"/>
          </a:p>
          <a:p>
            <a:pPr>
              <a:lnSpc>
                <a:spcPct val="90000"/>
              </a:lnSpc>
              <a:spcBef>
                <a:spcPct val="30000"/>
              </a:spcBef>
            </a:pPr>
            <a:endParaRPr lang="en-US"/>
          </a:p>
          <a:p>
            <a:pPr>
              <a:lnSpc>
                <a:spcPct val="90000"/>
              </a:lnSpc>
              <a:spcBef>
                <a:spcPct val="30000"/>
              </a:spcBef>
            </a:pPr>
            <a:endParaRPr lang="en-US"/>
          </a:p>
          <a:p>
            <a:pPr>
              <a:lnSpc>
                <a:spcPct val="90000"/>
              </a:lnSpc>
            </a:pPr>
            <a:endParaRPr lang="en-US" sz="800"/>
          </a:p>
          <a:p>
            <a:pPr>
              <a:lnSpc>
                <a:spcPct val="90000"/>
              </a:lnSpc>
            </a:pPr>
            <a:endParaRPr lang="en-US" sz="800"/>
          </a:p>
          <a:p>
            <a:pPr>
              <a:lnSpc>
                <a:spcPct val="90000"/>
              </a:lnSpc>
            </a:pPr>
            <a:endParaRPr lang="en-US" sz="800"/>
          </a:p>
        </p:txBody>
      </p:sp>
      <p:sp>
        <p:nvSpPr>
          <p:cNvPr id="289796"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E529E9C4-BD82-4A2A-92AA-E6BBEA74B50F}" type="slidenum">
              <a:rPr lang="en-US" sz="900"/>
              <a:pPr algn="r"/>
              <a:t>19</a:t>
            </a:fld>
            <a:endParaRPr lang="en-US" sz="900"/>
          </a:p>
        </p:txBody>
      </p:sp>
      <p:sp>
        <p:nvSpPr>
          <p:cNvPr id="289797" name="TextBox 4"/>
          <p:cNvSpPr txBox="1">
            <a:spLocks noChangeArrowheads="1"/>
          </p:cNvSpPr>
          <p:nvPr/>
        </p:nvSpPr>
        <p:spPr bwMode="auto">
          <a:xfrm>
            <a:off x="686421" y="8222730"/>
            <a:ext cx="5485158" cy="783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111125" indent="-111125">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References</a:t>
            </a:r>
          </a:p>
          <a:p>
            <a:pPr>
              <a:buFont typeface="Calibri" pitchFamily="34" charset="0"/>
              <a:buNone/>
            </a:pPr>
            <a:r>
              <a:rPr lang="en-US" sz="900"/>
              <a:t>American Diabetes Association. Standards of medical care in diabetes—2014. Diabetes Care 2014;37(suppl 1):S19; Table 6</a:t>
            </a:r>
          </a:p>
          <a:p>
            <a:pPr>
              <a:buFont typeface="Calibri" pitchFamily="34" charset="0"/>
              <a:buNone/>
            </a:pPr>
            <a:r>
              <a:rPr lang="en-US" sz="900"/>
              <a:t>Vandorsten JP, Dodson WC, Espeland MA, et al. NIH consensus development conference: diagnosing gestational diabetes mellitus. NIH Consens State Sci Statements 2013;29:1–31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a:ln/>
        </p:spPr>
      </p:sp>
      <p:sp>
        <p:nvSpPr>
          <p:cNvPr id="271363" name="Notes Placeholder 2"/>
          <p:cNvSpPr>
            <a:spLocks noGrp="1"/>
          </p:cNvSpPr>
          <p:nvPr>
            <p:ph type="body" idx="1"/>
          </p:nvPr>
        </p:nvSpPr>
        <p:spPr/>
        <p:txBody>
          <a:bodyPr/>
          <a:lstStyle/>
          <a:p>
            <a:r>
              <a:rPr lang="en-US" dirty="0"/>
              <a:t>This section includes several key areas, such as classification of and diagnostic tests for diabetes, prediabetes, type 1 and type 2 diabetes, GDM, MODY, and CFRD, or Cystic Fibrosis-Related Diabetes. </a:t>
            </a:r>
          </a:p>
          <a:p>
            <a:endParaRPr lang="en-US" dirty="0"/>
          </a:p>
          <a:p>
            <a:r>
              <a:rPr lang="en-US" b="1" dirty="0"/>
              <a:t>[SLIDE]</a:t>
            </a:r>
          </a:p>
          <a:p>
            <a:endParaRPr lang="en-US" b="1" dirty="0"/>
          </a:p>
        </p:txBody>
      </p:sp>
      <p:sp>
        <p:nvSpPr>
          <p:cNvPr id="271364"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29E9C53B-22A4-486C-9BD8-80DB1DC309B0}" type="slidenum">
              <a:rPr lang="en-US" sz="900">
                <a:latin typeface="Calibri" pitchFamily="34" charset="0"/>
              </a:rPr>
              <a:pPr algn="r" eaLnBrk="1" hangingPunct="1"/>
              <a:t>2</a:t>
            </a:fld>
            <a:endParaRPr lang="en-US" sz="90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ln/>
        </p:spPr>
      </p:sp>
      <p:sp>
        <p:nvSpPr>
          <p:cNvPr id="290819" name="Notes Placeholder 2"/>
          <p:cNvSpPr>
            <a:spLocks noGrp="1"/>
          </p:cNvSpPr>
          <p:nvPr>
            <p:ph type="body" idx="1"/>
          </p:nvPr>
        </p:nvSpPr>
        <p:spPr/>
        <p:txBody>
          <a:bodyPr/>
          <a:lstStyle/>
          <a:p>
            <a:r>
              <a:rPr lang="en-US" dirty="0"/>
              <a:t>The Association has added additional guidance, recommendations, and text on monogenic diabetes syndromes for 2017. In sum, all children diagnosed with diabetes in the first six months of life should have genetic testing for neonatal</a:t>
            </a:r>
            <a:r>
              <a:rPr lang="en-US" baseline="0" dirty="0"/>
              <a:t> diabetes</a:t>
            </a:r>
            <a:r>
              <a:rPr lang="en-US" dirty="0"/>
              <a:t>. Consider maturity-onset</a:t>
            </a:r>
            <a:r>
              <a:rPr lang="en-US" baseline="0" dirty="0"/>
              <a:t> diabetes of the young (MODY) </a:t>
            </a:r>
            <a:r>
              <a:rPr lang="en-US" dirty="0"/>
              <a:t>in individuals with atypical diabetes characteristics occurring</a:t>
            </a:r>
            <a:r>
              <a:rPr lang="en-US" baseline="0" dirty="0"/>
              <a:t> in successive family generations, suggestive of an autosomal dominant pattern of inheritance.</a:t>
            </a:r>
            <a:endParaRPr lang="en-US" dirty="0"/>
          </a:p>
          <a:p>
            <a:endParaRPr lang="en-US" dirty="0"/>
          </a:p>
          <a:p>
            <a:r>
              <a:rPr lang="en-US" dirty="0"/>
              <a:t>In</a:t>
            </a:r>
            <a:r>
              <a:rPr lang="en-US" baseline="0" dirty="0"/>
              <a:t> case of both neonatal diabetes and MODY, referral to a center specializing in diabetes genetics can improve our understanding of the significance of these mutations and how best to approach further evaluation, treatment, and genetic counseling. </a:t>
            </a:r>
            <a:endParaRPr lang="en-US" dirty="0"/>
          </a:p>
          <a:p>
            <a:pPr marL="0" lvl="1"/>
            <a:r>
              <a:rPr lang="en-US" b="1" dirty="0"/>
              <a:t>[SLIDE]</a:t>
            </a:r>
          </a:p>
          <a:p>
            <a:endParaRPr lang="en-US" b="1" dirty="0"/>
          </a:p>
        </p:txBody>
      </p:sp>
      <p:sp>
        <p:nvSpPr>
          <p:cNvPr id="290820"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160CAAD-A37F-45F8-8E36-88DABCCCA7BE}" type="slidenum">
              <a:rPr lang="en-US" sz="900">
                <a:latin typeface="Calibri" pitchFamily="34" charset="0"/>
              </a:rPr>
              <a:pPr algn="r" eaLnBrk="1" hangingPunct="1"/>
              <a:t>20</a:t>
            </a:fld>
            <a:endParaRPr lang="en-US" sz="90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Slide Image Placeholder 1"/>
          <p:cNvSpPr>
            <a:spLocks noGrp="1" noRot="1" noChangeAspect="1" noTextEdit="1"/>
          </p:cNvSpPr>
          <p:nvPr>
            <p:ph type="sldImg"/>
          </p:nvPr>
        </p:nvSpPr>
        <p:spPr>
          <a:ln/>
        </p:spPr>
      </p:sp>
      <p:sp>
        <p:nvSpPr>
          <p:cNvPr id="291843" name="Notes Placeholder 2"/>
          <p:cNvSpPr>
            <a:spLocks noGrp="1"/>
          </p:cNvSpPr>
          <p:nvPr>
            <p:ph type="body" idx="1"/>
          </p:nvPr>
        </p:nvSpPr>
        <p:spPr>
          <a:xfrm>
            <a:off x="686421" y="4344025"/>
            <a:ext cx="5561255" cy="4114488"/>
          </a:xfrm>
        </p:spPr>
        <p:txBody>
          <a:bodyPr/>
          <a:lstStyle/>
          <a:p>
            <a:r>
              <a:rPr lang="en-US" dirty="0"/>
              <a:t>Cystic Fibrosis Related Diabetes is the most common comorbidity in people with cystic fibrosis, occurring in about 20% of adolescents and 40-50% of adults. Diabetes in this population, compared to individuals with type 1 or type 2 diabetes, is associated with worse nutritional status, more severe inflammatory lung disease, and greater mortality. </a:t>
            </a:r>
          </a:p>
          <a:p>
            <a:endParaRPr lang="en-US" dirty="0"/>
          </a:p>
          <a:p>
            <a:r>
              <a:rPr lang="en-US" dirty="0"/>
              <a:t>Recommendations for the care of patients with cystic-fibrosis-related diabetes (CFRD) are summarized on two slides. </a:t>
            </a:r>
          </a:p>
          <a:p>
            <a:endParaRPr lang="en-US" b="1" dirty="0"/>
          </a:p>
          <a:p>
            <a:r>
              <a:rPr lang="en-US" dirty="0"/>
              <a:t>First, annual screening for CFRD with OGTT should begin by age 10 years in all patients with cystic fibrosis who do not have CFRD (B); A1C as a screening test is not recommended (B)</a:t>
            </a:r>
          </a:p>
          <a:p>
            <a:pPr lvl="1"/>
            <a:r>
              <a:rPr lang="en-US" dirty="0"/>
              <a:t> </a:t>
            </a:r>
          </a:p>
          <a:p>
            <a:pPr lvl="1"/>
            <a:endParaRPr lang="en-US" dirty="0"/>
          </a:p>
          <a:p>
            <a:pPr lvl="1">
              <a:buFont typeface="Arial" pitchFamily="34" charset="0"/>
              <a:buNone/>
            </a:pPr>
            <a:r>
              <a:rPr lang="en-US" b="1" dirty="0"/>
              <a:t>[SLIDE]</a:t>
            </a:r>
          </a:p>
          <a:p>
            <a:pPr lvl="1">
              <a:buFont typeface="Arial" pitchFamily="34" charset="0"/>
              <a:buNone/>
            </a:pPr>
            <a:endParaRPr lang="en-US" b="1" dirty="0"/>
          </a:p>
          <a:p>
            <a:pPr lvl="1">
              <a:buFont typeface="Arial" pitchFamily="34" charset="0"/>
              <a:buNone/>
            </a:pPr>
            <a:endParaRPr lang="en-US" b="1" dirty="0"/>
          </a:p>
          <a:p>
            <a:pPr lvl="1">
              <a:buFont typeface="Arial" pitchFamily="34" charset="0"/>
              <a:buNone/>
            </a:pPr>
            <a:endParaRPr lang="en-US" b="1" dirty="0"/>
          </a:p>
        </p:txBody>
      </p:sp>
      <p:sp>
        <p:nvSpPr>
          <p:cNvPr id="291844"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9647AB5C-2CEC-48AA-A236-B3CC66998917}" type="slidenum">
              <a:rPr lang="en-US" sz="900"/>
              <a:pPr algn="r"/>
              <a:t>21</a:t>
            </a:fld>
            <a:endParaRPr lang="en-US" sz="900"/>
          </a:p>
        </p:txBody>
      </p:sp>
      <p:sp>
        <p:nvSpPr>
          <p:cNvPr id="291845" name="TextBox 5"/>
          <p:cNvSpPr txBox="1">
            <a:spLocks noChangeArrowheads="1"/>
          </p:cNvSpPr>
          <p:nvPr/>
        </p:nvSpPr>
        <p:spPr bwMode="auto">
          <a:xfrm>
            <a:off x="686421" y="7818308"/>
            <a:ext cx="5485158" cy="1337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111125" indent="-111125">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References</a:t>
            </a:r>
          </a:p>
          <a:p>
            <a:pPr>
              <a:buFont typeface="Calibri" pitchFamily="34" charset="0"/>
              <a:buNone/>
            </a:pPr>
            <a:r>
              <a:rPr lang="en-US" sz="900"/>
              <a:t>American Diabetes Association. Standards of medical care in diabetes—2014. </a:t>
            </a:r>
            <a:r>
              <a:rPr lang="en-US" sz="900" i="1"/>
              <a:t>Diabetes Care</a:t>
            </a:r>
            <a:r>
              <a:rPr lang="en-US" sz="900"/>
              <a:t> 2014;37(suppl 1):S56</a:t>
            </a:r>
          </a:p>
          <a:p>
            <a:pPr>
              <a:buFont typeface="Calibri" pitchFamily="34" charset="0"/>
              <a:buNone/>
            </a:pPr>
            <a:r>
              <a:rPr lang="en-US" sz="900"/>
              <a:t>Kern AS, Prestridge AL. Improving screening for cystic fibrosis-related diabetes at a pediatric cystic  fibrosis program. Pediatrics 2013;132:e512–e518</a:t>
            </a:r>
          </a:p>
          <a:p>
            <a:pPr>
              <a:buFont typeface="Calibri" pitchFamily="34" charset="0"/>
              <a:buNone/>
            </a:pPr>
            <a:r>
              <a:rPr lang="en-US" sz="900"/>
              <a:t>Waugh N, Royle P, Craigie I, et al. Screening for cystic fibrosis-related diabetes: a systematic review. Health Technol Assess 2012;16:iii–iv, 1–179</a:t>
            </a:r>
          </a:p>
          <a:p>
            <a:pPr>
              <a:buFont typeface="Calibri" pitchFamily="34" charset="0"/>
              <a:buNone/>
            </a:pPr>
            <a:r>
              <a:rPr lang="en-US" sz="900"/>
              <a:t>Moran A, Dunitz J, Nathan B, Saeed A, Holme B, Thomas W. Cystic fibrosis-related diabetes: current trends in prevalence, incidence, and mortality. Diabetes Care 2009;32:1626–1631</a:t>
            </a:r>
          </a:p>
          <a:p>
            <a:endParaRPr lang="en-US" sz="9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a:ln/>
        </p:spPr>
      </p:sp>
      <p:sp>
        <p:nvSpPr>
          <p:cNvPr id="292867" name="Notes Placeholder 2"/>
          <p:cNvSpPr>
            <a:spLocks noGrp="1"/>
          </p:cNvSpPr>
          <p:nvPr>
            <p:ph type="body" idx="1"/>
          </p:nvPr>
        </p:nvSpPr>
        <p:spPr/>
        <p:txBody>
          <a:bodyPr/>
          <a:lstStyle/>
          <a:p>
            <a:endParaRPr lang="en-US" b="1"/>
          </a:p>
          <a:p>
            <a:pPr lvl="1"/>
            <a:r>
              <a:rPr lang="en-US"/>
              <a:t>Patients with CFRD should be treated with insulin to attain individualized glycemic goals (A)</a:t>
            </a:r>
          </a:p>
          <a:p>
            <a:pPr lvl="1"/>
            <a:r>
              <a:rPr lang="en-US"/>
              <a:t>Annual monitoring for complications of diabetes is recommended, beginning 5 years after the diagnosis of CFRD (E)</a:t>
            </a:r>
          </a:p>
          <a:p>
            <a:pPr lvl="1"/>
            <a:endParaRPr lang="en-US"/>
          </a:p>
          <a:p>
            <a:r>
              <a:rPr lang="en-US"/>
              <a:t>The Association has a position statement that provides more detailed guidance on CFRD, “Clinical Care Guidelines for Cystic Fibrosis–Related Diabetes: A Position Statement of the American Diabetes Association and a Clinical Practice Guideline of the Cystic Fibrosis Foundation, Endorsed by the Pediatric Endocrine Society” </a:t>
            </a:r>
          </a:p>
          <a:p>
            <a:endParaRPr lang="en-US"/>
          </a:p>
          <a:p>
            <a:r>
              <a:rPr lang="en-US" b="1"/>
              <a:t>[SLIDE]</a:t>
            </a:r>
          </a:p>
          <a:p>
            <a:endParaRPr lang="en-US"/>
          </a:p>
          <a:p>
            <a:endParaRPr lang="en-US"/>
          </a:p>
        </p:txBody>
      </p:sp>
      <p:sp>
        <p:nvSpPr>
          <p:cNvPr id="292868"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0090D9F5-B6FA-43EA-871F-A7DC269EE97E}" type="slidenum">
              <a:rPr lang="en-US" sz="900"/>
              <a:pPr algn="r"/>
              <a:t>22</a:t>
            </a:fld>
            <a:endParaRPr lang="en-US" sz="900"/>
          </a:p>
        </p:txBody>
      </p:sp>
      <p:sp>
        <p:nvSpPr>
          <p:cNvPr id="292869" name="TextBox 6"/>
          <p:cNvSpPr txBox="1">
            <a:spLocks noChangeArrowheads="1"/>
          </p:cNvSpPr>
          <p:nvPr/>
        </p:nvSpPr>
        <p:spPr bwMode="auto">
          <a:xfrm>
            <a:off x="686421" y="7954156"/>
            <a:ext cx="5485158" cy="1060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111125" indent="-111125">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References</a:t>
            </a:r>
          </a:p>
          <a:p>
            <a:pPr>
              <a:buFont typeface="Calibri" pitchFamily="34" charset="0"/>
              <a:buNone/>
            </a:pPr>
            <a:r>
              <a:rPr lang="en-US" sz="900"/>
              <a:t>American Diabetes Association. Standards of medical care in diabetes—2014. Diabetes Care 2014;37(suppl 1):S56</a:t>
            </a:r>
          </a:p>
          <a:p>
            <a:pPr>
              <a:buFont typeface="Calibri" pitchFamily="34" charset="0"/>
              <a:buNone/>
            </a:pPr>
            <a:r>
              <a:rPr lang="en-US" sz="900"/>
              <a:t>Onady GM, Stolfi A. Insulin and oral agents for managing cystic fibrosis-related diabetes. Cochrane Database Syst Rev 2013;(7):CD004730</a:t>
            </a:r>
          </a:p>
          <a:p>
            <a:pPr>
              <a:buFont typeface="Calibri" pitchFamily="34" charset="0"/>
              <a:buNone/>
            </a:pPr>
            <a:r>
              <a:rPr lang="en-US" sz="900"/>
              <a:t>Moran A, Brunzell C, Cohen RC, et al. CFRD Guidelines Committee. Clinical care guidelines for cystic fibrosis-related diabetes: a position statement of the American Diabetes Association and a clinical practice guideline of the Cystic Fibrosis Foundation, endorsed by the Pediatric Endocrine Society. Diabetes Care 2010;33:2697–2708</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a:ln/>
        </p:spPr>
      </p:sp>
      <p:sp>
        <p:nvSpPr>
          <p:cNvPr id="272387" name="Notes Placeholder 2"/>
          <p:cNvSpPr>
            <a:spLocks noGrp="1"/>
          </p:cNvSpPr>
          <p:nvPr>
            <p:ph type="body" idx="1"/>
          </p:nvPr>
        </p:nvSpPr>
        <p:spPr/>
        <p:txBody>
          <a:bodyPr/>
          <a:lstStyle/>
          <a:p>
            <a:r>
              <a:rPr lang="en-US"/>
              <a:t>The classification of diabetes includes four clinical categories:</a:t>
            </a:r>
          </a:p>
          <a:p>
            <a:pPr marL="448650" lvl="1" indent="-224325">
              <a:buFont typeface="Calibri" pitchFamily="34" charset="0"/>
              <a:buAutoNum type="arabicPeriod"/>
            </a:pPr>
            <a:r>
              <a:rPr lang="en-US"/>
              <a:t>Type 1 diabetes, due to β-cell destruction, usually leading to absolute insulin deficiency; </a:t>
            </a:r>
            <a:r>
              <a:rPr lang="en-US" b="1"/>
              <a:t>[CLICK]</a:t>
            </a:r>
          </a:p>
          <a:p>
            <a:pPr marL="448650" lvl="1" indent="-224325">
              <a:buFont typeface="Calibri" pitchFamily="34" charset="0"/>
              <a:buAutoNum type="arabicPeriod"/>
            </a:pPr>
            <a:r>
              <a:rPr lang="en-US"/>
              <a:t>Type 2 diabetes, due to a progressive insulin secretory defect on the background of insulin resistance;</a:t>
            </a:r>
            <a:r>
              <a:rPr lang="en-US" b="1"/>
              <a:t> [CLICK]</a:t>
            </a:r>
          </a:p>
          <a:p>
            <a:pPr marL="448650" lvl="1" indent="-224325">
              <a:buFont typeface="Calibri" pitchFamily="34" charset="0"/>
              <a:buAutoNum type="arabicPeriod"/>
            </a:pPr>
            <a:r>
              <a:rPr lang="en-US"/>
              <a:t>Gestational diabetes mellitus, which is diabetes diagnosed during pregnancy that is not clearly overt diabetes</a:t>
            </a:r>
            <a:r>
              <a:rPr lang="en-US" b="1"/>
              <a:t> [CLICK]</a:t>
            </a:r>
          </a:p>
          <a:p>
            <a:pPr marL="448650" lvl="1" indent="-224325">
              <a:buFont typeface="Calibri" pitchFamily="34" charset="0"/>
              <a:buAutoNum type="arabicPeriod"/>
            </a:pPr>
            <a:r>
              <a:rPr lang="en-US"/>
              <a:t>Other specific types of diabetes due to other causes; e.g., genetic defects in β-cell function, genetic defects in insulin action, diseases of the exocrine pancreas (such as cystic fibrosis), and drug- or chemical-induced diabetes (such as in the treatment of HIV/AIDS or after organ transplantation)</a:t>
            </a:r>
          </a:p>
          <a:p>
            <a:pPr marL="448650" lvl="1" indent="-224325"/>
            <a:endParaRPr lang="en-US"/>
          </a:p>
          <a:p>
            <a:pPr marL="448650" lvl="1" indent="-224325"/>
            <a:r>
              <a:rPr lang="en-US" b="1"/>
              <a:t>[SLIDE]</a:t>
            </a:r>
          </a:p>
        </p:txBody>
      </p:sp>
      <p:sp>
        <p:nvSpPr>
          <p:cNvPr id="272388"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2816A61B-9A93-43C9-9753-908BB7E06749}" type="slidenum">
              <a:rPr lang="en-US" sz="900"/>
              <a:pPr algn="r"/>
              <a:t>3</a:t>
            </a:fld>
            <a:endParaRPr lang="en-US" sz="900"/>
          </a:p>
        </p:txBody>
      </p:sp>
      <p:sp>
        <p:nvSpPr>
          <p:cNvPr id="272389" name="TextBox 5"/>
          <p:cNvSpPr txBox="1">
            <a:spLocks noChangeArrowheads="1"/>
          </p:cNvSpPr>
          <p:nvPr/>
        </p:nvSpPr>
        <p:spPr bwMode="auto">
          <a:xfrm>
            <a:off x="686421" y="8630276"/>
            <a:ext cx="5485158" cy="36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111125" indent="-111125">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a:t>
            </a:r>
          </a:p>
          <a:p>
            <a:r>
              <a:rPr lang="en-US" sz="900"/>
              <a:t>American Diabetes Association. Standards of medical care in diabetes—2014. Diabetes Care 2014;37(suppl 1):S14</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a:ln/>
        </p:spPr>
      </p:sp>
      <p:sp>
        <p:nvSpPr>
          <p:cNvPr id="273411"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a:solidFill>
                  <a:srgbClr val="FFFFFF"/>
                </a:solidFill>
              </a:rPr>
              <a:t>Fasting plasma glucose, the 2 hour plasma glucose after a 75-g oral glucose tolerance test, and A1C are equally appropriate diagnostic tests for diabetes. </a:t>
            </a:r>
            <a:endParaRPr lang="en-US" sz="1200" b="0" dirty="0">
              <a:solidFill>
                <a:srgbClr val="FFFFFF"/>
              </a:solidFill>
            </a:endParaRPr>
          </a:p>
          <a:p>
            <a:endParaRPr lang="en-US" dirty="0"/>
          </a:p>
          <a:p>
            <a:r>
              <a:rPr lang="en-US" dirty="0"/>
              <a:t>These diagnostic criteria are: </a:t>
            </a:r>
          </a:p>
          <a:p>
            <a:pPr lvl="1"/>
            <a:endParaRPr lang="en-US" dirty="0"/>
          </a:p>
          <a:p>
            <a:pPr lvl="1"/>
            <a:r>
              <a:rPr lang="en-US" dirty="0"/>
              <a:t>Fasting plasma glucose (FPG) ≥126 mg/</a:t>
            </a:r>
            <a:r>
              <a:rPr lang="en-US" dirty="0" err="1"/>
              <a:t>dL</a:t>
            </a:r>
            <a:r>
              <a:rPr lang="en-US" dirty="0"/>
              <a:t> </a:t>
            </a:r>
          </a:p>
          <a:p>
            <a:pPr lvl="1"/>
            <a:endParaRPr lang="en-US" dirty="0"/>
          </a:p>
          <a:p>
            <a:pPr lvl="1"/>
            <a:r>
              <a:rPr lang="en-US" dirty="0"/>
              <a:t>	</a:t>
            </a:r>
            <a:r>
              <a:rPr lang="en-US" i="1" dirty="0"/>
              <a:t>OR</a:t>
            </a:r>
          </a:p>
          <a:p>
            <a:pPr lvl="1"/>
            <a:endParaRPr lang="en-US" dirty="0"/>
          </a:p>
          <a:p>
            <a:pPr lvl="1"/>
            <a:r>
              <a:rPr lang="en-US" dirty="0"/>
              <a:t>2-hour plasma glucose ≥200 mg/</a:t>
            </a:r>
            <a:r>
              <a:rPr lang="en-US" dirty="0" err="1"/>
              <a:t>dL</a:t>
            </a:r>
            <a:r>
              <a:rPr lang="en-US" dirty="0"/>
              <a:t> during an OGTT</a:t>
            </a:r>
          </a:p>
          <a:p>
            <a:pPr lvl="1"/>
            <a:endParaRPr lang="en-US" dirty="0"/>
          </a:p>
          <a:p>
            <a:pPr lvl="2" eaLnBrk="1" hangingPunct="1"/>
            <a:r>
              <a:rPr lang="en-US" dirty="0"/>
              <a:t>OR</a:t>
            </a:r>
          </a:p>
          <a:p>
            <a:r>
              <a:rPr lang="en-US" dirty="0"/>
              <a:t>	</a:t>
            </a:r>
          </a:p>
          <a:p>
            <a:r>
              <a:rPr lang="en-US" dirty="0"/>
              <a:t>A1C ≥6.5%</a:t>
            </a:r>
          </a:p>
          <a:p>
            <a:endParaRPr lang="en-US" dirty="0"/>
          </a:p>
          <a:p>
            <a:r>
              <a:rPr lang="en-US" dirty="0"/>
              <a:t>Or in a patient with classic symptoms of hyperglycemia a random plasma glucose ≥ 200 can also be used. </a:t>
            </a:r>
          </a:p>
          <a:p>
            <a:endParaRPr lang="en-US" dirty="0"/>
          </a:p>
          <a:p>
            <a:r>
              <a:rPr lang="en-US" sz="1200" b="0" dirty="0">
                <a:solidFill>
                  <a:srgbClr val="FFFFFF"/>
                </a:solidFill>
              </a:rPr>
              <a:t>In the absence of unequivocal hyperglycemia, the result should be confirmed by repeat testing.</a:t>
            </a:r>
            <a:endParaRPr lang="en-US" dirty="0"/>
          </a:p>
          <a:p>
            <a:endParaRPr lang="en-US" dirty="0"/>
          </a:p>
          <a:p>
            <a:r>
              <a:rPr lang="en-US" b="1" dirty="0"/>
              <a:t>[SLIDE]</a:t>
            </a:r>
          </a:p>
          <a:p>
            <a:endParaRPr lang="en-US" dirty="0"/>
          </a:p>
          <a:p>
            <a:endParaRPr lang="en-US" dirty="0"/>
          </a:p>
        </p:txBody>
      </p:sp>
      <p:sp>
        <p:nvSpPr>
          <p:cNvPr id="273412"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24EC98DC-F7DA-4026-8A58-1E22A6DF6C30}" type="slidenum">
              <a:rPr lang="en-US" sz="900"/>
              <a:pPr algn="r"/>
              <a:t>4</a:t>
            </a:fld>
            <a:endParaRPr lang="en-US" sz="900"/>
          </a:p>
        </p:txBody>
      </p:sp>
      <p:sp>
        <p:nvSpPr>
          <p:cNvPr id="273413" name="TextBox 4"/>
          <p:cNvSpPr txBox="1">
            <a:spLocks noChangeArrowheads="1"/>
          </p:cNvSpPr>
          <p:nvPr/>
        </p:nvSpPr>
        <p:spPr bwMode="auto">
          <a:xfrm>
            <a:off x="686421" y="8495988"/>
            <a:ext cx="5485158" cy="506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111125" indent="-111125">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a:t>
            </a:r>
          </a:p>
          <a:p>
            <a:r>
              <a:rPr lang="en-US" sz="900"/>
              <a:t>American Diabetes Association. Standards of medical care in diabetes—2014. Diabetes Car</a:t>
            </a:r>
            <a:r>
              <a:rPr lang="en-US" sz="900" i="1"/>
              <a:t>e</a:t>
            </a:r>
            <a:r>
              <a:rPr lang="en-US" sz="900"/>
              <a:t> 2014;37(suppl 1):S15; Table 2</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a:ln/>
        </p:spPr>
      </p:sp>
      <p:sp>
        <p:nvSpPr>
          <p:cNvPr id="279555" name="Notes Placeholder 2"/>
          <p:cNvSpPr>
            <a:spLocks noGrp="1"/>
          </p:cNvSpPr>
          <p:nvPr>
            <p:ph type="body" idx="1"/>
          </p:nvPr>
        </p:nvSpPr>
        <p:spPr/>
        <p:txBody>
          <a:bodyPr/>
          <a:lstStyle/>
          <a:p>
            <a:r>
              <a:rPr lang="en-US"/>
              <a:t>Here are the diagnostic cutpoints for prediabetes across the three tests.  Note that risk is continuous, extending below the lower limit of a range and becoming disproportionately greater at higher ends of the range. </a:t>
            </a:r>
          </a:p>
          <a:p>
            <a:endParaRPr lang="en-US"/>
          </a:p>
          <a:p>
            <a:r>
              <a:rPr lang="en-US" b="1"/>
              <a:t>[SLIDE]</a:t>
            </a:r>
          </a:p>
          <a:p>
            <a:endParaRPr lang="en-US" b="1"/>
          </a:p>
        </p:txBody>
      </p:sp>
      <p:sp>
        <p:nvSpPr>
          <p:cNvPr id="279556"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6CF64F71-AFB2-4E65-BA68-7374F07D4692}" type="slidenum">
              <a:rPr lang="en-US" sz="900"/>
              <a:pPr algn="r"/>
              <a:t>5</a:t>
            </a:fld>
            <a:endParaRPr lang="en-US" sz="900"/>
          </a:p>
        </p:txBody>
      </p:sp>
      <p:sp>
        <p:nvSpPr>
          <p:cNvPr id="279557" name="TextBox 4"/>
          <p:cNvSpPr txBox="1">
            <a:spLocks noChangeArrowheads="1"/>
          </p:cNvSpPr>
          <p:nvPr/>
        </p:nvSpPr>
        <p:spPr bwMode="auto">
          <a:xfrm>
            <a:off x="686421" y="7954156"/>
            <a:ext cx="5485158" cy="1060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111125" indent="-111125">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References</a:t>
            </a:r>
          </a:p>
          <a:p>
            <a:pPr>
              <a:buFont typeface="Calibri" pitchFamily="34" charset="0"/>
              <a:buNone/>
            </a:pPr>
            <a:r>
              <a:rPr lang="en-US" sz="900"/>
              <a:t>Expert Committee on the Diagnosis and Classification of Diabetes Mellitus. Report of the Expert Committee on the Diagnosis and Classification of Diabetes Mellitus. Diabetes Care 1997;20:1183–1197 </a:t>
            </a:r>
          </a:p>
          <a:p>
            <a:pPr>
              <a:buFont typeface="Calibri" pitchFamily="34" charset="0"/>
              <a:buNone/>
            </a:pPr>
            <a:r>
              <a:rPr lang="en-US" sz="900"/>
              <a:t>Genuth S, Alberti KG, Bennett P, et al., for the Expert Committee on the Diagnosis and Classification of Diabetes Mellitus. Follow-up report on the diagnosis of diabetes mellitus. Diabetes Care 2003;26:3160–3167</a:t>
            </a:r>
          </a:p>
          <a:p>
            <a:pPr>
              <a:buFont typeface="Calibri" pitchFamily="34" charset="0"/>
              <a:buNone/>
            </a:pPr>
            <a:r>
              <a:rPr lang="en-US" sz="900"/>
              <a:t>American Diabetes Association. Standards of medical care in diabetes—2014. Diabetes Care 2014;37suppl 1):S16; Table 3</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a:ln/>
        </p:spPr>
      </p:sp>
      <p:sp>
        <p:nvSpPr>
          <p:cNvPr id="277507" name="Notes Placeholder 2"/>
          <p:cNvSpPr>
            <a:spLocks noGrp="1"/>
          </p:cNvSpPr>
          <p:nvPr>
            <p:ph type="body" idx="1"/>
          </p:nvPr>
        </p:nvSpPr>
        <p:spPr/>
        <p:txBody>
          <a:bodyPr/>
          <a:lstStyle/>
          <a:p>
            <a:r>
              <a:rPr lang="en-US" dirty="0"/>
              <a:t>Screening for prediabetes with an informal assessment of risk factors or validated tools should be considered in asymptomatic adults. </a:t>
            </a:r>
            <a:r>
              <a:rPr lang="en-US" b="1" dirty="0"/>
              <a:t>[CLICK]</a:t>
            </a:r>
          </a:p>
          <a:p>
            <a:endParaRPr lang="en-US" dirty="0"/>
          </a:p>
          <a:p>
            <a:r>
              <a:rPr lang="en-US" dirty="0"/>
              <a:t>The Association recommends testing </a:t>
            </a:r>
            <a:r>
              <a:rPr lang="en-US" i="1" dirty="0"/>
              <a:t>all </a:t>
            </a:r>
            <a:r>
              <a:rPr lang="en-US" dirty="0"/>
              <a:t>adults beginning at age 45 years, regardless of weight. </a:t>
            </a:r>
            <a:r>
              <a:rPr lang="en-US" b="1" dirty="0"/>
              <a:t>[CLICK]</a:t>
            </a:r>
          </a:p>
          <a:p>
            <a:endParaRPr lang="en-US" dirty="0"/>
          </a:p>
          <a:p>
            <a:r>
              <a:rPr lang="en-US" dirty="0"/>
              <a:t> Testing is also recommended for asymptomatic adults </a:t>
            </a:r>
            <a:r>
              <a:rPr lang="en-US" i="1" dirty="0"/>
              <a:t>of any age</a:t>
            </a:r>
            <a:r>
              <a:rPr lang="en-US" dirty="0"/>
              <a:t> who are overweight or obese and who have one or more additional risk factors for diabetes. </a:t>
            </a:r>
            <a:r>
              <a:rPr lang="en-US" b="1" dirty="0"/>
              <a:t>[CLICK]</a:t>
            </a:r>
            <a:r>
              <a:rPr lang="en-US" dirty="0"/>
              <a:t>  If tests are normal, the Association recommends repeat testing at least every 3 years. </a:t>
            </a:r>
          </a:p>
          <a:p>
            <a:endParaRPr lang="en-US" dirty="0"/>
          </a:p>
          <a:p>
            <a:endParaRPr lang="en-US" dirty="0"/>
          </a:p>
          <a:p>
            <a:r>
              <a:rPr lang="en-US" b="1" dirty="0"/>
              <a:t>[SLIDE]</a:t>
            </a:r>
          </a:p>
          <a:p>
            <a:endParaRPr lang="en-US" b="1" dirty="0"/>
          </a:p>
        </p:txBody>
      </p:sp>
      <p:sp>
        <p:nvSpPr>
          <p:cNvPr id="277508"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31CDE8BE-BF42-45C1-9E22-ED0DA90EA1CC}" type="slidenum">
              <a:rPr lang="en-US" sz="900">
                <a:latin typeface="Calibri" pitchFamily="34" charset="0"/>
              </a:rPr>
              <a:pPr algn="r" eaLnBrk="1" hangingPunct="1"/>
              <a:t>6</a:t>
            </a:fld>
            <a:endParaRPr lang="en-US" sz="9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a:ln/>
        </p:spPr>
      </p:sp>
      <p:sp>
        <p:nvSpPr>
          <p:cNvPr id="278531" name="Notes Placeholder 2"/>
          <p:cNvSpPr>
            <a:spLocks noGrp="1"/>
          </p:cNvSpPr>
          <p:nvPr>
            <p:ph type="body" idx="1"/>
          </p:nvPr>
        </p:nvSpPr>
        <p:spPr/>
        <p:txBody>
          <a:bodyPr/>
          <a:lstStyle/>
          <a:p>
            <a:r>
              <a:rPr lang="en-US" dirty="0"/>
              <a:t>Any of the three tests we discussed a few slides ago– FPG, OGTT, or A1C-- are appropriate tests</a:t>
            </a:r>
            <a:r>
              <a:rPr lang="en-US" baseline="0" dirty="0"/>
              <a:t> for </a:t>
            </a:r>
            <a:r>
              <a:rPr lang="en-US" dirty="0"/>
              <a:t>prediabetes; </a:t>
            </a:r>
            <a:r>
              <a:rPr lang="en-US" b="1" dirty="0"/>
              <a:t>[CLICK]</a:t>
            </a:r>
          </a:p>
          <a:p>
            <a:r>
              <a:rPr lang="en-US" dirty="0"/>
              <a:t>In your patients with prediabetes, do identify and treat other cardiovascular risk factors as appropriate. </a:t>
            </a:r>
            <a:r>
              <a:rPr lang="en-US" b="1" dirty="0"/>
              <a:t>[CLICK]</a:t>
            </a:r>
          </a:p>
          <a:p>
            <a:r>
              <a:rPr lang="en-US" dirty="0"/>
              <a:t>And finally, consider prediabetes testing in overweight or obese children and adolescents when they have 2 or more additional risk factors. </a:t>
            </a:r>
          </a:p>
          <a:p>
            <a:pPr>
              <a:buFont typeface="Arial" pitchFamily="34" charset="0"/>
              <a:buNone/>
            </a:pPr>
            <a:endParaRPr lang="en-US" dirty="0"/>
          </a:p>
          <a:p>
            <a:pPr>
              <a:buFont typeface="Arial" pitchFamily="34" charset="0"/>
              <a:buNone/>
            </a:pPr>
            <a:r>
              <a:rPr lang="en-US" b="1" dirty="0"/>
              <a:t>[SLIDE]</a:t>
            </a:r>
          </a:p>
          <a:p>
            <a:pPr>
              <a:buFont typeface="Arial" pitchFamily="34" charset="0"/>
              <a:buNone/>
            </a:pPr>
            <a:endParaRPr lang="en-US" b="1" dirty="0"/>
          </a:p>
        </p:txBody>
      </p:sp>
      <p:sp>
        <p:nvSpPr>
          <p:cNvPr id="278532"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AA7B962-7732-4981-A21E-382B914BDD92}" type="slidenum">
              <a:rPr lang="en-US" sz="900">
                <a:latin typeface="Calibri" pitchFamily="34" charset="0"/>
              </a:rPr>
              <a:pPr algn="r" eaLnBrk="1" hangingPunct="1"/>
              <a:t>7</a:t>
            </a:fld>
            <a:endParaRPr lang="en-US" sz="9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a:ln/>
        </p:spPr>
      </p:sp>
      <p:sp>
        <p:nvSpPr>
          <p:cNvPr id="278531" name="Notes Placeholder 2"/>
          <p:cNvSpPr>
            <a:spLocks noGrp="1"/>
          </p:cNvSpPr>
          <p:nvPr>
            <p:ph type="body" idx="1"/>
          </p:nvPr>
        </p:nvSpPr>
        <p:spPr/>
        <p:txBody>
          <a:bodyPr/>
          <a:lstStyle/>
          <a:p>
            <a:r>
              <a:rPr lang="en-US" dirty="0"/>
              <a:t>This slide shows the ADA’s list of risk factors for prediabetes</a:t>
            </a:r>
            <a:r>
              <a:rPr lang="en-US" baseline="0" dirty="0"/>
              <a:t> and type 2 diabetes. </a:t>
            </a:r>
            <a:r>
              <a:rPr lang="en-US" dirty="0"/>
              <a:t>If</a:t>
            </a:r>
            <a:r>
              <a:rPr lang="en-US" baseline="0" dirty="0"/>
              <a:t> asymptomatic adults who are overweight or obese have one or more of the risk factors shown here, then they are candidates for testing for prediabetes and type 2 diabetes using the FPG, OGTT, or A1C test. Alternately, screening tools, such as ADA’s risk test, available at www.diabetes.org/are-you-at-risk can also identify patients who should be tested for prediabetes and type 2 diabetes.</a:t>
            </a:r>
            <a:endParaRPr lang="en-US" dirty="0"/>
          </a:p>
          <a:p>
            <a:pPr>
              <a:buFont typeface="Arial" pitchFamily="34" charset="0"/>
              <a:buNone/>
            </a:pPr>
            <a:endParaRPr lang="en-US" dirty="0"/>
          </a:p>
          <a:p>
            <a:pPr>
              <a:buFont typeface="Arial" pitchFamily="34" charset="0"/>
              <a:buNone/>
            </a:pPr>
            <a:r>
              <a:rPr lang="en-US" b="1" dirty="0"/>
              <a:t>[SLIDE]</a:t>
            </a:r>
          </a:p>
          <a:p>
            <a:pPr>
              <a:buFont typeface="Arial" pitchFamily="34" charset="0"/>
              <a:buNone/>
            </a:pPr>
            <a:endParaRPr lang="en-US" b="1" dirty="0"/>
          </a:p>
        </p:txBody>
      </p:sp>
      <p:sp>
        <p:nvSpPr>
          <p:cNvPr id="278532"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AA7B962-7732-4981-A21E-382B914BDD92}" type="slidenum">
              <a:rPr lang="en-US" sz="900">
                <a:latin typeface="Calibri" pitchFamily="34" charset="0"/>
              </a:rPr>
              <a:pPr algn="r" eaLnBrk="1" hangingPunct="1"/>
              <a:t>8</a:t>
            </a:fld>
            <a:endParaRPr lang="en-US" sz="9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a:ln/>
        </p:spPr>
      </p:sp>
      <p:sp>
        <p:nvSpPr>
          <p:cNvPr id="272387"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Characterization of the underlying pathophysiology of diabetes is much more developed in type 1 diabetes than in type 2 diabetes. Three distinct stages of type 1 diabetes can be identified and serve as a framework for future research and regulatory decision making. The rate of progression is dependent on the age at first detection of antibody, number of antibodies, antibody specificity, and antibody titer. Glucose and A1C levels rise well before the clinical onset of diabetes, making diagnosis feasible well before the onset of DKA. </a:t>
            </a:r>
          </a:p>
          <a:p>
            <a:r>
              <a:rPr lang="en-US" b="1" dirty="0"/>
              <a:t>[SLIDE]</a:t>
            </a:r>
          </a:p>
        </p:txBody>
      </p:sp>
      <p:sp>
        <p:nvSpPr>
          <p:cNvPr id="272388"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2816A61B-9A93-43C9-9753-908BB7E06749}" type="slidenum">
              <a:rPr lang="en-US" sz="900"/>
              <a:pPr algn="r"/>
              <a:t>9</a:t>
            </a:fld>
            <a:endParaRPr lang="en-US" sz="900"/>
          </a:p>
        </p:txBody>
      </p:sp>
      <p:sp>
        <p:nvSpPr>
          <p:cNvPr id="272389" name="TextBox 5"/>
          <p:cNvSpPr txBox="1">
            <a:spLocks noChangeArrowheads="1"/>
          </p:cNvSpPr>
          <p:nvPr/>
        </p:nvSpPr>
        <p:spPr bwMode="auto">
          <a:xfrm>
            <a:off x="686421" y="8630276"/>
            <a:ext cx="5485158" cy="36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111125" indent="-111125">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a:t>
            </a:r>
          </a:p>
          <a:p>
            <a:r>
              <a:rPr lang="en-US" sz="900"/>
              <a:t>American Diabetes Association. Standards of medical care in diabetes—2014. Diabetes Care 2014;37(suppl 1):S14</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8647" y="2544437"/>
            <a:ext cx="7772400" cy="1102519"/>
          </a:xfrm>
        </p:spPr>
        <p:txBody>
          <a:bodyPr/>
          <a:lstStyle>
            <a:lvl1pPr algn="l">
              <a:defRPr/>
            </a:lvl1pPr>
          </a:lstStyle>
          <a:p>
            <a:r>
              <a:rPr lang="en-US" dirty="0"/>
              <a:t>Click to edit Master title style</a:t>
            </a:r>
          </a:p>
        </p:txBody>
      </p:sp>
      <p:sp>
        <p:nvSpPr>
          <p:cNvPr id="3" name="Subtitle 2"/>
          <p:cNvSpPr>
            <a:spLocks noGrp="1"/>
          </p:cNvSpPr>
          <p:nvPr>
            <p:ph type="subTitle" idx="1"/>
          </p:nvPr>
        </p:nvSpPr>
        <p:spPr>
          <a:xfrm>
            <a:off x="1120966" y="3334669"/>
            <a:ext cx="64008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a:t>
            </a:r>
          </a:p>
        </p:txBody>
      </p:sp>
      <p:sp>
        <p:nvSpPr>
          <p:cNvPr id="4" name="Date Placeholder 3"/>
          <p:cNvSpPr>
            <a:spLocks noGrp="1"/>
          </p:cNvSpPr>
          <p:nvPr>
            <p:ph type="dt" sz="half" idx="10"/>
          </p:nvPr>
        </p:nvSpPr>
        <p:spPr>
          <a:xfrm>
            <a:off x="457200" y="5326857"/>
            <a:ext cx="2133600" cy="273844"/>
          </a:xfrm>
          <a:prstGeom prst="rect">
            <a:avLst/>
          </a:prstGeom>
        </p:spPr>
        <p:txBody>
          <a:bodyPr/>
          <a:lstStyle/>
          <a:p>
            <a:fld id="{1D658F4A-F559-427B-ACB8-D0F8F2C5DABF}" type="datetimeFigureOut">
              <a:rPr lang="en-US" smtClean="0"/>
              <a:t>1/3/2019</a:t>
            </a:fld>
            <a:endParaRPr lang="en-US"/>
          </a:p>
        </p:txBody>
      </p:sp>
      <p:sp>
        <p:nvSpPr>
          <p:cNvPr id="5" name="Footer Placeholder 4"/>
          <p:cNvSpPr>
            <a:spLocks noGrp="1"/>
          </p:cNvSpPr>
          <p:nvPr>
            <p:ph type="ftr" sz="quarter" idx="11"/>
          </p:nvPr>
        </p:nvSpPr>
        <p:spPr>
          <a:xfrm>
            <a:off x="3124200" y="5326857"/>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5326857"/>
            <a:ext cx="2133600" cy="273844"/>
          </a:xfrm>
          <a:prstGeom prst="rect">
            <a:avLst/>
          </a:prstGeom>
        </p:spPr>
        <p:txBody>
          <a:bodyPr/>
          <a:lstStyle/>
          <a:p>
            <a:fld id="{264C6CBA-D564-40B2-AEAD-9022215C60D6}"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01221" y="4894657"/>
            <a:ext cx="2110993" cy="177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06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no Ref/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2629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01221" y="4894657"/>
            <a:ext cx="2110993" cy="177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606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01221" y="4894657"/>
            <a:ext cx="2110993" cy="177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629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01221" y="4894657"/>
            <a:ext cx="2110993" cy="177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474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01221" y="4894657"/>
            <a:ext cx="2110993" cy="177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NO LOGO">
    <p:spTree>
      <p:nvGrpSpPr>
        <p:cNvPr id="1" name=""/>
        <p:cNvGrpSpPr/>
        <p:nvPr/>
      </p:nvGrpSpPr>
      <p:grpSpPr>
        <a:xfrm>
          <a:off x="0" y="0"/>
          <a:ext cx="0" cy="0"/>
          <a:chOff x="0" y="0"/>
          <a:chExt cx="0" cy="0"/>
        </a:xfrm>
      </p:grpSpPr>
      <p:sp>
        <p:nvSpPr>
          <p:cNvPr id="2" name="Title 1"/>
          <p:cNvSpPr>
            <a:spLocks noGrp="1"/>
          </p:cNvSpPr>
          <p:nvPr>
            <p:ph type="ctrTitle"/>
          </p:nvPr>
        </p:nvSpPr>
        <p:spPr>
          <a:xfrm>
            <a:off x="206566" y="2538699"/>
            <a:ext cx="7772400" cy="1102519"/>
          </a:xfrm>
        </p:spPr>
        <p:txBody>
          <a:bodyPr/>
          <a:lstStyle/>
          <a:p>
            <a:r>
              <a:rPr lang="en-US" dirty="0"/>
              <a:t>Click to edit Master title style</a:t>
            </a:r>
          </a:p>
        </p:txBody>
      </p:sp>
      <p:sp>
        <p:nvSpPr>
          <p:cNvPr id="3" name="Subtitle 2"/>
          <p:cNvSpPr>
            <a:spLocks noGrp="1"/>
          </p:cNvSpPr>
          <p:nvPr>
            <p:ph type="subTitle" idx="1"/>
          </p:nvPr>
        </p:nvSpPr>
        <p:spPr>
          <a:xfrm>
            <a:off x="553596" y="3335588"/>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898639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57250"/>
          </a:xfrm>
        </p:spPr>
        <p:txBody>
          <a:bodyPr/>
          <a:lstStyle/>
          <a:p>
            <a:r>
              <a:rPr lang="en-US" dirty="0"/>
              <a:t>Click to edit Master title style</a:t>
            </a:r>
          </a:p>
        </p:txBody>
      </p:sp>
      <p:sp>
        <p:nvSpPr>
          <p:cNvPr id="3" name="Content Placeholder 2"/>
          <p:cNvSpPr>
            <a:spLocks noGrp="1"/>
          </p:cNvSpPr>
          <p:nvPr>
            <p:ph idx="1"/>
          </p:nvPr>
        </p:nvSpPr>
        <p:spPr>
          <a:xfrm>
            <a:off x="457200" y="768134"/>
            <a:ext cx="8229600" cy="3829050"/>
          </a:xfrm>
        </p:spPr>
        <p:txBody>
          <a:bodyPr/>
          <a:lstStyle>
            <a:lvl1pPr indent="-274320">
              <a:defRPr/>
            </a:lvl1pPr>
            <a:lvl2pPr indent="-274320">
              <a:defRPr/>
            </a:lvl2pPr>
            <a:lvl3pPr indent="-274320">
              <a:defRPr/>
            </a:lvl3pPr>
            <a:lvl4pPr indent="-274320">
              <a:defRPr/>
            </a:lvl4pPr>
            <a:lvl5pPr indent="-2743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userDrawn="1"/>
        </p:nvGrpSpPr>
        <p:grpSpPr>
          <a:xfrm>
            <a:off x="-10098" y="570123"/>
            <a:ext cx="8807355" cy="172827"/>
            <a:chOff x="-1066800" y="760164"/>
            <a:chExt cx="9753600" cy="230436"/>
          </a:xfrm>
        </p:grpSpPr>
        <p:sp>
          <p:nvSpPr>
            <p:cNvPr id="8" name="Rectangle 7"/>
            <p:cNvSpPr/>
            <p:nvPr userDrawn="1"/>
          </p:nvSpPr>
          <p:spPr>
            <a:xfrm>
              <a:off x="-1066800" y="762000"/>
              <a:ext cx="9753600" cy="228600"/>
            </a:xfrm>
            <a:prstGeom prst="rect">
              <a:avLst/>
            </a:prstGeom>
            <a:gradFill flip="none" rotWithShape="1">
              <a:gsLst>
                <a:gs pos="0">
                  <a:srgbClr val="172431"/>
                </a:gs>
                <a:gs pos="50000">
                  <a:srgbClr val="172431"/>
                </a:gs>
                <a:gs pos="100000">
                  <a:schemeClr val="accent1">
                    <a:shade val="100000"/>
                    <a:satMod val="115000"/>
                    <a:alpha val="0"/>
                  </a:schemeClr>
                </a:gs>
              </a:gsLst>
              <a:lin ang="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1055617" y="760164"/>
              <a:ext cx="9220200" cy="0"/>
            </a:xfrm>
            <a:prstGeom prst="line">
              <a:avLst/>
            </a:prstGeom>
            <a:ln w="28575">
              <a:gradFill flip="none" rotWithShape="1">
                <a:gsLst>
                  <a:gs pos="0">
                    <a:schemeClr val="bg1">
                      <a:lumMod val="50000"/>
                    </a:schemeClr>
                  </a:gs>
                  <a:gs pos="32000">
                    <a:schemeClr val="bg1">
                      <a:lumMod val="50000"/>
                    </a:schemeClr>
                  </a:gs>
                  <a:gs pos="100000">
                    <a:schemeClr val="bg1">
                      <a:lumMod val="50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01221" y="4894657"/>
            <a:ext cx="2110993" cy="177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824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01221" y="4894657"/>
            <a:ext cx="2110993" cy="177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8858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01221" y="4894657"/>
            <a:ext cx="2110993" cy="177111"/>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userDrawn="1"/>
        </p:nvGrpSpPr>
        <p:grpSpPr>
          <a:xfrm>
            <a:off x="-10098" y="570123"/>
            <a:ext cx="8807355" cy="172827"/>
            <a:chOff x="-1066800" y="760164"/>
            <a:chExt cx="9753600" cy="230436"/>
          </a:xfrm>
        </p:grpSpPr>
        <p:sp>
          <p:nvSpPr>
            <p:cNvPr id="14" name="Rectangle 13"/>
            <p:cNvSpPr/>
            <p:nvPr userDrawn="1"/>
          </p:nvSpPr>
          <p:spPr>
            <a:xfrm>
              <a:off x="-1066800" y="762000"/>
              <a:ext cx="9753600" cy="228600"/>
            </a:xfrm>
            <a:prstGeom prst="rect">
              <a:avLst/>
            </a:prstGeom>
            <a:gradFill flip="none" rotWithShape="1">
              <a:gsLst>
                <a:gs pos="0">
                  <a:srgbClr val="172431"/>
                </a:gs>
                <a:gs pos="50000">
                  <a:srgbClr val="172431"/>
                </a:gs>
                <a:gs pos="100000">
                  <a:schemeClr val="accent1">
                    <a:shade val="100000"/>
                    <a:satMod val="115000"/>
                    <a:alpha val="0"/>
                  </a:schemeClr>
                </a:gs>
              </a:gsLst>
              <a:lin ang="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userDrawn="1"/>
          </p:nvCxnSpPr>
          <p:spPr>
            <a:xfrm>
              <a:off x="-1055617" y="760164"/>
              <a:ext cx="9220200" cy="0"/>
            </a:xfrm>
            <a:prstGeom prst="line">
              <a:avLst/>
            </a:prstGeom>
            <a:ln w="28575">
              <a:gradFill flip="none" rotWithShape="1">
                <a:gsLst>
                  <a:gs pos="0">
                    <a:schemeClr val="bg1">
                      <a:lumMod val="50000"/>
                    </a:schemeClr>
                  </a:gs>
                  <a:gs pos="32000">
                    <a:schemeClr val="bg1">
                      <a:lumMod val="50000"/>
                    </a:schemeClr>
                  </a:gs>
                  <a:gs pos="100000">
                    <a:schemeClr val="bg1">
                      <a:lumMod val="50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73801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01221" y="4894657"/>
            <a:ext cx="2110993" cy="177111"/>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p:cNvGrpSpPr/>
          <p:nvPr userDrawn="1"/>
        </p:nvGrpSpPr>
        <p:grpSpPr>
          <a:xfrm>
            <a:off x="-10098" y="570123"/>
            <a:ext cx="8807355" cy="172827"/>
            <a:chOff x="-1066800" y="760164"/>
            <a:chExt cx="9753600" cy="230436"/>
          </a:xfrm>
        </p:grpSpPr>
        <p:sp>
          <p:nvSpPr>
            <p:cNvPr id="16" name="Rectangle 15"/>
            <p:cNvSpPr/>
            <p:nvPr userDrawn="1"/>
          </p:nvSpPr>
          <p:spPr>
            <a:xfrm>
              <a:off x="-1066800" y="762000"/>
              <a:ext cx="9753600" cy="228600"/>
            </a:xfrm>
            <a:prstGeom prst="rect">
              <a:avLst/>
            </a:prstGeom>
            <a:gradFill flip="none" rotWithShape="1">
              <a:gsLst>
                <a:gs pos="0">
                  <a:srgbClr val="172431"/>
                </a:gs>
                <a:gs pos="50000">
                  <a:srgbClr val="172431"/>
                </a:gs>
                <a:gs pos="100000">
                  <a:schemeClr val="accent1">
                    <a:shade val="100000"/>
                    <a:satMod val="115000"/>
                    <a:alpha val="0"/>
                  </a:schemeClr>
                </a:gs>
              </a:gsLst>
              <a:lin ang="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userDrawn="1"/>
          </p:nvCxnSpPr>
          <p:spPr>
            <a:xfrm>
              <a:off x="-1055617" y="760164"/>
              <a:ext cx="9220200" cy="0"/>
            </a:xfrm>
            <a:prstGeom prst="line">
              <a:avLst/>
            </a:prstGeom>
            <a:ln w="28575">
              <a:gradFill flip="none" rotWithShape="1">
                <a:gsLst>
                  <a:gs pos="0">
                    <a:schemeClr val="bg1">
                      <a:lumMod val="50000"/>
                    </a:schemeClr>
                  </a:gs>
                  <a:gs pos="32000">
                    <a:schemeClr val="bg1">
                      <a:lumMod val="50000"/>
                    </a:schemeClr>
                  </a:gs>
                  <a:gs pos="100000">
                    <a:schemeClr val="bg1">
                      <a:lumMod val="50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102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098" y="-114300"/>
            <a:ext cx="9154098" cy="857250"/>
          </a:xfrm>
        </p:spPr>
        <p:txBody>
          <a:bodyPr/>
          <a:lstStyle/>
          <a:p>
            <a:r>
              <a:rPr lang="en-US"/>
              <a:t>Click to edit Master title style</a:t>
            </a: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01221" y="4894657"/>
            <a:ext cx="2110993" cy="17711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userDrawn="1"/>
        </p:nvGrpSpPr>
        <p:grpSpPr>
          <a:xfrm>
            <a:off x="-10098" y="570123"/>
            <a:ext cx="8807355" cy="172827"/>
            <a:chOff x="-1066800" y="760164"/>
            <a:chExt cx="9753600" cy="230436"/>
          </a:xfrm>
        </p:grpSpPr>
        <p:sp>
          <p:nvSpPr>
            <p:cNvPr id="12" name="Rectangle 11"/>
            <p:cNvSpPr/>
            <p:nvPr userDrawn="1"/>
          </p:nvSpPr>
          <p:spPr>
            <a:xfrm>
              <a:off x="-1066800" y="762000"/>
              <a:ext cx="9753600" cy="228600"/>
            </a:xfrm>
            <a:prstGeom prst="rect">
              <a:avLst/>
            </a:prstGeom>
            <a:gradFill flip="none" rotWithShape="1">
              <a:gsLst>
                <a:gs pos="0">
                  <a:srgbClr val="172431"/>
                </a:gs>
                <a:gs pos="50000">
                  <a:srgbClr val="172431"/>
                </a:gs>
                <a:gs pos="100000">
                  <a:schemeClr val="accent1">
                    <a:shade val="100000"/>
                    <a:satMod val="115000"/>
                    <a:alpha val="0"/>
                  </a:schemeClr>
                </a:gs>
              </a:gsLst>
              <a:lin ang="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userDrawn="1"/>
          </p:nvCxnSpPr>
          <p:spPr>
            <a:xfrm>
              <a:off x="-1055617" y="760164"/>
              <a:ext cx="9220200" cy="0"/>
            </a:xfrm>
            <a:prstGeom prst="line">
              <a:avLst/>
            </a:prstGeom>
            <a:ln w="28575">
              <a:gradFill flip="none" rotWithShape="1">
                <a:gsLst>
                  <a:gs pos="0">
                    <a:schemeClr val="bg1">
                      <a:lumMod val="50000"/>
                    </a:schemeClr>
                  </a:gs>
                  <a:gs pos="32000">
                    <a:schemeClr val="bg1">
                      <a:lumMod val="50000"/>
                    </a:schemeClr>
                  </a:gs>
                  <a:gs pos="100000">
                    <a:schemeClr val="bg1">
                      <a:lumMod val="50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24294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01221" y="4894657"/>
            <a:ext cx="2110993" cy="177111"/>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userDrawn="1"/>
        </p:nvGrpSpPr>
        <p:grpSpPr>
          <a:xfrm>
            <a:off x="-10098" y="570123"/>
            <a:ext cx="8807355" cy="172827"/>
            <a:chOff x="-1066800" y="760164"/>
            <a:chExt cx="9753600" cy="230436"/>
          </a:xfrm>
        </p:grpSpPr>
        <p:sp>
          <p:nvSpPr>
            <p:cNvPr id="8" name="Rectangle 7"/>
            <p:cNvSpPr/>
            <p:nvPr userDrawn="1"/>
          </p:nvSpPr>
          <p:spPr>
            <a:xfrm>
              <a:off x="-1066800" y="762000"/>
              <a:ext cx="9753600" cy="228600"/>
            </a:xfrm>
            <a:prstGeom prst="rect">
              <a:avLst/>
            </a:prstGeom>
            <a:gradFill flip="none" rotWithShape="1">
              <a:gsLst>
                <a:gs pos="0">
                  <a:srgbClr val="172431"/>
                </a:gs>
                <a:gs pos="50000">
                  <a:srgbClr val="172431"/>
                </a:gs>
                <a:gs pos="100000">
                  <a:schemeClr val="accent1">
                    <a:shade val="100000"/>
                    <a:satMod val="115000"/>
                    <a:alpha val="0"/>
                  </a:schemeClr>
                </a:gs>
              </a:gsLst>
              <a:lin ang="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1055617" y="760164"/>
              <a:ext cx="9220200" cy="0"/>
            </a:xfrm>
            <a:prstGeom prst="line">
              <a:avLst/>
            </a:prstGeom>
            <a:ln w="28575">
              <a:gradFill flip="none" rotWithShape="1">
                <a:gsLst>
                  <a:gs pos="0">
                    <a:schemeClr val="bg1">
                      <a:lumMod val="50000"/>
                    </a:schemeClr>
                  </a:gs>
                  <a:gs pos="32000">
                    <a:schemeClr val="bg1">
                      <a:lumMod val="50000"/>
                    </a:schemeClr>
                  </a:gs>
                  <a:gs pos="100000">
                    <a:schemeClr val="bg1">
                      <a:lumMod val="50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512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01221" y="4894657"/>
            <a:ext cx="2110993" cy="177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803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6" Type="http://schemas.openxmlformats.org/officeDocument/2006/relationships/image" Target="../media/image1.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300"/>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971550"/>
            <a:ext cx="8229600" cy="382905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52449041"/>
      </p:ext>
    </p:extLst>
  </p:cSld>
  <p:clrMap bg1="lt1" tx1="dk1" bg2="lt2" tx2="dk2" accent1="accent1" accent2="accent2" accent3="accent3" accent4="accent4" accent5="accent5" accent6="accent6" hlink="hlink" folHlink="folHlink"/>
  <p:sldLayoutIdLst>
    <p:sldLayoutId id="2147483649" r:id="rId1"/>
    <p:sldLayoutId id="2147483696" r:id="rId2"/>
    <p:sldLayoutId id="2147483650" r:id="rId3"/>
    <p:sldLayoutId id="2147483651" r:id="rId4"/>
    <p:sldLayoutId id="2147483652" r:id="rId5"/>
    <p:sldLayoutId id="2147483653" r:id="rId6"/>
    <p:sldLayoutId id="2147483654" r:id="rId7"/>
    <p:sldLayoutId id="2147483655" r:id="rId8"/>
    <p:sldLayoutId id="2147483698" r:id="rId9"/>
    <p:sldLayoutId id="2147483697" r:id="rId10"/>
    <p:sldLayoutId id="2147483656" r:id="rId11"/>
    <p:sldLayoutId id="2147483657" r:id="rId12"/>
    <p:sldLayoutId id="2147483658" r:id="rId13"/>
    <p:sldLayoutId id="2147483659" r:id="rId14"/>
  </p:sldLayoutIdLst>
  <p:txStyles>
    <p:titleStyle>
      <a:lvl1pPr algn="ctr" defTabSz="914400" rtl="0" eaLnBrk="1" latinLnBrk="0" hangingPunct="1">
        <a:spcBef>
          <a:spcPct val="0"/>
        </a:spcBef>
        <a:buNone/>
        <a:defRPr sz="3600" kern="1200">
          <a:solidFill>
            <a:schemeClr val="bg1"/>
          </a:solidFill>
          <a:latin typeface="Helvetic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bg1"/>
          </a:solidFill>
          <a:latin typeface="Helvetica"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bg1"/>
          </a:solidFill>
          <a:latin typeface="Helvetica"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bg1"/>
          </a:solidFill>
          <a:latin typeface="Helvetic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bg1"/>
          </a:solidFill>
          <a:latin typeface="Helvetica"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bg1"/>
          </a:solidFill>
          <a:latin typeface="Helvetic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9.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8.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8.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8.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8.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8.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8.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8.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3.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3.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8.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3.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3.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3.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8.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8.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8.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8.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8.xml" /></Relationships>
</file>

<file path=ppt/slides/_rels/slide8.xml.rels><?xml version="1.0" encoding="UTF-8" standalone="yes"?>
<Relationships xmlns="http://schemas.openxmlformats.org/package/2006/relationships"><Relationship Id="rId3" Type="http://schemas.openxmlformats.org/officeDocument/2006/relationships/image" Target="../media/image3.tiff" /><Relationship Id="rId2" Type="http://schemas.openxmlformats.org/officeDocument/2006/relationships/notesSlide" Target="../notesSlides/notesSlide8.xml" /><Relationship Id="rId1" Type="http://schemas.openxmlformats.org/officeDocument/2006/relationships/slideLayout" Target="../slideLayouts/slideLayout8.xml" /></Relationships>
</file>

<file path=ppt/slides/_rels/slide9.xml.rels><?xml version="1.0" encoding="UTF-8" standalone="yes"?>
<Relationships xmlns="http://schemas.openxmlformats.org/package/2006/relationships"><Relationship Id="rId3" Type="http://schemas.openxmlformats.org/officeDocument/2006/relationships/image" Target="../media/image4.tif" /><Relationship Id="rId2" Type="http://schemas.openxmlformats.org/officeDocument/2006/relationships/notesSlide" Target="../notesSlides/notesSlide9.xml" /><Relationship Id="rId1" Type="http://schemas.openxmlformats.org/officeDocument/2006/relationships/slideLayout" Target="../slideLayouts/slideLayout8.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txBox="1">
            <a:spLocks/>
          </p:cNvSpPr>
          <p:nvPr/>
        </p:nvSpPr>
        <p:spPr bwMode="auto">
          <a:xfrm>
            <a:off x="685800" y="857250"/>
            <a:ext cx="7772399"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914400" indent="-914400"/>
            <a:lvl2pPr/>
            <a:lvl3pPr/>
            <a:lvl4pPr/>
            <a:lvl5pPr/>
            <a:lvl6pPr/>
            <a:lvl7pPr/>
            <a:lvl8pPr/>
            <a:lvl9pPr/>
          </a:lstStyle>
          <a:p>
            <a:pPr marL="0" indent="0" algn="ctr">
              <a:spcBef>
                <a:spcPct val="0"/>
              </a:spcBef>
            </a:pPr>
            <a:r>
              <a:rPr lang="en-US" sz="4200" b="1">
                <a:solidFill>
                  <a:schemeClr val="accent6"/>
                </a:solidFill>
                <a:latin typeface="Helvetica" pitchFamily="34" charset="0"/>
                <a:ea typeface="+mj-ea"/>
                <a:cs typeface="+mj-cs"/>
              </a:rPr>
              <a:t>  </a:t>
            </a:r>
            <a:endParaRPr lang="en-US" sz="4200" b="1" dirty="0">
              <a:solidFill>
                <a:schemeClr val="accent6"/>
              </a:solidFill>
              <a:latin typeface="Helvetica" pitchFamily="34" charset="0"/>
              <a:ea typeface="+mj-ea"/>
              <a:cs typeface="+mj-cs"/>
            </a:endParaRPr>
          </a:p>
          <a:p>
            <a:pPr marL="0" indent="0" algn="ctr">
              <a:spcBef>
                <a:spcPct val="0"/>
              </a:spcBef>
            </a:pPr>
            <a:r>
              <a:rPr lang="en-US" sz="4200">
                <a:solidFill>
                  <a:schemeClr val="accent6"/>
                </a:solidFill>
                <a:latin typeface="Helvetica" pitchFamily="34" charset="0"/>
                <a:ea typeface="+mj-ea"/>
                <a:cs typeface="+mj-cs"/>
              </a:rPr>
              <a:t>Classification </a:t>
            </a:r>
            <a:r>
              <a:rPr lang="en-GB" sz="4200">
                <a:solidFill>
                  <a:schemeClr val="accent6"/>
                </a:solidFill>
                <a:latin typeface="Helvetica" pitchFamily="34" charset="0"/>
                <a:ea typeface="+mj-ea"/>
                <a:cs typeface="+mj-cs"/>
              </a:rPr>
              <a:t>&amp;</a:t>
            </a:r>
            <a:r>
              <a:rPr lang="en-US" sz="4200">
                <a:solidFill>
                  <a:schemeClr val="accent6"/>
                </a:solidFill>
                <a:latin typeface="Helvetica" pitchFamily="34" charset="0"/>
                <a:ea typeface="+mj-ea"/>
                <a:cs typeface="+mj-cs"/>
              </a:rPr>
              <a:t> Diagnosis of D</a:t>
            </a:r>
            <a:r>
              <a:rPr lang="en-GB" sz="4200">
                <a:solidFill>
                  <a:schemeClr val="accent6"/>
                </a:solidFill>
                <a:latin typeface="Helvetica" pitchFamily="34" charset="0"/>
                <a:ea typeface="+mj-ea"/>
                <a:cs typeface="+mj-cs"/>
              </a:rPr>
              <a:t>M</a:t>
            </a:r>
          </a:p>
          <a:p>
            <a:pPr marL="0" indent="0" algn="ctr">
              <a:spcBef>
                <a:spcPct val="0"/>
              </a:spcBef>
            </a:pPr>
            <a:r>
              <a:rPr lang="en-GB" sz="4200">
                <a:solidFill>
                  <a:schemeClr val="accent6"/>
                </a:solidFill>
                <a:latin typeface="Helvetica" pitchFamily="34" charset="0"/>
                <a:ea typeface="+mj-ea"/>
                <a:cs typeface="+mj-cs"/>
              </a:rPr>
              <a:t> </a:t>
            </a:r>
            <a:r>
              <a:rPr lang="en-GB" sz="2800">
                <a:solidFill>
                  <a:schemeClr val="accent6"/>
                </a:solidFill>
                <a:latin typeface="Helvetica" pitchFamily="34" charset="0"/>
                <a:ea typeface="+mj-ea"/>
                <a:cs typeface="+mj-cs"/>
              </a:rPr>
              <a:t>Dr. Behrang Motamed</a:t>
            </a:r>
          </a:p>
          <a:p>
            <a:pPr marL="0" indent="0" algn="ctr">
              <a:spcBef>
                <a:spcPct val="0"/>
              </a:spcBef>
            </a:pPr>
            <a:r>
              <a:rPr lang="en-GB" sz="2800">
                <a:solidFill>
                  <a:schemeClr val="accent6"/>
                </a:solidFill>
                <a:latin typeface="Helvetica" pitchFamily="34" charset="0"/>
                <a:ea typeface="+mj-ea"/>
                <a:cs typeface="+mj-cs"/>
              </a:rPr>
              <a:t> Endocrinologist</a:t>
            </a:r>
            <a:endParaRPr lang="en-US" sz="2800" dirty="0">
              <a:solidFill>
                <a:schemeClr val="accent6"/>
              </a:solidFill>
              <a:latin typeface="Helvetica" pitchFamily="34" charset="0"/>
              <a:ea typeface="+mj-ea"/>
              <a:cs typeface="+mj-cs"/>
            </a:endParaRPr>
          </a:p>
        </p:txBody>
      </p:sp>
    </p:spTree>
    <p:extLst>
      <p:ext uri="{BB962C8B-B14F-4D97-AF65-F5344CB8AC3E}">
        <p14:creationId xmlns:p14="http://schemas.microsoft.com/office/powerpoint/2010/main" val="1420039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4294967295"/>
          </p:nvPr>
        </p:nvSpPr>
        <p:spPr>
          <a:xfrm>
            <a:off x="457200" y="857250"/>
            <a:ext cx="8229600" cy="3714750"/>
          </a:xfrm>
        </p:spPr>
        <p:txBody>
          <a:bodyPr>
            <a:normAutofit fontScale="92500" lnSpcReduction="10000"/>
          </a:bodyPr>
          <a:lstStyle/>
          <a:p>
            <a:pPr>
              <a:spcBef>
                <a:spcPts val="1200"/>
              </a:spcBef>
            </a:pPr>
            <a:r>
              <a:rPr lang="en-US" dirty="0"/>
              <a:t>Blood glucose rather than A1C should be used to dx type 1 diabetes in symptomatic individuals.</a:t>
            </a:r>
            <a:r>
              <a:rPr lang="en-US" dirty="0">
                <a:solidFill>
                  <a:srgbClr val="FBE905"/>
                </a:solidFill>
              </a:rPr>
              <a:t> </a:t>
            </a:r>
            <a:r>
              <a:rPr lang="en-US" dirty="0">
                <a:solidFill>
                  <a:schemeClr val="accent6"/>
                </a:solidFill>
              </a:rPr>
              <a:t>E</a:t>
            </a:r>
          </a:p>
          <a:p>
            <a:pPr>
              <a:spcBef>
                <a:spcPts val="1200"/>
              </a:spcBef>
            </a:pPr>
            <a:r>
              <a:rPr lang="en-US" dirty="0"/>
              <a:t>Screening for type 1 diabetes with an antibody panel is recommended only in the setting of a clinical research study or in a first-degree family members of a </a:t>
            </a:r>
            <a:r>
              <a:rPr lang="en-US" dirty="0" err="1"/>
              <a:t>proband</a:t>
            </a:r>
            <a:r>
              <a:rPr lang="en-US" dirty="0"/>
              <a:t> with type 1 diabetes. </a:t>
            </a:r>
            <a:r>
              <a:rPr lang="en-US" dirty="0">
                <a:solidFill>
                  <a:srgbClr val="F79646"/>
                </a:solidFill>
              </a:rPr>
              <a:t>B</a:t>
            </a:r>
          </a:p>
          <a:p>
            <a:pPr algn="ctr">
              <a:spcBef>
                <a:spcPts val="1200"/>
              </a:spcBef>
              <a:buFont typeface="Verdana" pitchFamily="34" charset="0"/>
              <a:buNone/>
            </a:pPr>
            <a:endParaRPr lang="en-US" dirty="0">
              <a:solidFill>
                <a:srgbClr val="FBE905"/>
              </a:solidFill>
            </a:endParaRPr>
          </a:p>
          <a:p>
            <a:pPr algn="ctr">
              <a:spcBef>
                <a:spcPts val="1200"/>
              </a:spcBef>
              <a:buFont typeface="Verdana" pitchFamily="34" charset="0"/>
              <a:buNone/>
            </a:pPr>
            <a:r>
              <a:rPr lang="en-US" dirty="0">
                <a:solidFill>
                  <a:schemeClr val="accent6"/>
                </a:solidFill>
              </a:rPr>
              <a:t>www.DiabetesTrialNet.org</a:t>
            </a:r>
          </a:p>
          <a:p>
            <a:pPr>
              <a:spcBef>
                <a:spcPts val="1200"/>
              </a:spcBef>
            </a:pPr>
            <a:endParaRPr lang="en-US" dirty="0">
              <a:solidFill>
                <a:srgbClr val="FBE905"/>
              </a:solidFill>
            </a:endParaRPr>
          </a:p>
        </p:txBody>
      </p:sp>
      <p:sp>
        <p:nvSpPr>
          <p:cNvPr id="44035" name="Title 2"/>
          <p:cNvSpPr>
            <a:spLocks noGrp="1"/>
          </p:cNvSpPr>
          <p:nvPr>
            <p:ph type="title" idx="4294967295"/>
          </p:nvPr>
        </p:nvSpPr>
        <p:spPr>
          <a:xfrm>
            <a:off x="0" y="-114300"/>
            <a:ext cx="9144000" cy="857250"/>
          </a:xfrm>
        </p:spPr>
        <p:txBody>
          <a:bodyPr>
            <a:normAutofit/>
          </a:bodyPr>
          <a:lstStyle/>
          <a:p>
            <a:r>
              <a:rPr lang="en-US" dirty="0"/>
              <a:t>Recommendations: Type 1 Diabetes</a:t>
            </a:r>
          </a:p>
        </p:txBody>
      </p:sp>
      <p:sp>
        <p:nvSpPr>
          <p:cNvPr id="7" name="TextBox 6"/>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23509738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0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4294967295"/>
          </p:nvPr>
        </p:nvSpPr>
        <p:spPr>
          <a:xfrm>
            <a:off x="457200" y="857250"/>
            <a:ext cx="8229600" cy="3714750"/>
          </a:xfrm>
        </p:spPr>
        <p:txBody>
          <a:bodyPr>
            <a:normAutofit fontScale="85000" lnSpcReduction="10000"/>
          </a:bodyPr>
          <a:lstStyle/>
          <a:p>
            <a:pPr>
              <a:spcBef>
                <a:spcPts val="1200"/>
              </a:spcBef>
            </a:pPr>
            <a:r>
              <a:rPr lang="en-US" dirty="0"/>
              <a:t>Screening for type 2 diabetes with an informal assessment of risk factors or validated tools should be considered in asymptomatic adults. </a:t>
            </a:r>
            <a:r>
              <a:rPr lang="en-US" dirty="0">
                <a:solidFill>
                  <a:srgbClr val="F79646"/>
                </a:solidFill>
              </a:rPr>
              <a:t>B</a:t>
            </a:r>
            <a:endParaRPr lang="en-US" dirty="0"/>
          </a:p>
          <a:p>
            <a:pPr>
              <a:spcBef>
                <a:spcPts val="1200"/>
              </a:spcBef>
            </a:pPr>
            <a:r>
              <a:rPr lang="en-US" dirty="0"/>
              <a:t>Consider testing in asymptomatic adults of any age with BMI ≥25 kg/m</a:t>
            </a:r>
            <a:r>
              <a:rPr lang="en-US" baseline="30000" dirty="0"/>
              <a:t>2</a:t>
            </a:r>
            <a:r>
              <a:rPr lang="en-US" dirty="0"/>
              <a:t> or ≥23 kg/m</a:t>
            </a:r>
            <a:r>
              <a:rPr lang="en-US" baseline="30000" dirty="0"/>
              <a:t>2</a:t>
            </a:r>
            <a:r>
              <a:rPr lang="en-US" dirty="0"/>
              <a:t> in Asian Americans who have 1 or more </a:t>
            </a:r>
            <a:r>
              <a:rPr lang="en-US" dirty="0" err="1"/>
              <a:t>add’l</a:t>
            </a:r>
            <a:r>
              <a:rPr lang="en-US" dirty="0"/>
              <a:t> </a:t>
            </a:r>
            <a:r>
              <a:rPr lang="en-US" dirty="0" err="1"/>
              <a:t>dm</a:t>
            </a:r>
            <a:r>
              <a:rPr lang="en-US" dirty="0"/>
              <a:t> risk factors. </a:t>
            </a:r>
            <a:r>
              <a:rPr lang="en-US" dirty="0">
                <a:solidFill>
                  <a:schemeClr val="accent6"/>
                </a:solidFill>
              </a:rPr>
              <a:t>B</a:t>
            </a:r>
          </a:p>
          <a:p>
            <a:pPr>
              <a:spcBef>
                <a:spcPts val="1200"/>
              </a:spcBef>
            </a:pPr>
            <a:r>
              <a:rPr lang="en-US" dirty="0"/>
              <a:t>For all patients, testing should begin at age 45 years. </a:t>
            </a:r>
            <a:r>
              <a:rPr lang="en-US" dirty="0">
                <a:solidFill>
                  <a:schemeClr val="accent6"/>
                </a:solidFill>
              </a:rPr>
              <a:t>B</a:t>
            </a:r>
          </a:p>
          <a:p>
            <a:pPr>
              <a:spcBef>
                <a:spcPts val="1200"/>
              </a:spcBef>
            </a:pPr>
            <a:r>
              <a:rPr lang="en-US" dirty="0"/>
              <a:t>If tests are normal, repeat testing carried out at a minimum of 3-year intervals is reasonable. </a:t>
            </a:r>
            <a:r>
              <a:rPr lang="en-US" dirty="0">
                <a:solidFill>
                  <a:schemeClr val="accent6"/>
                </a:solidFill>
              </a:rPr>
              <a:t>C</a:t>
            </a:r>
          </a:p>
        </p:txBody>
      </p:sp>
      <p:sp>
        <p:nvSpPr>
          <p:cNvPr id="45059" name="Title 2"/>
          <p:cNvSpPr>
            <a:spLocks noGrp="1"/>
          </p:cNvSpPr>
          <p:nvPr>
            <p:ph type="title" idx="4294967295"/>
          </p:nvPr>
        </p:nvSpPr>
        <p:spPr>
          <a:xfrm>
            <a:off x="0" y="-114300"/>
            <a:ext cx="9144000" cy="857250"/>
          </a:xfrm>
        </p:spPr>
        <p:txBody>
          <a:bodyPr>
            <a:normAutofit/>
          </a:bodyPr>
          <a:lstStyle/>
          <a:p>
            <a:r>
              <a:rPr lang="en-US" sz="3100" dirty="0"/>
              <a:t>Recommendations: Testing for Type 2 Diabetes</a:t>
            </a:r>
          </a:p>
        </p:txBody>
      </p:sp>
      <p:sp>
        <p:nvSpPr>
          <p:cNvPr id="5" name="TextBox 4"/>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2274272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idx="4294967295"/>
          </p:nvPr>
        </p:nvSpPr>
        <p:spPr>
          <a:xfrm>
            <a:off x="457200" y="857250"/>
            <a:ext cx="8229600" cy="3714750"/>
          </a:xfrm>
        </p:spPr>
        <p:txBody>
          <a:bodyPr/>
          <a:lstStyle/>
          <a:p>
            <a:pPr>
              <a:spcBef>
                <a:spcPts val="1200"/>
              </a:spcBef>
            </a:pPr>
            <a:r>
              <a:rPr lang="en-US" dirty="0"/>
              <a:t>FPG, 2-h PG after 75-g OGTT, and the A1C are equally appropriate. </a:t>
            </a:r>
            <a:r>
              <a:rPr lang="en-US" dirty="0">
                <a:solidFill>
                  <a:schemeClr val="accent6"/>
                </a:solidFill>
              </a:rPr>
              <a:t>B</a:t>
            </a:r>
          </a:p>
          <a:p>
            <a:pPr>
              <a:spcBef>
                <a:spcPts val="1200"/>
              </a:spcBef>
            </a:pPr>
            <a:r>
              <a:rPr lang="en-US" dirty="0"/>
              <a:t>In patients with diabetes, identify and, if appropriate, treat other CVD risk factors. </a:t>
            </a:r>
            <a:r>
              <a:rPr lang="en-US" dirty="0">
                <a:solidFill>
                  <a:schemeClr val="accent6"/>
                </a:solidFill>
              </a:rPr>
              <a:t>B</a:t>
            </a:r>
          </a:p>
          <a:p>
            <a:pPr>
              <a:spcBef>
                <a:spcPts val="1200"/>
              </a:spcBef>
            </a:pPr>
            <a:r>
              <a:rPr lang="en-US" dirty="0"/>
              <a:t>Consider testing for T2DM in overweight/obese children and adolescents with 2 or </a:t>
            </a:r>
            <a:r>
              <a:rPr lang="en-US"/>
              <a:t>more </a:t>
            </a:r>
            <a:r>
              <a:rPr lang="fa-IR"/>
              <a:t>addisional</a:t>
            </a:r>
            <a:r>
              <a:rPr lang="en-US"/>
              <a:t> </a:t>
            </a:r>
            <a:r>
              <a:rPr lang="en-US" dirty="0"/>
              <a:t>diabetes risk factors. </a:t>
            </a:r>
            <a:r>
              <a:rPr lang="en-US" dirty="0">
                <a:solidFill>
                  <a:schemeClr val="accent6"/>
                </a:solidFill>
              </a:rPr>
              <a:t>E</a:t>
            </a:r>
          </a:p>
          <a:p>
            <a:pPr>
              <a:spcBef>
                <a:spcPts val="1200"/>
              </a:spcBef>
            </a:pPr>
            <a:endParaRPr lang="en-US" dirty="0">
              <a:solidFill>
                <a:srgbClr val="FBE905"/>
              </a:solidFill>
            </a:endParaRPr>
          </a:p>
        </p:txBody>
      </p:sp>
      <p:sp>
        <p:nvSpPr>
          <p:cNvPr id="46083" name="Title 2"/>
          <p:cNvSpPr>
            <a:spLocks noGrp="1"/>
          </p:cNvSpPr>
          <p:nvPr>
            <p:ph type="title" idx="4294967295"/>
          </p:nvPr>
        </p:nvSpPr>
        <p:spPr>
          <a:xfrm>
            <a:off x="0" y="-114300"/>
            <a:ext cx="9144000" cy="857250"/>
          </a:xfrm>
        </p:spPr>
        <p:txBody>
          <a:bodyPr>
            <a:noAutofit/>
          </a:bodyPr>
          <a:lstStyle/>
          <a:p>
            <a:r>
              <a:rPr lang="en-US" sz="2900" dirty="0"/>
              <a:t>Recommendations: Screening for Type 2 Diabetes (2) </a:t>
            </a:r>
          </a:p>
        </p:txBody>
      </p:sp>
      <p:sp>
        <p:nvSpPr>
          <p:cNvPr id="6" name="TextBox 5"/>
          <p:cNvSpPr txBox="1">
            <a:spLocks noChangeArrowheads="1"/>
          </p:cNvSpPr>
          <p:nvPr/>
        </p:nvSpPr>
        <p:spPr bwMode="auto">
          <a:xfrm>
            <a:off x="-6427" y="470088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3241936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a:xfrm>
            <a:off x="-76200" y="-114300"/>
            <a:ext cx="9296400" cy="857250"/>
          </a:xfrm>
        </p:spPr>
        <p:txBody>
          <a:bodyPr>
            <a:normAutofit fontScale="90000"/>
          </a:bodyPr>
          <a:lstStyle/>
          <a:p>
            <a:r>
              <a:rPr lang="en-US" sz="3200" dirty="0"/>
              <a:t>Criteria for Testing for T2DM in Children &amp; Adolescents</a:t>
            </a:r>
          </a:p>
        </p:txBody>
      </p:sp>
      <p:sp>
        <p:nvSpPr>
          <p:cNvPr id="47107" name="Content Placeholder 2"/>
          <p:cNvSpPr>
            <a:spLocks noGrp="1"/>
          </p:cNvSpPr>
          <p:nvPr>
            <p:ph idx="4294967295"/>
          </p:nvPr>
        </p:nvSpPr>
        <p:spPr>
          <a:xfrm>
            <a:off x="457200" y="742950"/>
            <a:ext cx="8229600" cy="3714750"/>
          </a:xfrm>
        </p:spPr>
        <p:txBody>
          <a:bodyPr>
            <a:noAutofit/>
          </a:bodyPr>
          <a:lstStyle/>
          <a:p>
            <a:pPr>
              <a:spcBef>
                <a:spcPts val="600"/>
              </a:spcBef>
            </a:pPr>
            <a:r>
              <a:rPr lang="en-US" dirty="0"/>
              <a:t>Overweight plus any 2 : </a:t>
            </a:r>
          </a:p>
          <a:p>
            <a:pPr lvl="1">
              <a:spcBef>
                <a:spcPts val="600"/>
              </a:spcBef>
            </a:pPr>
            <a:r>
              <a:rPr lang="en-US" sz="2000" dirty="0"/>
              <a:t>Family history of type 2 diabetes in 1</a:t>
            </a:r>
            <a:r>
              <a:rPr lang="en-US" sz="2000" baseline="30000" dirty="0"/>
              <a:t>st</a:t>
            </a:r>
            <a:r>
              <a:rPr lang="en-US" sz="2000" dirty="0"/>
              <a:t> or 2</a:t>
            </a:r>
            <a:r>
              <a:rPr lang="en-US" sz="2000" baseline="30000" dirty="0"/>
              <a:t>nd</a:t>
            </a:r>
            <a:r>
              <a:rPr lang="en-US" sz="2000" dirty="0"/>
              <a:t> degree relative </a:t>
            </a:r>
          </a:p>
          <a:p>
            <a:pPr lvl="1">
              <a:spcBef>
                <a:spcPts val="600"/>
              </a:spcBef>
            </a:pPr>
            <a:r>
              <a:rPr lang="en-US" sz="2000" dirty="0"/>
              <a:t>Race/ethnicity </a:t>
            </a:r>
          </a:p>
          <a:p>
            <a:pPr lvl="1">
              <a:spcBef>
                <a:spcPts val="600"/>
              </a:spcBef>
            </a:pPr>
            <a:r>
              <a:rPr lang="en-US" sz="2000" dirty="0"/>
              <a:t>Signs of insulin resistance or conditions associated with </a:t>
            </a:r>
            <a:br>
              <a:rPr lang="en-US" sz="2000" dirty="0"/>
            </a:br>
            <a:r>
              <a:rPr lang="en-US" sz="2000" dirty="0"/>
              <a:t>insulin resistance	</a:t>
            </a:r>
          </a:p>
          <a:p>
            <a:pPr lvl="1">
              <a:spcBef>
                <a:spcPts val="600"/>
              </a:spcBef>
            </a:pPr>
            <a:r>
              <a:rPr lang="en-US" sz="2000" dirty="0"/>
              <a:t>Maternal history of diabetes or GDM</a:t>
            </a:r>
            <a:r>
              <a:rPr lang="en-US" dirty="0"/>
              <a:t>	</a:t>
            </a:r>
          </a:p>
          <a:p>
            <a:pPr>
              <a:spcBef>
                <a:spcPts val="600"/>
              </a:spcBef>
            </a:pPr>
            <a:r>
              <a:rPr lang="en-US" dirty="0"/>
              <a:t>Age of initiation 10 years or at onset of puberty</a:t>
            </a:r>
          </a:p>
          <a:p>
            <a:pPr>
              <a:spcBef>
                <a:spcPts val="600"/>
              </a:spcBef>
            </a:pPr>
            <a:r>
              <a:rPr lang="en-US" dirty="0"/>
              <a:t>Frequency: every 3 years</a:t>
            </a:r>
          </a:p>
          <a:p>
            <a:pPr>
              <a:spcBef>
                <a:spcPts val="600"/>
              </a:spcBef>
            </a:pPr>
            <a:r>
              <a:rPr lang="en-US" dirty="0"/>
              <a:t>Test with FPG, OGTT, or A1C</a:t>
            </a:r>
          </a:p>
        </p:txBody>
      </p:sp>
      <p:sp>
        <p:nvSpPr>
          <p:cNvPr id="6" name="TextBox 5"/>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20771065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4294967295"/>
          </p:nvPr>
        </p:nvSpPr>
        <p:spPr>
          <a:xfrm>
            <a:off x="457200" y="857250"/>
            <a:ext cx="8229600" cy="3714750"/>
          </a:xfrm>
        </p:spPr>
        <p:txBody>
          <a:bodyPr/>
          <a:lstStyle/>
          <a:p>
            <a:pPr eaLnBrk="1" hangingPunct="1">
              <a:lnSpc>
                <a:spcPct val="90000"/>
              </a:lnSpc>
              <a:spcBef>
                <a:spcPct val="0"/>
              </a:spcBef>
              <a:spcAft>
                <a:spcPts val="1200"/>
              </a:spcAft>
              <a:buClr>
                <a:schemeClr val="bg1"/>
              </a:buClr>
            </a:pPr>
            <a:r>
              <a:rPr lang="en-US" dirty="0"/>
              <a:t>Test for undiagnosed T2DM at the 1</a:t>
            </a:r>
            <a:r>
              <a:rPr lang="en-US" baseline="30000" dirty="0"/>
              <a:t>st</a:t>
            </a:r>
            <a:r>
              <a:rPr lang="en-US" dirty="0"/>
              <a:t> prenatal visit in those with risk factors. </a:t>
            </a:r>
            <a:r>
              <a:rPr lang="en-US" dirty="0">
                <a:solidFill>
                  <a:schemeClr val="accent6"/>
                </a:solidFill>
              </a:rPr>
              <a:t>B</a:t>
            </a:r>
          </a:p>
          <a:p>
            <a:pPr eaLnBrk="1" hangingPunct="1">
              <a:lnSpc>
                <a:spcPct val="90000"/>
              </a:lnSpc>
              <a:spcBef>
                <a:spcPct val="0"/>
              </a:spcBef>
              <a:spcAft>
                <a:spcPts val="1200"/>
              </a:spcAft>
              <a:buClr>
                <a:schemeClr val="bg1"/>
              </a:buClr>
            </a:pPr>
            <a:r>
              <a:rPr lang="en-US" dirty="0"/>
              <a:t>Test for GDM at 24–28 weeks of gestation in women not previously known to have diabetes. </a:t>
            </a:r>
            <a:r>
              <a:rPr lang="en-US" dirty="0">
                <a:solidFill>
                  <a:schemeClr val="accent6"/>
                </a:solidFill>
              </a:rPr>
              <a:t>A</a:t>
            </a:r>
          </a:p>
          <a:p>
            <a:pPr eaLnBrk="1" hangingPunct="1">
              <a:lnSpc>
                <a:spcPct val="90000"/>
              </a:lnSpc>
              <a:spcBef>
                <a:spcPct val="0"/>
              </a:spcBef>
              <a:spcAft>
                <a:spcPts val="1200"/>
              </a:spcAft>
              <a:buClr>
                <a:schemeClr val="bg1"/>
              </a:buClr>
            </a:pPr>
            <a:r>
              <a:rPr lang="en-US" dirty="0"/>
              <a:t>Screen women with GDM for persistent diabetes at 4–12 weeks postpartum, using the OGTT. </a:t>
            </a:r>
            <a:r>
              <a:rPr lang="en-US" dirty="0">
                <a:solidFill>
                  <a:schemeClr val="accent6"/>
                </a:solidFill>
              </a:rPr>
              <a:t>E</a:t>
            </a:r>
          </a:p>
        </p:txBody>
      </p:sp>
      <p:sp>
        <p:nvSpPr>
          <p:cNvPr id="48131" name="Title 1"/>
          <p:cNvSpPr>
            <a:spLocks noGrp="1"/>
          </p:cNvSpPr>
          <p:nvPr>
            <p:ph type="title" idx="4294967295"/>
          </p:nvPr>
        </p:nvSpPr>
        <p:spPr>
          <a:xfrm>
            <a:off x="-76200" y="-114300"/>
            <a:ext cx="9220200" cy="857250"/>
          </a:xfrm>
        </p:spPr>
        <p:txBody>
          <a:bodyPr>
            <a:normAutofit fontScale="90000"/>
          </a:bodyPr>
          <a:lstStyle/>
          <a:p>
            <a:r>
              <a:rPr lang="en-US" sz="3200" dirty="0"/>
              <a:t>Recommendations: Detection and Diagnosis of GDM</a:t>
            </a:r>
          </a:p>
        </p:txBody>
      </p:sp>
      <p:sp>
        <p:nvSpPr>
          <p:cNvPr id="6" name="TextBox 5"/>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3334598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13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4294967295"/>
          </p:nvPr>
        </p:nvSpPr>
        <p:spPr>
          <a:xfrm>
            <a:off x="457200" y="857250"/>
            <a:ext cx="8229600" cy="3714750"/>
          </a:xfrm>
        </p:spPr>
        <p:txBody>
          <a:bodyPr/>
          <a:lstStyle/>
          <a:p>
            <a:pPr eaLnBrk="1" hangingPunct="1">
              <a:spcBef>
                <a:spcPct val="0"/>
              </a:spcBef>
              <a:spcAft>
                <a:spcPts val="1200"/>
              </a:spcAft>
              <a:buClr>
                <a:schemeClr val="bg1"/>
              </a:buClr>
            </a:pPr>
            <a:r>
              <a:rPr lang="en-US" dirty="0"/>
              <a:t>Women with GDM history should have lifelong screening for development of diabetes or </a:t>
            </a:r>
            <a:r>
              <a:rPr lang="en-US" dirty="0" err="1"/>
              <a:t>prediabetes</a:t>
            </a:r>
            <a:r>
              <a:rPr lang="en-US" dirty="0"/>
              <a:t> at least every 3 years. </a:t>
            </a:r>
            <a:r>
              <a:rPr lang="en-US" dirty="0">
                <a:solidFill>
                  <a:schemeClr val="accent6"/>
                </a:solidFill>
              </a:rPr>
              <a:t>B</a:t>
            </a:r>
          </a:p>
          <a:p>
            <a:pPr eaLnBrk="1" hangingPunct="1">
              <a:spcBef>
                <a:spcPct val="0"/>
              </a:spcBef>
              <a:spcAft>
                <a:spcPts val="1200"/>
              </a:spcAft>
              <a:buClr>
                <a:schemeClr val="bg1"/>
              </a:buClr>
            </a:pPr>
            <a:r>
              <a:rPr lang="en-US" dirty="0"/>
              <a:t>Women with GDM history found to have </a:t>
            </a:r>
            <a:r>
              <a:rPr lang="en-US" dirty="0" err="1"/>
              <a:t>prediabetes</a:t>
            </a:r>
            <a:r>
              <a:rPr lang="en-US" dirty="0"/>
              <a:t> should receive lifestyle interventions or metformin to prevent diabetes. </a:t>
            </a:r>
            <a:r>
              <a:rPr lang="en-US" dirty="0">
                <a:solidFill>
                  <a:schemeClr val="accent6"/>
                </a:solidFill>
              </a:rPr>
              <a:t>A</a:t>
            </a:r>
          </a:p>
        </p:txBody>
      </p:sp>
      <p:sp>
        <p:nvSpPr>
          <p:cNvPr id="49155" name="Title 1"/>
          <p:cNvSpPr>
            <a:spLocks noGrp="1"/>
          </p:cNvSpPr>
          <p:nvPr>
            <p:ph type="title" idx="4294967295"/>
          </p:nvPr>
        </p:nvSpPr>
        <p:spPr>
          <a:xfrm>
            <a:off x="-99153" y="-114300"/>
            <a:ext cx="9372600" cy="857250"/>
          </a:xfrm>
        </p:spPr>
        <p:txBody>
          <a:bodyPr>
            <a:normAutofit/>
          </a:bodyPr>
          <a:lstStyle/>
          <a:p>
            <a:r>
              <a:rPr lang="en-US" sz="2800" dirty="0"/>
              <a:t>Recommendations: Detection and Diagnosis of GDM (2)</a:t>
            </a:r>
          </a:p>
        </p:txBody>
      </p:sp>
      <p:sp>
        <p:nvSpPr>
          <p:cNvPr id="6" name="TextBox 5"/>
          <p:cNvSpPr txBox="1">
            <a:spLocks noChangeArrowheads="1"/>
          </p:cNvSpPr>
          <p:nvPr/>
        </p:nvSpPr>
        <p:spPr bwMode="auto">
          <a:xfrm>
            <a:off x="-6427" y="4629150"/>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3131971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p:cNvSpPr>
            <a:spLocks noGrp="1"/>
          </p:cNvSpPr>
          <p:nvPr>
            <p:ph type="ctrTitle" idx="4294967295"/>
          </p:nvPr>
        </p:nvSpPr>
        <p:spPr>
          <a:xfrm>
            <a:off x="952500" y="1657350"/>
            <a:ext cx="7239000" cy="1466850"/>
          </a:xfrm>
        </p:spPr>
        <p:txBody>
          <a:bodyPr anchor="b"/>
          <a:lstStyle/>
          <a:p>
            <a:r>
              <a:rPr lang="en-US" sz="4400" dirty="0">
                <a:solidFill>
                  <a:schemeClr val="bg1"/>
                </a:solidFill>
              </a:rPr>
              <a:t>Screening for </a:t>
            </a:r>
            <a:br>
              <a:rPr lang="en-US" sz="4400" dirty="0">
                <a:solidFill>
                  <a:schemeClr val="bg1"/>
                </a:solidFill>
              </a:rPr>
            </a:br>
            <a:r>
              <a:rPr lang="en-US" sz="4400" dirty="0">
                <a:solidFill>
                  <a:schemeClr val="bg1"/>
                </a:solidFill>
              </a:rPr>
              <a:t>&amp; Diagnosis of GDM</a:t>
            </a:r>
          </a:p>
        </p:txBody>
      </p:sp>
    </p:spTree>
    <p:extLst>
      <p:ext uri="{BB962C8B-B14F-4D97-AF65-F5344CB8AC3E}">
        <p14:creationId xmlns:p14="http://schemas.microsoft.com/office/powerpoint/2010/main" val="3208859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itle 1"/>
          <p:cNvSpPr>
            <a:spLocks noGrp="1"/>
          </p:cNvSpPr>
          <p:nvPr>
            <p:ph type="title"/>
          </p:nvPr>
        </p:nvSpPr>
        <p:spPr/>
        <p:txBody>
          <a:bodyPr/>
          <a:lstStyle/>
          <a:p>
            <a:r>
              <a:rPr lang="en-US"/>
              <a:t>One-Step Strategy</a:t>
            </a:r>
          </a:p>
        </p:txBody>
      </p:sp>
      <p:sp>
        <p:nvSpPr>
          <p:cNvPr id="51202" name="Content Placeholder 3"/>
          <p:cNvSpPr>
            <a:spLocks noGrp="1"/>
          </p:cNvSpPr>
          <p:nvPr>
            <p:ph idx="1"/>
          </p:nvPr>
        </p:nvSpPr>
        <p:spPr>
          <a:xfrm>
            <a:off x="457200" y="847644"/>
            <a:ext cx="8229600" cy="3829050"/>
          </a:xfrm>
        </p:spPr>
        <p:txBody>
          <a:bodyPr>
            <a:normAutofit fontScale="92500" lnSpcReduction="10000"/>
          </a:bodyPr>
          <a:lstStyle/>
          <a:p>
            <a:pPr eaLnBrk="1" hangingPunct="1">
              <a:spcBef>
                <a:spcPts val="1200"/>
              </a:spcBef>
            </a:pPr>
            <a:r>
              <a:rPr lang="en-US" dirty="0"/>
              <a:t>At 24-28 weeks gestation in women not previously </a:t>
            </a:r>
            <a:r>
              <a:rPr lang="en-US" dirty="0" err="1"/>
              <a:t>dx’d</a:t>
            </a:r>
            <a:r>
              <a:rPr lang="en-US" dirty="0"/>
              <a:t> with overt diabetes</a:t>
            </a:r>
          </a:p>
          <a:p>
            <a:pPr eaLnBrk="1" hangingPunct="1">
              <a:spcBef>
                <a:spcPts val="1200"/>
              </a:spcBef>
            </a:pPr>
            <a:r>
              <a:rPr lang="en-US" dirty="0"/>
              <a:t>75-g OGTT; Measure plasma glucose at fasting and at 1 and 2 hours.</a:t>
            </a:r>
          </a:p>
          <a:p>
            <a:pPr eaLnBrk="1" hangingPunct="1">
              <a:spcBef>
                <a:spcPts val="1200"/>
              </a:spcBef>
            </a:pPr>
            <a:r>
              <a:rPr lang="en-US" dirty="0"/>
              <a:t>GDM </a:t>
            </a:r>
            <a:r>
              <a:rPr lang="en-US" dirty="0" err="1"/>
              <a:t>dx’d</a:t>
            </a:r>
            <a:r>
              <a:rPr lang="en-US" dirty="0"/>
              <a:t> when plasma glucose exceeds:</a:t>
            </a:r>
          </a:p>
          <a:p>
            <a:pPr lvl="1" eaLnBrk="1" hangingPunct="1">
              <a:spcBef>
                <a:spcPts val="1200"/>
              </a:spcBef>
            </a:pPr>
            <a:r>
              <a:rPr lang="en-US" dirty="0"/>
              <a:t>Fasting:  92 mg/</a:t>
            </a:r>
            <a:r>
              <a:rPr lang="en-US" dirty="0" err="1"/>
              <a:t>dL</a:t>
            </a:r>
            <a:r>
              <a:rPr lang="en-US" dirty="0"/>
              <a:t> (5.1 </a:t>
            </a:r>
            <a:r>
              <a:rPr lang="en-US" dirty="0" err="1"/>
              <a:t>mmol</a:t>
            </a:r>
            <a:r>
              <a:rPr lang="en-US" dirty="0"/>
              <a:t>/L)</a:t>
            </a:r>
          </a:p>
          <a:p>
            <a:pPr lvl="1" eaLnBrk="1" hangingPunct="1">
              <a:spcBef>
                <a:spcPts val="1200"/>
              </a:spcBef>
            </a:pPr>
            <a:r>
              <a:rPr lang="en-US" dirty="0"/>
              <a:t>1 h: 180 mg/</a:t>
            </a:r>
            <a:r>
              <a:rPr lang="en-US" dirty="0" err="1"/>
              <a:t>dL</a:t>
            </a:r>
            <a:r>
              <a:rPr lang="en-US" dirty="0"/>
              <a:t> (10.0 </a:t>
            </a:r>
            <a:r>
              <a:rPr lang="en-US" dirty="0" err="1"/>
              <a:t>mmol</a:t>
            </a:r>
            <a:r>
              <a:rPr lang="en-US" dirty="0"/>
              <a:t>/L)</a:t>
            </a:r>
          </a:p>
          <a:p>
            <a:pPr lvl="1" eaLnBrk="1" hangingPunct="1">
              <a:spcBef>
                <a:spcPts val="1200"/>
              </a:spcBef>
            </a:pPr>
            <a:r>
              <a:rPr lang="en-US" dirty="0"/>
              <a:t>2 h: 153 mg/</a:t>
            </a:r>
            <a:r>
              <a:rPr lang="en-US" dirty="0" err="1"/>
              <a:t>dL</a:t>
            </a:r>
            <a:r>
              <a:rPr lang="en-US" dirty="0"/>
              <a:t> (8.5 </a:t>
            </a:r>
            <a:r>
              <a:rPr lang="en-US" dirty="0" err="1"/>
              <a:t>mmol</a:t>
            </a:r>
            <a:r>
              <a:rPr lang="en-US" dirty="0"/>
              <a:t>/L)</a:t>
            </a:r>
          </a:p>
        </p:txBody>
      </p:sp>
      <p:sp>
        <p:nvSpPr>
          <p:cNvPr id="5" name="TextBox 4"/>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1008891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dirty="0"/>
              <a:t>Two-Step Strategy</a:t>
            </a:r>
          </a:p>
        </p:txBody>
      </p:sp>
      <p:sp>
        <p:nvSpPr>
          <p:cNvPr id="52228" name="Content Placeholder 2"/>
          <p:cNvSpPr>
            <a:spLocks noGrp="1"/>
          </p:cNvSpPr>
          <p:nvPr>
            <p:ph idx="1"/>
          </p:nvPr>
        </p:nvSpPr>
        <p:spPr/>
        <p:txBody>
          <a:bodyPr/>
          <a:lstStyle/>
          <a:p>
            <a:pPr marL="0" indent="0" eaLnBrk="1" hangingPunct="1">
              <a:spcBef>
                <a:spcPts val="1200"/>
              </a:spcBef>
              <a:buFont typeface="Verdana" pitchFamily="34" charset="0"/>
              <a:buNone/>
            </a:pPr>
            <a:r>
              <a:rPr lang="en-US" dirty="0">
                <a:solidFill>
                  <a:schemeClr val="accent6"/>
                </a:solidFill>
              </a:rPr>
              <a:t>Step 1:</a:t>
            </a:r>
            <a:r>
              <a:rPr lang="en-US" dirty="0">
                <a:solidFill>
                  <a:srgbClr val="FBE905"/>
                </a:solidFill>
              </a:rPr>
              <a:t> </a:t>
            </a:r>
          </a:p>
          <a:p>
            <a:pPr marL="0" indent="-274320" eaLnBrk="1" hangingPunct="1">
              <a:spcBef>
                <a:spcPts val="1200"/>
              </a:spcBef>
            </a:pPr>
            <a:r>
              <a:rPr lang="en-US" dirty="0"/>
              <a:t>In women not previously </a:t>
            </a:r>
            <a:r>
              <a:rPr lang="en-US" dirty="0" err="1"/>
              <a:t>dx’d</a:t>
            </a:r>
            <a:r>
              <a:rPr lang="en-US" dirty="0"/>
              <a:t> with overt diabetes,</a:t>
            </a:r>
            <a:br>
              <a:rPr lang="en-US" dirty="0"/>
            </a:br>
            <a:r>
              <a:rPr lang="en-US" dirty="0"/>
              <a:t>   perform 50-g GLT (</a:t>
            </a:r>
            <a:r>
              <a:rPr lang="en-US" dirty="0" err="1"/>
              <a:t>nonfasting</a:t>
            </a:r>
            <a:r>
              <a:rPr lang="en-US" dirty="0"/>
              <a:t>); Measure plasma</a:t>
            </a:r>
            <a:br>
              <a:rPr lang="en-US" dirty="0"/>
            </a:br>
            <a:r>
              <a:rPr lang="en-US" dirty="0"/>
              <a:t>   glucose at 1 hour. </a:t>
            </a:r>
          </a:p>
          <a:p>
            <a:pPr marL="0" indent="-274320" eaLnBrk="1" hangingPunct="1">
              <a:spcBef>
                <a:spcPts val="1200"/>
              </a:spcBef>
            </a:pPr>
            <a:r>
              <a:rPr lang="en-US" dirty="0"/>
              <a:t>If 1 hour plasma glucose level is ≥140 mg/</a:t>
            </a:r>
            <a:r>
              <a:rPr lang="en-US" dirty="0" err="1"/>
              <a:t>dL</a:t>
            </a:r>
            <a:r>
              <a:rPr lang="en-US" dirty="0"/>
              <a:t>*</a:t>
            </a:r>
            <a:br>
              <a:rPr lang="en-US" dirty="0"/>
            </a:br>
            <a:r>
              <a:rPr lang="en-US" dirty="0"/>
              <a:t>   (7.8 </a:t>
            </a:r>
            <a:r>
              <a:rPr lang="en-US" dirty="0" err="1"/>
              <a:t>mmol</a:t>
            </a:r>
            <a:r>
              <a:rPr lang="en-US" dirty="0"/>
              <a:t>/L), proceed to step 2.</a:t>
            </a:r>
          </a:p>
          <a:p>
            <a:pPr marL="0" indent="0">
              <a:spcBef>
                <a:spcPts val="1200"/>
              </a:spcBef>
            </a:pPr>
            <a:endParaRPr lang="en-US" dirty="0"/>
          </a:p>
        </p:txBody>
      </p:sp>
      <p:sp>
        <p:nvSpPr>
          <p:cNvPr id="52227" name="Rectangle 1"/>
          <p:cNvSpPr>
            <a:spLocks noChangeArrowheads="1"/>
          </p:cNvSpPr>
          <p:nvPr/>
        </p:nvSpPr>
        <p:spPr bwMode="auto">
          <a:xfrm>
            <a:off x="457200" y="3854917"/>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spcAft>
                <a:spcPts val="600"/>
              </a:spcAft>
            </a:pPr>
            <a:r>
              <a:rPr lang="en-US" sz="2000" b="1" dirty="0">
                <a:solidFill>
                  <a:schemeClr val="bg1"/>
                </a:solidFill>
                <a:latin typeface="Helvetica" pitchFamily="34" charset="0"/>
                <a:cs typeface="Times New Roman" pitchFamily="18" charset="0"/>
              </a:rPr>
              <a:t>*ACOG recommends either 135 mg/</a:t>
            </a:r>
            <a:r>
              <a:rPr lang="en-US" sz="2000" b="1" dirty="0" err="1">
                <a:solidFill>
                  <a:schemeClr val="bg1"/>
                </a:solidFill>
                <a:latin typeface="Helvetica" pitchFamily="34" charset="0"/>
                <a:cs typeface="Times New Roman" pitchFamily="18" charset="0"/>
              </a:rPr>
              <a:t>dL</a:t>
            </a:r>
            <a:r>
              <a:rPr lang="en-US" sz="2000" b="1" dirty="0">
                <a:solidFill>
                  <a:schemeClr val="bg1"/>
                </a:solidFill>
                <a:latin typeface="Helvetica" pitchFamily="34" charset="0"/>
                <a:cs typeface="Times New Roman" pitchFamily="18" charset="0"/>
              </a:rPr>
              <a:t> or 140 mg/</a:t>
            </a:r>
            <a:r>
              <a:rPr lang="en-US" sz="2000" b="1" dirty="0" err="1">
                <a:solidFill>
                  <a:schemeClr val="bg1"/>
                </a:solidFill>
                <a:latin typeface="Helvetica" pitchFamily="34" charset="0"/>
                <a:cs typeface="Times New Roman" pitchFamily="18" charset="0"/>
              </a:rPr>
              <a:t>dL</a:t>
            </a:r>
            <a:r>
              <a:rPr lang="en-US" sz="2000" b="1" dirty="0">
                <a:solidFill>
                  <a:schemeClr val="bg1"/>
                </a:solidFill>
                <a:latin typeface="Helvetica" pitchFamily="34" charset="0"/>
                <a:cs typeface="Times New Roman" pitchFamily="18" charset="0"/>
              </a:rPr>
              <a:t> in high-risk ethnic minorities with higher prevalence of GDM.</a:t>
            </a:r>
          </a:p>
        </p:txBody>
      </p:sp>
      <p:sp>
        <p:nvSpPr>
          <p:cNvPr id="8" name="TextBox 7"/>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1567711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itle 1"/>
          <p:cNvSpPr>
            <a:spLocks noGrp="1"/>
          </p:cNvSpPr>
          <p:nvPr>
            <p:ph type="title"/>
          </p:nvPr>
        </p:nvSpPr>
        <p:spPr/>
        <p:txBody>
          <a:bodyPr/>
          <a:lstStyle/>
          <a:p>
            <a:r>
              <a:rPr lang="en-US" dirty="0"/>
              <a:t>Two-Step Strategy (2)</a:t>
            </a:r>
          </a:p>
        </p:txBody>
      </p:sp>
      <p:graphicFrame>
        <p:nvGraphicFramePr>
          <p:cNvPr id="53254" name="Table 4"/>
          <p:cNvGraphicFramePr>
            <a:graphicFrameLocks noGrp="1"/>
          </p:cNvGraphicFramePr>
          <p:nvPr>
            <p:extLst>
              <p:ext uri="{D42A27DB-BD31-4B8C-83A1-F6EECF244321}">
                <p14:modId xmlns:p14="http://schemas.microsoft.com/office/powerpoint/2010/main" val="2699147034"/>
              </p:ext>
            </p:extLst>
          </p:nvPr>
        </p:nvGraphicFramePr>
        <p:xfrm>
          <a:off x="304800" y="2693192"/>
          <a:ext cx="8389938" cy="1783558"/>
        </p:xfrm>
        <a:graphic>
          <a:graphicData uri="http://schemas.openxmlformats.org/drawingml/2006/table">
            <a:tbl>
              <a:tblPr/>
              <a:tblGrid>
                <a:gridCol w="1155700">
                  <a:extLst>
                    <a:ext uri="{9D8B030D-6E8A-4147-A177-3AD203B41FA5}">
                      <a16:colId xmlns:a16="http://schemas.microsoft.com/office/drawing/2014/main" val="20000"/>
                    </a:ext>
                  </a:extLst>
                </a:gridCol>
                <a:gridCol w="3265488">
                  <a:extLst>
                    <a:ext uri="{9D8B030D-6E8A-4147-A177-3AD203B41FA5}">
                      <a16:colId xmlns:a16="http://schemas.microsoft.com/office/drawing/2014/main" val="20001"/>
                    </a:ext>
                  </a:extLst>
                </a:gridCol>
                <a:gridCol w="598487">
                  <a:extLst>
                    <a:ext uri="{9D8B030D-6E8A-4147-A177-3AD203B41FA5}">
                      <a16:colId xmlns:a16="http://schemas.microsoft.com/office/drawing/2014/main" val="20002"/>
                    </a:ext>
                  </a:extLst>
                </a:gridCol>
                <a:gridCol w="3370263">
                  <a:extLst>
                    <a:ext uri="{9D8B030D-6E8A-4147-A177-3AD203B41FA5}">
                      <a16:colId xmlns:a16="http://schemas.microsoft.com/office/drawing/2014/main" val="20003"/>
                    </a:ext>
                  </a:extLst>
                </a:gridCol>
              </a:tblGrid>
              <a:tr h="3774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bg1"/>
                        </a:solidFill>
                        <a:effectLst/>
                        <a:latin typeface="Helvetica" pitchFamily="34" charset="0"/>
                        <a:cs typeface="Arial" pitchFamily="34" charset="0"/>
                      </a:endParaRPr>
                    </a:p>
                  </a:txBody>
                  <a:tcPr marT="34290" marB="3429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Helvetica" pitchFamily="34" charset="0"/>
                          <a:cs typeface="Arial" pitchFamily="34" charset="0"/>
                        </a:rPr>
                        <a:t>Carpenter/</a:t>
                      </a:r>
                      <a:r>
                        <a:rPr kumimoji="0" lang="en-US" sz="1800" b="1" i="0" u="none" strike="noStrike" cap="none" normalizeH="0" baseline="0" dirty="0" err="1">
                          <a:ln>
                            <a:noFill/>
                          </a:ln>
                          <a:solidFill>
                            <a:schemeClr val="tx1"/>
                          </a:solidFill>
                          <a:effectLst/>
                          <a:latin typeface="Helvetica" pitchFamily="34" charset="0"/>
                          <a:cs typeface="Arial" pitchFamily="34" charset="0"/>
                        </a:rPr>
                        <a:t>Coustan</a:t>
                      </a:r>
                      <a:endParaRPr kumimoji="0" lang="en-US" sz="1800" b="1" i="0" u="none" strike="noStrike" cap="none" normalizeH="0" baseline="0" dirty="0">
                        <a:ln>
                          <a:noFill/>
                        </a:ln>
                        <a:solidFill>
                          <a:schemeClr val="tx1"/>
                        </a:solidFill>
                        <a:effectLst/>
                        <a:latin typeface="Helvetica" pitchFamily="34" charset="0"/>
                        <a:cs typeface="Arial" pitchFamily="34" charset="0"/>
                      </a:endParaRPr>
                    </a:p>
                  </a:txBody>
                  <a:tcPr marT="34290" marB="34290" anchor="ctr" horzOverflow="overflow">
                    <a:lnL>
                      <a:noFill/>
                    </a:lnL>
                    <a:lnR>
                      <a:noFill/>
                    </a:lnR>
                    <a:lnT>
                      <a:noFill/>
                    </a:lnT>
                    <a:lnB>
                      <a:noFill/>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Helvetica" pitchFamily="34" charset="0"/>
                          <a:cs typeface="Arial" pitchFamily="34" charset="0"/>
                        </a:rPr>
                        <a:t>or</a:t>
                      </a:r>
                    </a:p>
                  </a:txBody>
                  <a:tcPr marT="34290" marB="34290" anchor="ctr" horzOverflow="overflow">
                    <a:lnL>
                      <a:noFill/>
                    </a:lnL>
                    <a:lnR>
                      <a:noFill/>
                    </a:lnR>
                    <a:lnT>
                      <a:noFill/>
                    </a:lnT>
                    <a:lnB>
                      <a:noFill/>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Helvetica" pitchFamily="34" charset="0"/>
                          <a:cs typeface="Arial" pitchFamily="34" charset="0"/>
                        </a:rPr>
                        <a:t>NDDG</a:t>
                      </a:r>
                    </a:p>
                  </a:txBody>
                  <a:tcPr marT="34290" marB="34290" anchor="ctr" horzOverflow="overflow">
                    <a:lnL>
                      <a:noFill/>
                    </a:lnL>
                    <a:lnR>
                      <a:noFill/>
                    </a:lnR>
                    <a:lnT>
                      <a:noFill/>
                    </a:lnT>
                    <a:lnB>
                      <a:noFill/>
                    </a:lnB>
                    <a:lnTlToBr>
                      <a:noFill/>
                    </a:lnTlToBr>
                    <a:lnBlToTr>
                      <a:noFill/>
                    </a:lnBlToTr>
                    <a:solidFill>
                      <a:schemeClr val="tx2">
                        <a:lumMod val="60000"/>
                        <a:lumOff val="40000"/>
                      </a:schemeClr>
                    </a:solidFill>
                  </a:tcPr>
                </a:tc>
                <a:extLst>
                  <a:ext uri="{0D108BD9-81ED-4DB2-BD59-A6C34878D82A}">
                    <a16:rowId xmlns:a16="http://schemas.microsoft.com/office/drawing/2014/main" val="10000"/>
                  </a:ext>
                </a:extLst>
              </a:tr>
              <a:tr h="342900">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800" b="1" i="0" u="none" strike="noStrike" cap="none" normalizeH="0" baseline="0" dirty="0">
                          <a:ln>
                            <a:noFill/>
                          </a:ln>
                          <a:solidFill>
                            <a:schemeClr val="tx1"/>
                          </a:solidFill>
                          <a:effectLst/>
                          <a:latin typeface="Helvetica" pitchFamily="34" charset="0"/>
                          <a:cs typeface="Arial" pitchFamily="34" charset="0"/>
                        </a:rPr>
                        <a:t>Fasting</a:t>
                      </a:r>
                    </a:p>
                  </a:txBody>
                  <a:tcPr marT="34290" marB="34290" horzOverflow="overflow">
                    <a:lnL>
                      <a:noFill/>
                    </a:lnL>
                    <a:lnR>
                      <a:noFill/>
                    </a:lnR>
                    <a:lnT>
                      <a:noFill/>
                    </a:lnT>
                    <a:lnB>
                      <a:noFill/>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chemeClr val="tx1"/>
                          </a:solidFill>
                          <a:effectLst/>
                          <a:latin typeface="Helvetica" pitchFamily="34" charset="0"/>
                          <a:cs typeface="Arial" pitchFamily="34" charset="0"/>
                        </a:rPr>
                        <a:t>95 mg/</a:t>
                      </a:r>
                      <a:r>
                        <a:rPr kumimoji="0" lang="en-US" sz="1800" b="0" i="0" u="none" strike="noStrike" cap="none" normalizeH="0" baseline="0" dirty="0" err="1">
                          <a:ln>
                            <a:noFill/>
                          </a:ln>
                          <a:solidFill>
                            <a:schemeClr val="tx1"/>
                          </a:solidFill>
                          <a:effectLst/>
                          <a:latin typeface="Helvetica" pitchFamily="34" charset="0"/>
                          <a:cs typeface="Arial" pitchFamily="34" charset="0"/>
                        </a:rPr>
                        <a:t>dL</a:t>
                      </a:r>
                      <a:r>
                        <a:rPr kumimoji="0" lang="en-US" sz="1800" b="0" i="0" u="none" strike="noStrike" cap="none" normalizeH="0" baseline="0" dirty="0">
                          <a:ln>
                            <a:noFill/>
                          </a:ln>
                          <a:solidFill>
                            <a:schemeClr val="tx1"/>
                          </a:solidFill>
                          <a:effectLst/>
                          <a:latin typeface="Helvetica" pitchFamily="34" charset="0"/>
                          <a:cs typeface="Arial" pitchFamily="34" charset="0"/>
                        </a:rPr>
                        <a:t> (5.3 </a:t>
                      </a:r>
                      <a:r>
                        <a:rPr kumimoji="0" lang="en-US" sz="1800" b="0" i="0" u="none" strike="noStrike" cap="none" normalizeH="0" baseline="0" dirty="0" err="1">
                          <a:ln>
                            <a:noFill/>
                          </a:ln>
                          <a:solidFill>
                            <a:schemeClr val="tx1"/>
                          </a:solidFill>
                          <a:effectLst/>
                          <a:latin typeface="Helvetica" pitchFamily="34" charset="0"/>
                          <a:cs typeface="Arial" pitchFamily="34" charset="0"/>
                        </a:rPr>
                        <a:t>mmol</a:t>
                      </a:r>
                      <a:r>
                        <a:rPr kumimoji="0" lang="en-US" sz="1800" b="0" i="0" u="none" strike="noStrike" cap="none" normalizeH="0" baseline="0" dirty="0">
                          <a:ln>
                            <a:noFill/>
                          </a:ln>
                          <a:solidFill>
                            <a:schemeClr val="tx1"/>
                          </a:solidFill>
                          <a:effectLst/>
                          <a:latin typeface="Helvetica" pitchFamily="34" charset="0"/>
                          <a:cs typeface="Arial" pitchFamily="34" charset="0"/>
                        </a:rPr>
                        <a:t>/L) </a:t>
                      </a:r>
                    </a:p>
                  </a:txBody>
                  <a:tcPr marT="34290" marB="34290" horzOverflow="overflow">
                    <a:lnL>
                      <a:noFill/>
                    </a:lnL>
                    <a:lnR>
                      <a:noFill/>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800" b="1" i="0" u="none" strike="noStrike" cap="none" normalizeH="0" baseline="0" dirty="0">
                        <a:ln>
                          <a:noFill/>
                        </a:ln>
                        <a:solidFill>
                          <a:schemeClr val="tx1"/>
                        </a:solidFill>
                        <a:effectLst/>
                        <a:latin typeface="Helvetica" pitchFamily="34" charset="0"/>
                        <a:cs typeface="Arial" pitchFamily="34" charset="0"/>
                      </a:endParaRPr>
                    </a:p>
                  </a:txBody>
                  <a:tcPr marT="34290" marB="34290" horzOverflow="overflow">
                    <a:lnL>
                      <a:noFill/>
                    </a:lnL>
                    <a:lnR>
                      <a:noFill/>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chemeClr val="tx1"/>
                          </a:solidFill>
                          <a:effectLst/>
                          <a:latin typeface="Helvetica" pitchFamily="34" charset="0"/>
                          <a:cs typeface="Arial" pitchFamily="34" charset="0"/>
                        </a:rPr>
                        <a:t>105 mg/</a:t>
                      </a:r>
                      <a:r>
                        <a:rPr kumimoji="0" lang="en-US" sz="1800" b="0" i="0" u="none" strike="noStrike" cap="none" normalizeH="0" baseline="0" dirty="0" err="1">
                          <a:ln>
                            <a:noFill/>
                          </a:ln>
                          <a:solidFill>
                            <a:schemeClr val="tx1"/>
                          </a:solidFill>
                          <a:effectLst/>
                          <a:latin typeface="Helvetica" pitchFamily="34" charset="0"/>
                          <a:cs typeface="Arial" pitchFamily="34" charset="0"/>
                        </a:rPr>
                        <a:t>dL</a:t>
                      </a:r>
                      <a:r>
                        <a:rPr kumimoji="0" lang="en-US" sz="1800" b="0" i="0" u="none" strike="noStrike" cap="none" normalizeH="0" baseline="0" dirty="0">
                          <a:ln>
                            <a:noFill/>
                          </a:ln>
                          <a:solidFill>
                            <a:schemeClr val="tx1"/>
                          </a:solidFill>
                          <a:effectLst/>
                          <a:latin typeface="Helvetica" pitchFamily="34" charset="0"/>
                          <a:cs typeface="Arial" pitchFamily="34" charset="0"/>
                        </a:rPr>
                        <a:t> (5.8 </a:t>
                      </a:r>
                      <a:r>
                        <a:rPr kumimoji="0" lang="en-US" sz="1800" b="0" i="0" u="none" strike="noStrike" cap="none" normalizeH="0" baseline="0" dirty="0" err="1">
                          <a:ln>
                            <a:noFill/>
                          </a:ln>
                          <a:solidFill>
                            <a:schemeClr val="tx1"/>
                          </a:solidFill>
                          <a:effectLst/>
                          <a:latin typeface="Helvetica" pitchFamily="34" charset="0"/>
                          <a:cs typeface="Arial" pitchFamily="34" charset="0"/>
                        </a:rPr>
                        <a:t>mmol</a:t>
                      </a:r>
                      <a:r>
                        <a:rPr kumimoji="0" lang="en-US" sz="1800" b="0" i="0" u="none" strike="noStrike" cap="none" normalizeH="0" baseline="0" dirty="0">
                          <a:ln>
                            <a:noFill/>
                          </a:ln>
                          <a:solidFill>
                            <a:schemeClr val="tx1"/>
                          </a:solidFill>
                          <a:effectLst/>
                          <a:latin typeface="Helvetica" pitchFamily="34" charset="0"/>
                          <a:cs typeface="Arial" pitchFamily="34" charset="0"/>
                        </a:rPr>
                        <a:t>/L)</a:t>
                      </a:r>
                    </a:p>
                  </a:txBody>
                  <a:tcPr marT="34290" marB="34290" horzOverflow="overflow">
                    <a:lnL>
                      <a:noFill/>
                    </a:lnL>
                    <a:lnR>
                      <a:noFill/>
                    </a:lnR>
                    <a:lnT>
                      <a:noFill/>
                    </a:lnT>
                    <a:lnB>
                      <a:noFill/>
                    </a:lnB>
                    <a:lnTlToBr>
                      <a:noFill/>
                    </a:lnTlToBr>
                    <a:lnBlToTr>
                      <a:noFill/>
                    </a:lnBlToTr>
                    <a:solidFill>
                      <a:schemeClr val="tx2">
                        <a:lumMod val="40000"/>
                        <a:lumOff val="60000"/>
                      </a:schemeClr>
                    </a:solidFill>
                  </a:tcPr>
                </a:tc>
                <a:extLst>
                  <a:ext uri="{0D108BD9-81ED-4DB2-BD59-A6C34878D82A}">
                    <a16:rowId xmlns:a16="http://schemas.microsoft.com/office/drawing/2014/main" val="10001"/>
                  </a:ext>
                </a:extLst>
              </a:tr>
              <a:tr h="342900">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800" b="1" i="0" u="none" strike="noStrike" cap="none" normalizeH="0" baseline="0" dirty="0">
                          <a:ln>
                            <a:noFill/>
                          </a:ln>
                          <a:solidFill>
                            <a:schemeClr val="tx1"/>
                          </a:solidFill>
                          <a:effectLst/>
                          <a:latin typeface="Helvetica" pitchFamily="34" charset="0"/>
                          <a:cs typeface="Arial" pitchFamily="34" charset="0"/>
                        </a:rPr>
                        <a:t>1h</a:t>
                      </a:r>
                    </a:p>
                  </a:txBody>
                  <a:tcPr marT="34290" marB="34290" horzOverflow="overflow">
                    <a:lnL>
                      <a:noFill/>
                    </a:lnL>
                    <a:lnR>
                      <a:noFill/>
                    </a:lnR>
                    <a:lnT>
                      <a:noFill/>
                    </a:lnT>
                    <a:lnB>
                      <a:noFill/>
                    </a:lnB>
                    <a:lnTlToBr>
                      <a:noFill/>
                    </a:lnTlToBr>
                    <a:lnBlToTr>
                      <a:noFill/>
                    </a:lnBlToTr>
                    <a:solidFill>
                      <a:schemeClr val="tx2">
                        <a:lumMod val="60000"/>
                        <a:lumOff val="40000"/>
                      </a:schemeClr>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chemeClr val="tx1"/>
                          </a:solidFill>
                          <a:effectLst/>
                          <a:latin typeface="Helvetica" pitchFamily="34" charset="0"/>
                          <a:cs typeface="Arial" pitchFamily="34" charset="0"/>
                        </a:rPr>
                        <a:t>180 md/</a:t>
                      </a:r>
                      <a:r>
                        <a:rPr kumimoji="0" lang="en-US" sz="1800" b="0" i="0" u="none" strike="noStrike" cap="none" normalizeH="0" baseline="0" dirty="0" err="1">
                          <a:ln>
                            <a:noFill/>
                          </a:ln>
                          <a:solidFill>
                            <a:schemeClr val="tx1"/>
                          </a:solidFill>
                          <a:effectLst/>
                          <a:latin typeface="Helvetica" pitchFamily="34" charset="0"/>
                          <a:cs typeface="Arial" pitchFamily="34" charset="0"/>
                        </a:rPr>
                        <a:t>dL</a:t>
                      </a:r>
                      <a:r>
                        <a:rPr kumimoji="0" lang="en-US" sz="1800" b="0" i="0" u="none" strike="noStrike" cap="none" normalizeH="0" baseline="0" dirty="0">
                          <a:ln>
                            <a:noFill/>
                          </a:ln>
                          <a:solidFill>
                            <a:schemeClr val="tx1"/>
                          </a:solidFill>
                          <a:effectLst/>
                          <a:latin typeface="Helvetica" pitchFamily="34" charset="0"/>
                          <a:cs typeface="Arial" pitchFamily="34" charset="0"/>
                        </a:rPr>
                        <a:t> (10.0 </a:t>
                      </a:r>
                      <a:r>
                        <a:rPr kumimoji="0" lang="en-US" sz="1800" b="0" i="0" u="none" strike="noStrike" cap="none" normalizeH="0" baseline="0" dirty="0" err="1">
                          <a:ln>
                            <a:noFill/>
                          </a:ln>
                          <a:solidFill>
                            <a:schemeClr val="tx1"/>
                          </a:solidFill>
                          <a:effectLst/>
                          <a:latin typeface="Helvetica" pitchFamily="34" charset="0"/>
                          <a:cs typeface="Arial" pitchFamily="34" charset="0"/>
                        </a:rPr>
                        <a:t>mmol</a:t>
                      </a:r>
                      <a:r>
                        <a:rPr kumimoji="0" lang="en-US" sz="1800" b="0" i="0" u="none" strike="noStrike" cap="none" normalizeH="0" baseline="0" dirty="0">
                          <a:ln>
                            <a:noFill/>
                          </a:ln>
                          <a:solidFill>
                            <a:schemeClr val="tx1"/>
                          </a:solidFill>
                          <a:effectLst/>
                          <a:latin typeface="Helvetica" pitchFamily="34" charset="0"/>
                          <a:cs typeface="Arial" pitchFamily="34" charset="0"/>
                        </a:rPr>
                        <a:t>/L) </a:t>
                      </a:r>
                    </a:p>
                  </a:txBody>
                  <a:tcPr marT="34290" marB="34290" horzOverflow="overflow">
                    <a:lnL>
                      <a:noFill/>
                    </a:lnL>
                    <a:lnR>
                      <a:noFill/>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800" b="1" i="0" u="none" strike="noStrike" cap="none" normalizeH="0" baseline="0" dirty="0">
                        <a:ln>
                          <a:noFill/>
                        </a:ln>
                        <a:solidFill>
                          <a:schemeClr val="tx1"/>
                        </a:solidFill>
                        <a:effectLst/>
                        <a:latin typeface="Helvetica" pitchFamily="34" charset="0"/>
                        <a:cs typeface="Arial" pitchFamily="34" charset="0"/>
                      </a:endParaRPr>
                    </a:p>
                  </a:txBody>
                  <a:tcPr marT="34290" marB="34290" horzOverflow="overflow">
                    <a:lnL>
                      <a:noFill/>
                    </a:lnL>
                    <a:lnR>
                      <a:noFill/>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chemeClr val="tx1"/>
                          </a:solidFill>
                          <a:effectLst/>
                          <a:latin typeface="Helvetica" pitchFamily="34" charset="0"/>
                          <a:cs typeface="Arial" pitchFamily="34" charset="0"/>
                        </a:rPr>
                        <a:t>190 mg/</a:t>
                      </a:r>
                      <a:r>
                        <a:rPr kumimoji="0" lang="en-US" sz="1800" b="0" i="0" u="none" strike="noStrike" cap="none" normalizeH="0" baseline="0" dirty="0" err="1">
                          <a:ln>
                            <a:noFill/>
                          </a:ln>
                          <a:solidFill>
                            <a:schemeClr val="tx1"/>
                          </a:solidFill>
                          <a:effectLst/>
                          <a:latin typeface="Helvetica" pitchFamily="34" charset="0"/>
                          <a:cs typeface="Arial" pitchFamily="34" charset="0"/>
                        </a:rPr>
                        <a:t>dL</a:t>
                      </a:r>
                      <a:r>
                        <a:rPr kumimoji="0" lang="en-US" sz="1800" b="0" i="0" u="none" strike="noStrike" cap="none" normalizeH="0" baseline="0" dirty="0">
                          <a:ln>
                            <a:noFill/>
                          </a:ln>
                          <a:solidFill>
                            <a:schemeClr val="tx1"/>
                          </a:solidFill>
                          <a:effectLst/>
                          <a:latin typeface="Helvetica" pitchFamily="34" charset="0"/>
                          <a:cs typeface="Arial" pitchFamily="34" charset="0"/>
                        </a:rPr>
                        <a:t> (10.6 </a:t>
                      </a:r>
                      <a:r>
                        <a:rPr kumimoji="0" lang="en-US" sz="1800" b="0" i="0" u="none" strike="noStrike" cap="none" normalizeH="0" baseline="0" dirty="0" err="1">
                          <a:ln>
                            <a:noFill/>
                          </a:ln>
                          <a:solidFill>
                            <a:schemeClr val="tx1"/>
                          </a:solidFill>
                          <a:effectLst/>
                          <a:latin typeface="Helvetica" pitchFamily="34" charset="0"/>
                          <a:cs typeface="Arial" pitchFamily="34" charset="0"/>
                        </a:rPr>
                        <a:t>mmol</a:t>
                      </a:r>
                      <a:r>
                        <a:rPr kumimoji="0" lang="en-US" sz="1800" b="0" i="0" u="none" strike="noStrike" cap="none" normalizeH="0" baseline="0" dirty="0">
                          <a:ln>
                            <a:noFill/>
                          </a:ln>
                          <a:solidFill>
                            <a:schemeClr val="tx1"/>
                          </a:solidFill>
                          <a:effectLst/>
                          <a:latin typeface="Helvetica" pitchFamily="34" charset="0"/>
                          <a:cs typeface="Arial" pitchFamily="34" charset="0"/>
                        </a:rPr>
                        <a:t>/L)</a:t>
                      </a:r>
                    </a:p>
                  </a:txBody>
                  <a:tcPr marT="34290" marB="34290" horzOverflow="overflow">
                    <a:lnL>
                      <a:noFill/>
                    </a:lnL>
                    <a:lnR>
                      <a:noFill/>
                    </a:lnR>
                    <a:lnT>
                      <a:noFill/>
                    </a:lnT>
                    <a:lnB>
                      <a:noFill/>
                    </a:lnB>
                    <a:lnTlToBr>
                      <a:noFill/>
                    </a:lnTlToBr>
                    <a:lnBlToTr>
                      <a:noFill/>
                    </a:lnBlToTr>
                    <a:solidFill>
                      <a:schemeClr val="tx2">
                        <a:lumMod val="40000"/>
                        <a:lumOff val="60000"/>
                      </a:schemeClr>
                    </a:solidFill>
                  </a:tcPr>
                </a:tc>
                <a:extLst>
                  <a:ext uri="{0D108BD9-81ED-4DB2-BD59-A6C34878D82A}">
                    <a16:rowId xmlns:a16="http://schemas.microsoft.com/office/drawing/2014/main" val="10002"/>
                  </a:ext>
                </a:extLst>
              </a:tr>
              <a:tr h="342900">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800" b="1" i="0" u="none" strike="noStrike" cap="none" normalizeH="0" baseline="0" dirty="0">
                          <a:ln>
                            <a:noFill/>
                          </a:ln>
                          <a:solidFill>
                            <a:schemeClr val="tx1"/>
                          </a:solidFill>
                          <a:effectLst/>
                          <a:latin typeface="Helvetica" pitchFamily="34" charset="0"/>
                          <a:cs typeface="Arial" pitchFamily="34" charset="0"/>
                        </a:rPr>
                        <a:t>2h</a:t>
                      </a:r>
                    </a:p>
                  </a:txBody>
                  <a:tcPr marT="34290" marB="34290" horzOverflow="overflow">
                    <a:lnL>
                      <a:noFill/>
                    </a:lnL>
                    <a:lnR>
                      <a:noFill/>
                    </a:lnR>
                    <a:lnT>
                      <a:noFill/>
                    </a:lnT>
                    <a:lnB>
                      <a:noFill/>
                    </a:lnB>
                    <a:lnTlToBr>
                      <a:noFill/>
                    </a:lnTlToBr>
                    <a:lnBlToTr>
                      <a:noFill/>
                    </a:lnBlToTr>
                    <a:solidFill>
                      <a:schemeClr val="tx2">
                        <a:lumMod val="60000"/>
                        <a:lumOff val="40000"/>
                      </a:schemeClr>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chemeClr val="tx1"/>
                          </a:solidFill>
                          <a:effectLst/>
                          <a:latin typeface="Helvetica" pitchFamily="34" charset="0"/>
                          <a:cs typeface="Arial" pitchFamily="34" charset="0"/>
                        </a:rPr>
                        <a:t>155 mg/</a:t>
                      </a:r>
                      <a:r>
                        <a:rPr kumimoji="0" lang="en-US" sz="1800" b="0" i="0" u="none" strike="noStrike" cap="none" normalizeH="0" baseline="0" dirty="0" err="1">
                          <a:ln>
                            <a:noFill/>
                          </a:ln>
                          <a:solidFill>
                            <a:schemeClr val="tx1"/>
                          </a:solidFill>
                          <a:effectLst/>
                          <a:latin typeface="Helvetica" pitchFamily="34" charset="0"/>
                          <a:cs typeface="Arial" pitchFamily="34" charset="0"/>
                        </a:rPr>
                        <a:t>dL</a:t>
                      </a:r>
                      <a:r>
                        <a:rPr kumimoji="0" lang="en-US" sz="1800" b="0" i="0" u="none" strike="noStrike" cap="none" normalizeH="0" baseline="0" dirty="0">
                          <a:ln>
                            <a:noFill/>
                          </a:ln>
                          <a:solidFill>
                            <a:schemeClr val="tx1"/>
                          </a:solidFill>
                          <a:effectLst/>
                          <a:latin typeface="Helvetica" pitchFamily="34" charset="0"/>
                          <a:cs typeface="Arial" pitchFamily="34" charset="0"/>
                        </a:rPr>
                        <a:t> (8.6 </a:t>
                      </a:r>
                      <a:r>
                        <a:rPr kumimoji="0" lang="en-US" sz="1800" b="0" i="0" u="none" strike="noStrike" cap="none" normalizeH="0" baseline="0" dirty="0" err="1">
                          <a:ln>
                            <a:noFill/>
                          </a:ln>
                          <a:solidFill>
                            <a:schemeClr val="tx1"/>
                          </a:solidFill>
                          <a:effectLst/>
                          <a:latin typeface="Helvetica" pitchFamily="34" charset="0"/>
                          <a:cs typeface="Arial" pitchFamily="34" charset="0"/>
                        </a:rPr>
                        <a:t>mmol</a:t>
                      </a:r>
                      <a:r>
                        <a:rPr kumimoji="0" lang="en-US" sz="1800" b="0" i="0" u="none" strike="noStrike" cap="none" normalizeH="0" baseline="0" dirty="0">
                          <a:ln>
                            <a:noFill/>
                          </a:ln>
                          <a:solidFill>
                            <a:schemeClr val="tx1"/>
                          </a:solidFill>
                          <a:effectLst/>
                          <a:latin typeface="Helvetica" pitchFamily="34" charset="0"/>
                          <a:cs typeface="Arial" pitchFamily="34" charset="0"/>
                        </a:rPr>
                        <a:t>/L) </a:t>
                      </a:r>
                    </a:p>
                  </a:txBody>
                  <a:tcPr marT="34290" marB="34290" horzOverflow="overflow">
                    <a:lnL>
                      <a:noFill/>
                    </a:lnL>
                    <a:lnR>
                      <a:noFill/>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800" b="1" i="0" u="none" strike="noStrike" cap="none" normalizeH="0" baseline="0" dirty="0">
                        <a:ln>
                          <a:noFill/>
                        </a:ln>
                        <a:solidFill>
                          <a:schemeClr val="tx1"/>
                        </a:solidFill>
                        <a:effectLst/>
                        <a:latin typeface="Helvetica" pitchFamily="34" charset="0"/>
                        <a:cs typeface="Arial" pitchFamily="34" charset="0"/>
                      </a:endParaRPr>
                    </a:p>
                  </a:txBody>
                  <a:tcPr marT="34290" marB="34290" horzOverflow="overflow">
                    <a:lnL>
                      <a:noFill/>
                    </a:lnL>
                    <a:lnR>
                      <a:noFill/>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chemeClr val="tx1"/>
                          </a:solidFill>
                          <a:effectLst/>
                          <a:latin typeface="Helvetica" pitchFamily="34" charset="0"/>
                          <a:cs typeface="Arial" pitchFamily="34" charset="0"/>
                        </a:rPr>
                        <a:t>165 mg/</a:t>
                      </a:r>
                      <a:r>
                        <a:rPr kumimoji="0" lang="en-US" sz="1800" b="0" i="0" u="none" strike="noStrike" cap="none" normalizeH="0" baseline="0" dirty="0" err="1">
                          <a:ln>
                            <a:noFill/>
                          </a:ln>
                          <a:solidFill>
                            <a:schemeClr val="tx1"/>
                          </a:solidFill>
                          <a:effectLst/>
                          <a:latin typeface="Helvetica" pitchFamily="34" charset="0"/>
                          <a:cs typeface="Arial" pitchFamily="34" charset="0"/>
                        </a:rPr>
                        <a:t>dL</a:t>
                      </a:r>
                      <a:r>
                        <a:rPr kumimoji="0" lang="en-US" sz="1800" b="0" i="0" u="none" strike="noStrike" cap="none" normalizeH="0" baseline="0" dirty="0">
                          <a:ln>
                            <a:noFill/>
                          </a:ln>
                          <a:solidFill>
                            <a:schemeClr val="tx1"/>
                          </a:solidFill>
                          <a:effectLst/>
                          <a:latin typeface="Helvetica" pitchFamily="34" charset="0"/>
                          <a:cs typeface="Arial" pitchFamily="34" charset="0"/>
                        </a:rPr>
                        <a:t> (9.2 </a:t>
                      </a:r>
                      <a:r>
                        <a:rPr kumimoji="0" lang="en-US" sz="1800" b="0" i="0" u="none" strike="noStrike" cap="none" normalizeH="0" baseline="0" dirty="0" err="1">
                          <a:ln>
                            <a:noFill/>
                          </a:ln>
                          <a:solidFill>
                            <a:schemeClr val="tx1"/>
                          </a:solidFill>
                          <a:effectLst/>
                          <a:latin typeface="Helvetica" pitchFamily="34" charset="0"/>
                          <a:cs typeface="Arial" pitchFamily="34" charset="0"/>
                        </a:rPr>
                        <a:t>mmol</a:t>
                      </a:r>
                      <a:r>
                        <a:rPr kumimoji="0" lang="en-US" sz="1800" b="0" i="0" u="none" strike="noStrike" cap="none" normalizeH="0" baseline="0" dirty="0">
                          <a:ln>
                            <a:noFill/>
                          </a:ln>
                          <a:solidFill>
                            <a:schemeClr val="tx1"/>
                          </a:solidFill>
                          <a:effectLst/>
                          <a:latin typeface="Helvetica" pitchFamily="34" charset="0"/>
                          <a:cs typeface="Arial" pitchFamily="34" charset="0"/>
                        </a:rPr>
                        <a:t>/L)</a:t>
                      </a:r>
                    </a:p>
                  </a:txBody>
                  <a:tcPr marT="34290" marB="34290" horzOverflow="overflow">
                    <a:lnL>
                      <a:noFill/>
                    </a:lnL>
                    <a:lnR>
                      <a:noFill/>
                    </a:lnR>
                    <a:lnT>
                      <a:noFill/>
                    </a:lnT>
                    <a:lnB>
                      <a:noFill/>
                    </a:lnB>
                    <a:lnTlToBr>
                      <a:noFill/>
                    </a:lnTlToBr>
                    <a:lnBlToTr>
                      <a:noFill/>
                    </a:lnBlToTr>
                    <a:solidFill>
                      <a:schemeClr val="tx2">
                        <a:lumMod val="40000"/>
                        <a:lumOff val="60000"/>
                      </a:schemeClr>
                    </a:solidFill>
                  </a:tcPr>
                </a:tc>
                <a:extLst>
                  <a:ext uri="{0D108BD9-81ED-4DB2-BD59-A6C34878D82A}">
                    <a16:rowId xmlns:a16="http://schemas.microsoft.com/office/drawing/2014/main" val="10003"/>
                  </a:ext>
                </a:extLst>
              </a:tr>
              <a:tr h="377429">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800" b="1" i="0" u="none" strike="noStrike" cap="none" normalizeH="0" baseline="0" dirty="0">
                          <a:ln>
                            <a:noFill/>
                          </a:ln>
                          <a:solidFill>
                            <a:schemeClr val="tx1"/>
                          </a:solidFill>
                          <a:effectLst/>
                          <a:latin typeface="Helvetica" pitchFamily="34" charset="0"/>
                          <a:cs typeface="Arial" pitchFamily="34" charset="0"/>
                        </a:rPr>
                        <a:t>3h</a:t>
                      </a:r>
                    </a:p>
                  </a:txBody>
                  <a:tcPr marT="34290" marB="34290" horzOverflow="overflow">
                    <a:lnL>
                      <a:noFill/>
                    </a:lnL>
                    <a:lnR>
                      <a:noFill/>
                    </a:lnR>
                    <a:lnT>
                      <a:noFill/>
                    </a:lnT>
                    <a:lnB>
                      <a:noFill/>
                    </a:lnB>
                    <a:lnTlToBr>
                      <a:noFill/>
                    </a:lnTlToBr>
                    <a:lnBlToTr>
                      <a:noFill/>
                    </a:lnBlToTr>
                    <a:solidFill>
                      <a:schemeClr val="tx2">
                        <a:lumMod val="60000"/>
                        <a:lumOff val="40000"/>
                      </a:schemeClr>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chemeClr val="tx1"/>
                          </a:solidFill>
                          <a:effectLst/>
                          <a:latin typeface="Helvetica" pitchFamily="34" charset="0"/>
                          <a:cs typeface="Arial" pitchFamily="34" charset="0"/>
                        </a:rPr>
                        <a:t>140 mg/</a:t>
                      </a:r>
                      <a:r>
                        <a:rPr kumimoji="0" lang="en-US" sz="1800" b="0" i="0" u="none" strike="noStrike" cap="none" normalizeH="0" baseline="0" dirty="0" err="1">
                          <a:ln>
                            <a:noFill/>
                          </a:ln>
                          <a:solidFill>
                            <a:schemeClr val="tx1"/>
                          </a:solidFill>
                          <a:effectLst/>
                          <a:latin typeface="Helvetica" pitchFamily="34" charset="0"/>
                          <a:cs typeface="Arial" pitchFamily="34" charset="0"/>
                        </a:rPr>
                        <a:t>dL</a:t>
                      </a:r>
                      <a:r>
                        <a:rPr kumimoji="0" lang="en-US" sz="1800" b="0" i="0" u="none" strike="noStrike" cap="none" normalizeH="0" baseline="0" dirty="0">
                          <a:ln>
                            <a:noFill/>
                          </a:ln>
                          <a:solidFill>
                            <a:schemeClr val="tx1"/>
                          </a:solidFill>
                          <a:effectLst/>
                          <a:latin typeface="Helvetica" pitchFamily="34" charset="0"/>
                          <a:cs typeface="Arial" pitchFamily="34" charset="0"/>
                        </a:rPr>
                        <a:t> (7.8 </a:t>
                      </a:r>
                      <a:r>
                        <a:rPr kumimoji="0" lang="en-US" sz="1800" b="0" i="0" u="none" strike="noStrike" cap="none" normalizeH="0" baseline="0" dirty="0" err="1">
                          <a:ln>
                            <a:noFill/>
                          </a:ln>
                          <a:solidFill>
                            <a:schemeClr val="tx1"/>
                          </a:solidFill>
                          <a:effectLst/>
                          <a:latin typeface="Helvetica" pitchFamily="34" charset="0"/>
                          <a:cs typeface="Arial" pitchFamily="34" charset="0"/>
                        </a:rPr>
                        <a:t>mmol</a:t>
                      </a:r>
                      <a:r>
                        <a:rPr kumimoji="0" lang="en-US" sz="1800" b="0" i="0" u="none" strike="noStrike" cap="none" normalizeH="0" baseline="0" dirty="0">
                          <a:ln>
                            <a:noFill/>
                          </a:ln>
                          <a:solidFill>
                            <a:schemeClr val="tx1"/>
                          </a:solidFill>
                          <a:effectLst/>
                          <a:latin typeface="Helvetica" pitchFamily="34" charset="0"/>
                          <a:cs typeface="Arial" pitchFamily="34" charset="0"/>
                        </a:rPr>
                        <a:t>/L) </a:t>
                      </a:r>
                    </a:p>
                  </a:txBody>
                  <a:tcPr marT="34290" marB="34290" horzOverflow="overflow">
                    <a:lnL>
                      <a:noFill/>
                    </a:lnL>
                    <a:lnR>
                      <a:noFill/>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800" b="1" i="0" u="none" strike="noStrike" cap="none" normalizeH="0" baseline="0" dirty="0">
                        <a:ln>
                          <a:noFill/>
                        </a:ln>
                        <a:solidFill>
                          <a:schemeClr val="tx1"/>
                        </a:solidFill>
                        <a:effectLst/>
                        <a:latin typeface="Helvetica" pitchFamily="34" charset="0"/>
                        <a:cs typeface="Arial" pitchFamily="34" charset="0"/>
                      </a:endParaRPr>
                    </a:p>
                  </a:txBody>
                  <a:tcPr marT="34290" marB="34290" horzOverflow="overflow">
                    <a:lnL>
                      <a:noFill/>
                    </a:lnL>
                    <a:lnR>
                      <a:noFill/>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a:ln>
                            <a:noFill/>
                          </a:ln>
                          <a:solidFill>
                            <a:schemeClr val="tx1"/>
                          </a:solidFill>
                          <a:effectLst/>
                          <a:latin typeface="Helvetica" pitchFamily="34" charset="0"/>
                          <a:cs typeface="Arial" pitchFamily="34" charset="0"/>
                        </a:rPr>
                        <a:t>145 mg/</a:t>
                      </a:r>
                      <a:r>
                        <a:rPr kumimoji="0" lang="en-US" sz="1800" b="0" i="0" u="none" strike="noStrike" cap="none" normalizeH="0" baseline="0" dirty="0" err="1">
                          <a:ln>
                            <a:noFill/>
                          </a:ln>
                          <a:solidFill>
                            <a:schemeClr val="tx1"/>
                          </a:solidFill>
                          <a:effectLst/>
                          <a:latin typeface="Helvetica" pitchFamily="34" charset="0"/>
                          <a:cs typeface="Arial" pitchFamily="34" charset="0"/>
                        </a:rPr>
                        <a:t>dL</a:t>
                      </a:r>
                      <a:r>
                        <a:rPr kumimoji="0" lang="en-US" sz="1800" b="0" i="0" u="none" strike="noStrike" cap="none" normalizeH="0" baseline="0" dirty="0">
                          <a:ln>
                            <a:noFill/>
                          </a:ln>
                          <a:solidFill>
                            <a:schemeClr val="tx1"/>
                          </a:solidFill>
                          <a:effectLst/>
                          <a:latin typeface="Helvetica" pitchFamily="34" charset="0"/>
                          <a:cs typeface="Arial" pitchFamily="34" charset="0"/>
                        </a:rPr>
                        <a:t> (8.0 </a:t>
                      </a:r>
                      <a:r>
                        <a:rPr kumimoji="0" lang="en-US" sz="1800" b="0" i="0" u="none" strike="noStrike" cap="none" normalizeH="0" baseline="0" dirty="0" err="1">
                          <a:ln>
                            <a:noFill/>
                          </a:ln>
                          <a:solidFill>
                            <a:schemeClr val="tx1"/>
                          </a:solidFill>
                          <a:effectLst/>
                          <a:latin typeface="Helvetica" pitchFamily="34" charset="0"/>
                          <a:cs typeface="Arial" pitchFamily="34" charset="0"/>
                        </a:rPr>
                        <a:t>mmol</a:t>
                      </a:r>
                      <a:r>
                        <a:rPr kumimoji="0" lang="en-US" sz="1800" b="0" i="0" u="none" strike="noStrike" cap="none" normalizeH="0" baseline="0" dirty="0">
                          <a:ln>
                            <a:noFill/>
                          </a:ln>
                          <a:solidFill>
                            <a:schemeClr val="tx1"/>
                          </a:solidFill>
                          <a:effectLst/>
                          <a:latin typeface="Helvetica" pitchFamily="34" charset="0"/>
                          <a:cs typeface="Arial" pitchFamily="34" charset="0"/>
                        </a:rPr>
                        <a:t>/L)</a:t>
                      </a:r>
                    </a:p>
                  </a:txBody>
                  <a:tcPr marT="34290" marB="34290" horzOverflow="overflow">
                    <a:lnL>
                      <a:noFill/>
                    </a:lnL>
                    <a:lnR>
                      <a:noFill/>
                    </a:lnR>
                    <a:lnT>
                      <a:noFill/>
                    </a:lnT>
                    <a:lnB>
                      <a:noFill/>
                    </a:lnB>
                    <a:lnTlToBr>
                      <a:noFill/>
                    </a:lnTlToBr>
                    <a:lnBlToTr>
                      <a:noFill/>
                    </a:lnBlToTr>
                    <a:solidFill>
                      <a:schemeClr val="tx2">
                        <a:lumMod val="40000"/>
                        <a:lumOff val="60000"/>
                      </a:schemeClr>
                    </a:solidFill>
                  </a:tcPr>
                </a:tc>
                <a:extLst>
                  <a:ext uri="{0D108BD9-81ED-4DB2-BD59-A6C34878D82A}">
                    <a16:rowId xmlns:a16="http://schemas.microsoft.com/office/drawing/2014/main" val="10004"/>
                  </a:ext>
                </a:extLst>
              </a:tr>
            </a:tbl>
          </a:graphicData>
        </a:graphic>
      </p:graphicFrame>
      <p:sp>
        <p:nvSpPr>
          <p:cNvPr id="2" name="TextBox 1"/>
          <p:cNvSpPr txBox="1"/>
          <p:nvPr/>
        </p:nvSpPr>
        <p:spPr>
          <a:xfrm>
            <a:off x="381000" y="895348"/>
            <a:ext cx="8704627" cy="2003112"/>
          </a:xfrm>
          <a:prstGeom prst="rect">
            <a:avLst/>
          </a:prstGeom>
          <a:noFill/>
        </p:spPr>
        <p:txBody>
          <a:bodyPr wrap="none" rtlCol="0">
            <a:spAutoFit/>
          </a:bodyPr>
          <a:lstStyle/>
          <a:p>
            <a:pPr lvl="0">
              <a:lnSpc>
                <a:spcPts val="2200"/>
              </a:lnSpc>
              <a:spcBef>
                <a:spcPts val="1200"/>
              </a:spcBef>
            </a:pPr>
            <a:r>
              <a:rPr lang="en-US" sz="2800" dirty="0">
                <a:solidFill>
                  <a:schemeClr val="accent6"/>
                </a:solidFill>
                <a:latin typeface="Helvetica" pitchFamily="34" charset="0"/>
              </a:rPr>
              <a:t>Step 2:</a:t>
            </a:r>
          </a:p>
          <a:p>
            <a:pPr lvl="0">
              <a:lnSpc>
                <a:spcPts val="3100"/>
              </a:lnSpc>
              <a:spcBef>
                <a:spcPts val="1200"/>
              </a:spcBef>
            </a:pPr>
            <a:r>
              <a:rPr lang="en-US" sz="2800" dirty="0">
                <a:solidFill>
                  <a:schemeClr val="bg1"/>
                </a:solidFill>
                <a:latin typeface="Helvetica" pitchFamily="34" charset="0"/>
              </a:rPr>
              <a:t>100-g OGTT is performed while patient is fasting.</a:t>
            </a:r>
            <a:br>
              <a:rPr lang="en-US" sz="2800" dirty="0">
                <a:solidFill>
                  <a:schemeClr val="bg1"/>
                </a:solidFill>
                <a:latin typeface="Helvetica" pitchFamily="34" charset="0"/>
              </a:rPr>
            </a:br>
            <a:r>
              <a:rPr lang="en-US" sz="2800" dirty="0">
                <a:solidFill>
                  <a:schemeClr val="bg1"/>
                </a:solidFill>
                <a:latin typeface="Helvetica" pitchFamily="34" charset="0"/>
              </a:rPr>
              <a:t>The diagnosis of GDM is made if 2 or more of the</a:t>
            </a:r>
            <a:br>
              <a:rPr lang="en-US" sz="2800" dirty="0">
                <a:solidFill>
                  <a:schemeClr val="bg1"/>
                </a:solidFill>
                <a:latin typeface="Helvetica" pitchFamily="34" charset="0"/>
              </a:rPr>
            </a:br>
            <a:r>
              <a:rPr lang="en-US" sz="2800" dirty="0">
                <a:solidFill>
                  <a:schemeClr val="bg1"/>
                </a:solidFill>
                <a:latin typeface="Helvetica" pitchFamily="34" charset="0"/>
              </a:rPr>
              <a:t>following plasma glucose levels are met or exceeded:</a:t>
            </a:r>
          </a:p>
          <a:p>
            <a:pPr>
              <a:lnSpc>
                <a:spcPts val="2200"/>
              </a:lnSpc>
            </a:pPr>
            <a:endParaRPr lang="en-US" dirty="0"/>
          </a:p>
        </p:txBody>
      </p:sp>
      <p:sp>
        <p:nvSpPr>
          <p:cNvPr id="8" name="TextBox 7"/>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299629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lstStyle/>
          <a:p>
            <a:r>
              <a:rPr lang="en-US"/>
              <a:t>Classification &amp; Diagnosis</a:t>
            </a:r>
          </a:p>
        </p:txBody>
      </p:sp>
      <p:sp>
        <p:nvSpPr>
          <p:cNvPr id="34819" name="Content Placeholder 2"/>
          <p:cNvSpPr>
            <a:spLocks noGrp="1"/>
          </p:cNvSpPr>
          <p:nvPr>
            <p:ph idx="4294967295"/>
          </p:nvPr>
        </p:nvSpPr>
        <p:spPr>
          <a:xfrm>
            <a:off x="1524000" y="895350"/>
            <a:ext cx="6096000" cy="3714750"/>
          </a:xfrm>
        </p:spPr>
        <p:txBody>
          <a:bodyPr>
            <a:normAutofit fontScale="92500" lnSpcReduction="20000"/>
          </a:bodyPr>
          <a:lstStyle/>
          <a:p>
            <a:pPr>
              <a:spcBef>
                <a:spcPts val="1200"/>
              </a:spcBef>
            </a:pPr>
            <a:r>
              <a:rPr lang="en-US" dirty="0"/>
              <a:t>Classification</a:t>
            </a:r>
          </a:p>
          <a:p>
            <a:pPr>
              <a:spcBef>
                <a:spcPts val="1200"/>
              </a:spcBef>
            </a:pPr>
            <a:r>
              <a:rPr lang="en-US" dirty="0"/>
              <a:t>Diagnostic Tests for Diabetes</a:t>
            </a:r>
          </a:p>
          <a:p>
            <a:pPr>
              <a:spcBef>
                <a:spcPts val="1200"/>
              </a:spcBef>
            </a:pPr>
            <a:r>
              <a:rPr lang="en-US" dirty="0"/>
              <a:t>Prediabetes</a:t>
            </a:r>
          </a:p>
          <a:p>
            <a:pPr>
              <a:spcBef>
                <a:spcPts val="1200"/>
              </a:spcBef>
            </a:pPr>
            <a:r>
              <a:rPr lang="en-US" dirty="0"/>
              <a:t>Type 1 Diabetes</a:t>
            </a:r>
          </a:p>
          <a:p>
            <a:pPr>
              <a:spcBef>
                <a:spcPts val="1200"/>
              </a:spcBef>
            </a:pPr>
            <a:r>
              <a:rPr lang="en-US" dirty="0"/>
              <a:t>Type 2 Diabetes</a:t>
            </a:r>
          </a:p>
          <a:p>
            <a:pPr>
              <a:spcBef>
                <a:spcPts val="1200"/>
              </a:spcBef>
            </a:pPr>
            <a:r>
              <a:rPr lang="en-US" dirty="0"/>
              <a:t>Gestational Diabetes</a:t>
            </a:r>
          </a:p>
          <a:p>
            <a:pPr>
              <a:spcBef>
                <a:spcPts val="1200"/>
              </a:spcBef>
            </a:pPr>
            <a:r>
              <a:rPr lang="en-US" dirty="0"/>
              <a:t>Monogenic Diabetes Syndromes</a:t>
            </a:r>
          </a:p>
          <a:p>
            <a:pPr>
              <a:spcBef>
                <a:spcPts val="1200"/>
              </a:spcBef>
            </a:pPr>
            <a:r>
              <a:rPr lang="en-US" dirty="0"/>
              <a:t>Cystic Fibrosis-Related Diabetes</a:t>
            </a:r>
          </a:p>
        </p:txBody>
      </p:sp>
      <p:sp>
        <p:nvSpPr>
          <p:cNvPr id="5" name="TextBox 4"/>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2647369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2"/>
          <p:cNvSpPr>
            <a:spLocks noGrp="1"/>
          </p:cNvSpPr>
          <p:nvPr>
            <p:ph type="title"/>
          </p:nvPr>
        </p:nvSpPr>
        <p:spPr/>
        <p:txBody>
          <a:bodyPr>
            <a:normAutofit fontScale="90000"/>
          </a:bodyPr>
          <a:lstStyle/>
          <a:p>
            <a:r>
              <a:rPr lang="en-US" sz="3200" dirty="0"/>
              <a:t>Recommendations: Monogenic Diabetes Syndromes</a:t>
            </a:r>
          </a:p>
        </p:txBody>
      </p:sp>
      <p:sp>
        <p:nvSpPr>
          <p:cNvPr id="54274" name="Content Placeholder 1"/>
          <p:cNvSpPr>
            <a:spLocks noGrp="1"/>
          </p:cNvSpPr>
          <p:nvPr>
            <p:ph idx="1"/>
          </p:nvPr>
        </p:nvSpPr>
        <p:spPr/>
        <p:txBody>
          <a:bodyPr>
            <a:noAutofit/>
          </a:bodyPr>
          <a:lstStyle/>
          <a:p>
            <a:pPr marL="457200" indent="-457200">
              <a:spcBef>
                <a:spcPts val="1200"/>
              </a:spcBef>
            </a:pPr>
            <a:r>
              <a:rPr lang="en-US" sz="2600" dirty="0"/>
              <a:t>All children diagnosed with diabetes in the first 6 months of life should have genetic testing for neonatal diabetes. </a:t>
            </a:r>
            <a:r>
              <a:rPr lang="en-US" sz="2600" dirty="0">
                <a:solidFill>
                  <a:srgbClr val="F79646"/>
                </a:solidFill>
              </a:rPr>
              <a:t>A</a:t>
            </a:r>
          </a:p>
          <a:p>
            <a:pPr indent="-342900">
              <a:spcBef>
                <a:spcPts val="1200"/>
              </a:spcBef>
            </a:pPr>
            <a:r>
              <a:rPr lang="en-US" sz="2400" dirty="0"/>
              <a:t>Children and adults, diagnosed in early adulthood, who have diabetes not characteristic of T1D or T2D that occurs in successive generations should have genetic testing for MODY. </a:t>
            </a:r>
            <a:r>
              <a:rPr lang="en-US" sz="2400" dirty="0">
                <a:solidFill>
                  <a:srgbClr val="F79646"/>
                </a:solidFill>
              </a:rPr>
              <a:t>A</a:t>
            </a:r>
            <a:endParaRPr lang="en-US" sz="2200" dirty="0">
              <a:solidFill>
                <a:srgbClr val="F79646"/>
              </a:solidFill>
            </a:endParaRPr>
          </a:p>
          <a:p>
            <a:pPr indent="-342900">
              <a:spcBef>
                <a:spcPts val="1200"/>
              </a:spcBef>
            </a:pPr>
            <a:r>
              <a:rPr lang="en-US" sz="2200" dirty="0"/>
              <a:t>In both instances, consultation with a center specializing in diabetes genetics is recommended. </a:t>
            </a:r>
            <a:r>
              <a:rPr lang="en-US" sz="2200" dirty="0">
                <a:solidFill>
                  <a:schemeClr val="accent6"/>
                </a:solidFill>
              </a:rPr>
              <a:t>E</a:t>
            </a:r>
          </a:p>
        </p:txBody>
      </p:sp>
      <p:sp>
        <p:nvSpPr>
          <p:cNvPr id="6" name="TextBox 5"/>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343859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itle 1"/>
          <p:cNvSpPr>
            <a:spLocks noGrp="1"/>
          </p:cNvSpPr>
          <p:nvPr>
            <p:ph type="title"/>
          </p:nvPr>
        </p:nvSpPr>
        <p:spPr>
          <a:xfrm>
            <a:off x="-80841" y="-114300"/>
            <a:ext cx="9296400" cy="857250"/>
          </a:xfrm>
        </p:spPr>
        <p:txBody>
          <a:bodyPr>
            <a:noAutofit/>
          </a:bodyPr>
          <a:lstStyle/>
          <a:p>
            <a:r>
              <a:rPr lang="en-US" sz="2600" dirty="0"/>
              <a:t>Recommendations: Cystic Fibrosis–Related Diabetes (CFRD)</a:t>
            </a:r>
          </a:p>
        </p:txBody>
      </p:sp>
      <p:sp>
        <p:nvSpPr>
          <p:cNvPr id="55298" name="Content Placeholder 2"/>
          <p:cNvSpPr>
            <a:spLocks noGrp="1"/>
          </p:cNvSpPr>
          <p:nvPr>
            <p:ph idx="1"/>
          </p:nvPr>
        </p:nvSpPr>
        <p:spPr/>
        <p:txBody>
          <a:bodyPr>
            <a:normAutofit/>
          </a:bodyPr>
          <a:lstStyle/>
          <a:p>
            <a:pPr>
              <a:spcBef>
                <a:spcPts val="1200"/>
              </a:spcBef>
              <a:buClr>
                <a:schemeClr val="bg1"/>
              </a:buClr>
            </a:pPr>
            <a:r>
              <a:rPr lang="en-US" dirty="0"/>
              <a:t>Annual screening for CFRD with OGTT should begin by age 10 years in all patients with cystic fibrosis not previously diagnosed with CFRD. </a:t>
            </a:r>
            <a:r>
              <a:rPr lang="en-US" dirty="0">
                <a:solidFill>
                  <a:schemeClr val="accent6"/>
                </a:solidFill>
              </a:rPr>
              <a:t>B</a:t>
            </a:r>
            <a:r>
              <a:rPr lang="en-US" dirty="0"/>
              <a:t> </a:t>
            </a:r>
          </a:p>
          <a:p>
            <a:pPr>
              <a:spcBef>
                <a:spcPts val="1200"/>
              </a:spcBef>
              <a:buClr>
                <a:schemeClr val="bg1"/>
              </a:buClr>
            </a:pPr>
            <a:r>
              <a:rPr lang="en-US" dirty="0"/>
              <a:t>A1C is not recommended as a screening test for CFRD. </a:t>
            </a:r>
            <a:r>
              <a:rPr lang="en-US" dirty="0">
                <a:solidFill>
                  <a:schemeClr val="accent6"/>
                </a:solidFill>
              </a:rPr>
              <a:t>B</a:t>
            </a:r>
            <a:endParaRPr lang="en-US" dirty="0"/>
          </a:p>
          <a:p>
            <a:pPr>
              <a:spcBef>
                <a:spcPts val="1200"/>
              </a:spcBef>
              <a:buClr>
                <a:srgbClr val="FFD937"/>
              </a:buClr>
            </a:pPr>
            <a:endParaRPr lang="en-US" dirty="0"/>
          </a:p>
          <a:p>
            <a:pPr marL="457200" lvl="1" indent="0">
              <a:spcBef>
                <a:spcPts val="1200"/>
              </a:spcBef>
              <a:buClr>
                <a:srgbClr val="FFD937"/>
              </a:buClr>
              <a:buFont typeface="Arial" pitchFamily="34" charset="0"/>
              <a:buNone/>
            </a:pPr>
            <a:endParaRPr lang="en-US" dirty="0"/>
          </a:p>
          <a:p>
            <a:pPr>
              <a:spcBef>
                <a:spcPts val="1200"/>
              </a:spcBef>
            </a:pPr>
            <a:endParaRPr lang="en-US" dirty="0"/>
          </a:p>
        </p:txBody>
      </p:sp>
      <p:sp>
        <p:nvSpPr>
          <p:cNvPr id="6" name="TextBox 5"/>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3287362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2"/>
          <p:cNvSpPr>
            <a:spLocks noGrp="1"/>
          </p:cNvSpPr>
          <p:nvPr>
            <p:ph type="title"/>
          </p:nvPr>
        </p:nvSpPr>
        <p:spPr/>
        <p:txBody>
          <a:bodyPr>
            <a:noAutofit/>
          </a:bodyPr>
          <a:lstStyle/>
          <a:p>
            <a:r>
              <a:rPr lang="en-US" sz="2400" dirty="0"/>
              <a:t>Recommendations: Cystic Fibrosis–Related Diabetes (CFRD) (2)</a:t>
            </a:r>
          </a:p>
        </p:txBody>
      </p:sp>
      <p:sp>
        <p:nvSpPr>
          <p:cNvPr id="56322" name="Content Placeholder 1"/>
          <p:cNvSpPr>
            <a:spLocks noGrp="1"/>
          </p:cNvSpPr>
          <p:nvPr>
            <p:ph idx="1"/>
          </p:nvPr>
        </p:nvSpPr>
        <p:spPr/>
        <p:txBody>
          <a:bodyPr>
            <a:normAutofit/>
          </a:bodyPr>
          <a:lstStyle/>
          <a:p>
            <a:pPr>
              <a:spcBef>
                <a:spcPts val="1200"/>
              </a:spcBef>
            </a:pPr>
            <a:r>
              <a:rPr lang="en-US" dirty="0"/>
              <a:t>Patients with CFRD should be treated with insulin to attain individualized glycemic goals. </a:t>
            </a:r>
            <a:r>
              <a:rPr lang="en-US" dirty="0">
                <a:solidFill>
                  <a:schemeClr val="accent6"/>
                </a:solidFill>
              </a:rPr>
              <a:t>A</a:t>
            </a:r>
          </a:p>
          <a:p>
            <a:pPr>
              <a:spcBef>
                <a:spcPts val="1200"/>
              </a:spcBef>
            </a:pPr>
            <a:r>
              <a:rPr lang="en-US" dirty="0"/>
              <a:t>Annual monitoring for complications of diabetes is recommended, starting 5 years after CFRD diagnosis</a:t>
            </a:r>
            <a:r>
              <a:rPr lang="en-US"/>
              <a:t>. </a:t>
            </a:r>
            <a:r>
              <a:rPr lang="en-US">
                <a:solidFill>
                  <a:schemeClr val="accent6"/>
                </a:solidFill>
              </a:rPr>
              <a:t>E</a:t>
            </a:r>
            <a:endParaRPr lang="en-US" dirty="0">
              <a:solidFill>
                <a:schemeClr val="accent6"/>
              </a:solidFill>
            </a:endParaRPr>
          </a:p>
        </p:txBody>
      </p:sp>
      <p:sp>
        <p:nvSpPr>
          <p:cNvPr id="6" name="TextBox 5"/>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1033334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itle 1"/>
          <p:cNvSpPr txBox="1">
            <a:spLocks/>
          </p:cNvSpPr>
          <p:nvPr/>
        </p:nvSpPr>
        <p:spPr bwMode="auto">
          <a:xfrm>
            <a:off x="1714500" y="1828800"/>
            <a:ext cx="5715000" cy="1094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vl2pPr/>
            <a:lvl3pPr/>
            <a:lvl4pPr/>
            <a:lvl5pPr/>
            <a:lvl6pPr/>
            <a:lvl7pPr/>
            <a:lvl8pPr/>
            <a:lvl9pPr/>
          </a:lstStyle>
          <a:p>
            <a:pPr algn="ctr" eaLnBrk="0" hangingPunct="0"/>
            <a:r>
              <a:rPr lang="en-US" sz="4800" b="1">
                <a:solidFill>
                  <a:schemeClr val="bg1"/>
                </a:solidFill>
                <a:latin typeface="Verdana" pitchFamily="34" charset="0"/>
              </a:rPr>
              <a:t>Thank you</a:t>
            </a:r>
          </a:p>
        </p:txBody>
      </p:sp>
    </p:spTree>
    <p:extLst>
      <p:ext uri="{BB962C8B-B14F-4D97-AF65-F5344CB8AC3E}">
        <p14:creationId xmlns:p14="http://schemas.microsoft.com/office/powerpoint/2010/main" val="4104130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idx="4294967295"/>
          </p:nvPr>
        </p:nvSpPr>
        <p:spPr>
          <a:xfrm>
            <a:off x="347030" y="876300"/>
            <a:ext cx="8458200" cy="3905250"/>
          </a:xfrm>
        </p:spPr>
        <p:txBody>
          <a:bodyPr>
            <a:noAutofit/>
          </a:bodyPr>
          <a:lstStyle/>
          <a:p>
            <a:pPr marL="514350" indent="-514350" eaLnBrk="1" hangingPunct="1">
              <a:lnSpc>
                <a:spcPct val="90000"/>
              </a:lnSpc>
              <a:spcBef>
                <a:spcPct val="0"/>
              </a:spcBef>
              <a:spcAft>
                <a:spcPts val="300"/>
              </a:spcAft>
              <a:buClr>
                <a:schemeClr val="bg1"/>
              </a:buClr>
              <a:buFont typeface="Verdana" pitchFamily="34" charset="0"/>
              <a:buAutoNum type="arabicPeriod"/>
            </a:pPr>
            <a:r>
              <a:rPr lang="en-US" dirty="0"/>
              <a:t>Type 1 diabetes</a:t>
            </a:r>
          </a:p>
          <a:p>
            <a:pPr lvl="1" eaLnBrk="1" hangingPunct="1">
              <a:lnSpc>
                <a:spcPct val="90000"/>
              </a:lnSpc>
              <a:spcBef>
                <a:spcPct val="0"/>
              </a:spcBef>
              <a:spcAft>
                <a:spcPts val="300"/>
              </a:spcAft>
              <a:buClr>
                <a:schemeClr val="bg1"/>
              </a:buClr>
            </a:pPr>
            <a:r>
              <a:rPr lang="en-US" dirty="0"/>
              <a:t>β-cell destruction</a:t>
            </a:r>
          </a:p>
          <a:p>
            <a:pPr marL="514350" indent="-514350" eaLnBrk="1" hangingPunct="1">
              <a:lnSpc>
                <a:spcPct val="90000"/>
              </a:lnSpc>
              <a:spcBef>
                <a:spcPct val="0"/>
              </a:spcBef>
              <a:spcAft>
                <a:spcPts val="300"/>
              </a:spcAft>
              <a:buClr>
                <a:schemeClr val="bg1"/>
              </a:buClr>
              <a:buFont typeface="Verdana" pitchFamily="34" charset="0"/>
              <a:buAutoNum type="arabicPeriod"/>
            </a:pPr>
            <a:r>
              <a:rPr lang="en-US" dirty="0"/>
              <a:t>Type 2 diabetes</a:t>
            </a:r>
          </a:p>
          <a:p>
            <a:pPr lvl="1" eaLnBrk="1" hangingPunct="1">
              <a:lnSpc>
                <a:spcPct val="90000"/>
              </a:lnSpc>
              <a:spcBef>
                <a:spcPct val="0"/>
              </a:spcBef>
              <a:spcAft>
                <a:spcPts val="300"/>
              </a:spcAft>
              <a:buClr>
                <a:schemeClr val="bg1"/>
              </a:buClr>
            </a:pPr>
            <a:r>
              <a:rPr lang="en-US" dirty="0"/>
              <a:t>Progressive insulin secretory defect</a:t>
            </a:r>
          </a:p>
          <a:p>
            <a:pPr marL="514350" indent="-514350" eaLnBrk="1" hangingPunct="1">
              <a:lnSpc>
                <a:spcPct val="90000"/>
              </a:lnSpc>
              <a:spcBef>
                <a:spcPct val="0"/>
              </a:spcBef>
              <a:spcAft>
                <a:spcPts val="300"/>
              </a:spcAft>
              <a:buClr>
                <a:schemeClr val="bg1"/>
              </a:buClr>
              <a:buFont typeface="Verdana" pitchFamily="34" charset="0"/>
              <a:buAutoNum type="arabicPeriod"/>
            </a:pPr>
            <a:r>
              <a:rPr lang="en-US" dirty="0"/>
              <a:t>Gestational Diabetes Mellitus (GDM)</a:t>
            </a:r>
          </a:p>
          <a:p>
            <a:pPr marL="514350" indent="-514350" eaLnBrk="1" hangingPunct="1">
              <a:lnSpc>
                <a:spcPct val="90000"/>
              </a:lnSpc>
              <a:spcBef>
                <a:spcPct val="0"/>
              </a:spcBef>
              <a:spcAft>
                <a:spcPts val="300"/>
              </a:spcAft>
              <a:buClr>
                <a:schemeClr val="bg1"/>
              </a:buClr>
              <a:buFont typeface="Verdana" pitchFamily="34" charset="0"/>
              <a:buAutoNum type="arabicPeriod"/>
            </a:pPr>
            <a:r>
              <a:rPr lang="en-US" dirty="0"/>
              <a:t>Other specific types of diabetes</a:t>
            </a:r>
          </a:p>
          <a:p>
            <a:pPr lvl="1" eaLnBrk="1" hangingPunct="1">
              <a:lnSpc>
                <a:spcPct val="90000"/>
              </a:lnSpc>
              <a:spcBef>
                <a:spcPct val="0"/>
              </a:spcBef>
              <a:spcAft>
                <a:spcPts val="300"/>
              </a:spcAft>
              <a:buClr>
                <a:schemeClr val="bg1"/>
              </a:buClr>
            </a:pPr>
            <a:r>
              <a:rPr lang="en-US" dirty="0"/>
              <a:t>Monogenic diabetes syndromes</a:t>
            </a:r>
          </a:p>
          <a:p>
            <a:pPr lvl="1" eaLnBrk="1" hangingPunct="1">
              <a:lnSpc>
                <a:spcPct val="90000"/>
              </a:lnSpc>
              <a:spcBef>
                <a:spcPct val="0"/>
              </a:spcBef>
              <a:spcAft>
                <a:spcPts val="300"/>
              </a:spcAft>
              <a:buClr>
                <a:schemeClr val="bg1"/>
              </a:buClr>
            </a:pPr>
            <a:r>
              <a:rPr lang="en-US" dirty="0"/>
              <a:t>Diseases of the exocrine pancreas, e.g., cystic fibrosis</a:t>
            </a:r>
          </a:p>
          <a:p>
            <a:pPr lvl="1" eaLnBrk="1" hangingPunct="1">
              <a:lnSpc>
                <a:spcPct val="90000"/>
              </a:lnSpc>
              <a:spcBef>
                <a:spcPct val="0"/>
              </a:spcBef>
              <a:spcAft>
                <a:spcPts val="300"/>
              </a:spcAft>
              <a:buClr>
                <a:schemeClr val="bg1"/>
              </a:buClr>
            </a:pPr>
            <a:r>
              <a:rPr lang="en-US" dirty="0"/>
              <a:t>Drug- or chemical-induced diabetes</a:t>
            </a:r>
          </a:p>
          <a:p>
            <a:pPr marL="514350" indent="-514350">
              <a:spcBef>
                <a:spcPts val="1200"/>
              </a:spcBef>
            </a:pPr>
            <a:endParaRPr lang="en-US" dirty="0"/>
          </a:p>
        </p:txBody>
      </p:sp>
      <p:sp>
        <p:nvSpPr>
          <p:cNvPr id="35843" name="Title 2"/>
          <p:cNvSpPr>
            <a:spLocks noGrp="1"/>
          </p:cNvSpPr>
          <p:nvPr>
            <p:ph type="title" idx="4294967295"/>
          </p:nvPr>
        </p:nvSpPr>
        <p:spPr/>
        <p:txBody>
          <a:bodyPr/>
          <a:lstStyle/>
          <a:p>
            <a:r>
              <a:rPr lang="en-US"/>
              <a:t>Classification of Diabetes</a:t>
            </a:r>
          </a:p>
        </p:txBody>
      </p:sp>
      <p:sp>
        <p:nvSpPr>
          <p:cNvPr id="5" name="TextBox 4"/>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12990867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2">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5842">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584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84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4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84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Content Placeholder 5"/>
          <p:cNvGraphicFramePr>
            <a:graphicFrameLocks noGrp="1"/>
          </p:cNvGraphicFramePr>
          <p:nvPr>
            <p:ph idx="4294967295"/>
            <p:extLst>
              <p:ext uri="{D42A27DB-BD31-4B8C-83A1-F6EECF244321}">
                <p14:modId xmlns:p14="http://schemas.microsoft.com/office/powerpoint/2010/main" val="851989358"/>
              </p:ext>
            </p:extLst>
          </p:nvPr>
        </p:nvGraphicFramePr>
        <p:xfrm>
          <a:off x="723900" y="817313"/>
          <a:ext cx="7696200" cy="3863368"/>
        </p:xfrm>
        <a:graphic>
          <a:graphicData uri="http://schemas.openxmlformats.org/drawingml/2006/table">
            <a:tbl>
              <a:tblPr/>
              <a:tblGrid>
                <a:gridCol w="7696200">
                  <a:extLst>
                    <a:ext uri="{9D8B030D-6E8A-4147-A177-3AD203B41FA5}">
                      <a16:colId xmlns:a16="http://schemas.microsoft.com/office/drawing/2014/main" val="20000"/>
                    </a:ext>
                  </a:extLst>
                </a:gridCol>
              </a:tblGrid>
              <a:tr h="6679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Helvetica" pitchFamily="34" charset="0"/>
                          <a:cs typeface="Arial" pitchFamily="34" charset="0"/>
                        </a:rPr>
                        <a:t>Fasting plasma glucose (FPG)</a:t>
                      </a:r>
                      <a:br>
                        <a:rPr kumimoji="0" lang="en-US" sz="2400" b="0" i="0" u="none" strike="noStrike" cap="none" normalizeH="0" baseline="0" dirty="0">
                          <a:ln>
                            <a:noFill/>
                          </a:ln>
                          <a:solidFill>
                            <a:schemeClr val="bg1"/>
                          </a:solidFill>
                          <a:effectLst/>
                          <a:latin typeface="Helvetica" pitchFamily="34" charset="0"/>
                          <a:cs typeface="Arial" pitchFamily="34" charset="0"/>
                        </a:rPr>
                      </a:br>
                      <a:r>
                        <a:rPr kumimoji="0" lang="en-US" sz="2400" b="0" i="0" u="none" strike="noStrike" cap="none" normalizeH="0" baseline="0" dirty="0">
                          <a:ln>
                            <a:noFill/>
                          </a:ln>
                          <a:solidFill>
                            <a:schemeClr val="bg1"/>
                          </a:solidFill>
                          <a:effectLst/>
                          <a:latin typeface="Helvetica" pitchFamily="34" charset="0"/>
                          <a:cs typeface="Arial" pitchFamily="34" charset="0"/>
                        </a:rPr>
                        <a:t>≥126 mg/</a:t>
                      </a:r>
                      <a:r>
                        <a:rPr kumimoji="0" lang="en-US" sz="2400" b="0" i="0" u="none" strike="noStrike" cap="none" normalizeH="0" baseline="0" dirty="0" err="1">
                          <a:ln>
                            <a:noFill/>
                          </a:ln>
                          <a:solidFill>
                            <a:schemeClr val="bg1"/>
                          </a:solidFill>
                          <a:effectLst/>
                          <a:latin typeface="Helvetica" pitchFamily="34" charset="0"/>
                          <a:cs typeface="Arial" pitchFamily="34" charset="0"/>
                        </a:rPr>
                        <a:t>dL</a:t>
                      </a:r>
                      <a:r>
                        <a:rPr kumimoji="0" lang="en-US" sz="2400" b="0" i="0" u="none" strike="noStrike" cap="none" normalizeH="0" baseline="0" dirty="0">
                          <a:ln>
                            <a:noFill/>
                          </a:ln>
                          <a:solidFill>
                            <a:schemeClr val="bg1"/>
                          </a:solidFill>
                          <a:effectLst/>
                          <a:latin typeface="Helvetica" pitchFamily="34" charset="0"/>
                          <a:cs typeface="Arial" pitchFamily="34" charset="0"/>
                        </a:rPr>
                        <a:t> (7.0 </a:t>
                      </a:r>
                      <a:r>
                        <a:rPr kumimoji="0" lang="en-US" sz="2400" b="0" i="0" u="none" strike="noStrike" cap="none" normalizeH="0" baseline="0" dirty="0" err="1">
                          <a:ln>
                            <a:noFill/>
                          </a:ln>
                          <a:solidFill>
                            <a:schemeClr val="bg1"/>
                          </a:solidFill>
                          <a:effectLst/>
                          <a:latin typeface="Helvetica" pitchFamily="34" charset="0"/>
                          <a:cs typeface="Arial" pitchFamily="34" charset="0"/>
                        </a:rPr>
                        <a:t>mmol</a:t>
                      </a:r>
                      <a:r>
                        <a:rPr kumimoji="0" lang="en-US" sz="2400" b="0" i="0" u="none" strike="noStrike" cap="none" normalizeH="0" baseline="0" dirty="0">
                          <a:ln>
                            <a:noFill/>
                          </a:ln>
                          <a:solidFill>
                            <a:schemeClr val="bg1"/>
                          </a:solidFill>
                          <a:effectLst/>
                          <a:latin typeface="Helvetica" pitchFamily="34" charset="0"/>
                          <a:cs typeface="Arial" pitchFamily="34" charset="0"/>
                        </a:rPr>
                        <a:t>/L)</a:t>
                      </a:r>
                    </a:p>
                  </a:txBody>
                  <a:tcPr marL="98755" marR="98755" marT="34292" marB="3429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2685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a:ln>
                            <a:noFill/>
                          </a:ln>
                          <a:solidFill>
                            <a:schemeClr val="accent6"/>
                          </a:solidFill>
                          <a:effectLst/>
                          <a:latin typeface="Verdana" pitchFamily="34" charset="0"/>
                          <a:cs typeface="Arial" pitchFamily="34" charset="0"/>
                        </a:rPr>
                        <a:t>OR</a:t>
                      </a:r>
                    </a:p>
                  </a:txBody>
                  <a:tcPr marL="98755" marR="98755" marT="34292" marB="3429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6679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Helvetica" pitchFamily="34" charset="0"/>
                          <a:cs typeface="Arial" pitchFamily="34" charset="0"/>
                        </a:rPr>
                        <a:t>2-h plasma glucose ≥200 mg/</a:t>
                      </a:r>
                      <a:r>
                        <a:rPr kumimoji="0" lang="en-US" sz="2400" b="0" i="0" u="none" strike="noStrike" cap="none" normalizeH="0" baseline="0" dirty="0" err="1">
                          <a:ln>
                            <a:noFill/>
                          </a:ln>
                          <a:solidFill>
                            <a:schemeClr val="bg1"/>
                          </a:solidFill>
                          <a:effectLst/>
                          <a:latin typeface="Helvetica" pitchFamily="34" charset="0"/>
                          <a:cs typeface="Arial" pitchFamily="34" charset="0"/>
                        </a:rPr>
                        <a:t>dL</a:t>
                      </a:r>
                      <a:br>
                        <a:rPr kumimoji="0" lang="en-US" sz="2400" b="0" i="0" u="none" strike="noStrike" cap="none" normalizeH="0" baseline="0" dirty="0">
                          <a:ln>
                            <a:noFill/>
                          </a:ln>
                          <a:solidFill>
                            <a:schemeClr val="bg1"/>
                          </a:solidFill>
                          <a:effectLst/>
                          <a:latin typeface="Helvetica" pitchFamily="34" charset="0"/>
                          <a:cs typeface="Arial" pitchFamily="34" charset="0"/>
                        </a:rPr>
                      </a:br>
                      <a:r>
                        <a:rPr kumimoji="0" lang="en-US" sz="2400" b="0" i="0" u="none" strike="noStrike" cap="none" normalizeH="0" baseline="0" dirty="0">
                          <a:ln>
                            <a:noFill/>
                          </a:ln>
                          <a:solidFill>
                            <a:schemeClr val="bg1"/>
                          </a:solidFill>
                          <a:effectLst/>
                          <a:latin typeface="Helvetica" pitchFamily="34" charset="0"/>
                          <a:cs typeface="Arial" pitchFamily="34" charset="0"/>
                        </a:rPr>
                        <a:t>(11.1 </a:t>
                      </a:r>
                      <a:r>
                        <a:rPr kumimoji="0" lang="en-US" sz="2400" b="0" i="0" u="none" strike="noStrike" cap="none" normalizeH="0" baseline="0" dirty="0" err="1">
                          <a:ln>
                            <a:noFill/>
                          </a:ln>
                          <a:solidFill>
                            <a:schemeClr val="bg1"/>
                          </a:solidFill>
                          <a:effectLst/>
                          <a:latin typeface="Helvetica" pitchFamily="34" charset="0"/>
                          <a:cs typeface="Arial" pitchFamily="34" charset="0"/>
                        </a:rPr>
                        <a:t>mmol</a:t>
                      </a:r>
                      <a:r>
                        <a:rPr kumimoji="0" lang="en-US" sz="2400" b="0" i="0" u="none" strike="noStrike" cap="none" normalizeH="0" baseline="0" dirty="0">
                          <a:ln>
                            <a:noFill/>
                          </a:ln>
                          <a:solidFill>
                            <a:schemeClr val="bg1"/>
                          </a:solidFill>
                          <a:effectLst/>
                          <a:latin typeface="Helvetica" pitchFamily="34" charset="0"/>
                          <a:cs typeface="Arial" pitchFamily="34" charset="0"/>
                        </a:rPr>
                        <a:t>/L) during an OGTT</a:t>
                      </a:r>
                    </a:p>
                  </a:txBody>
                  <a:tcPr marL="98755" marR="98755" marT="34292" marB="3429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268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a:ln>
                            <a:noFill/>
                          </a:ln>
                          <a:solidFill>
                            <a:schemeClr val="accent6"/>
                          </a:solidFill>
                          <a:effectLst/>
                          <a:latin typeface="Verdana" pitchFamily="34" charset="0"/>
                          <a:cs typeface="Arial" pitchFamily="34" charset="0"/>
                        </a:rPr>
                        <a:t>OR</a:t>
                      </a:r>
                    </a:p>
                  </a:txBody>
                  <a:tcPr marL="98755" marR="98755" marT="34292" marB="3429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4119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Helvetica" pitchFamily="34" charset="0"/>
                          <a:cs typeface="Arial" pitchFamily="34" charset="0"/>
                        </a:rPr>
                        <a:t>A1C ≥6.5%</a:t>
                      </a:r>
                    </a:p>
                  </a:txBody>
                  <a:tcPr marL="98755" marR="98755" marT="34292" marB="3429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2937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a:ln>
                            <a:noFill/>
                          </a:ln>
                          <a:solidFill>
                            <a:schemeClr val="accent6"/>
                          </a:solidFill>
                          <a:effectLst/>
                          <a:latin typeface="Verdana" pitchFamily="34" charset="0"/>
                          <a:cs typeface="Arial" pitchFamily="34" charset="0"/>
                        </a:rPr>
                        <a:t>OR</a:t>
                      </a:r>
                    </a:p>
                  </a:txBody>
                  <a:tcPr marL="98755" marR="98755" marT="34292" marB="3429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6679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Helvetica" pitchFamily="34" charset="0"/>
                          <a:cs typeface="Arial" pitchFamily="34" charset="0"/>
                        </a:rPr>
                        <a:t>Classic diabetes symptoms + random plasma glucose </a:t>
                      </a:r>
                      <a:br>
                        <a:rPr kumimoji="0" lang="en-US" sz="2400" b="0" i="0" u="none" strike="noStrike" cap="none" normalizeH="0" baseline="0" dirty="0">
                          <a:ln>
                            <a:noFill/>
                          </a:ln>
                          <a:solidFill>
                            <a:schemeClr val="bg1"/>
                          </a:solidFill>
                          <a:effectLst/>
                          <a:latin typeface="Helvetica" pitchFamily="34" charset="0"/>
                          <a:cs typeface="Arial" pitchFamily="34" charset="0"/>
                        </a:rPr>
                      </a:br>
                      <a:r>
                        <a:rPr kumimoji="0" lang="en-US" sz="2400" b="0" i="0" u="none" strike="noStrike" cap="none" normalizeH="0" baseline="0" dirty="0">
                          <a:ln>
                            <a:noFill/>
                          </a:ln>
                          <a:solidFill>
                            <a:schemeClr val="bg1"/>
                          </a:solidFill>
                          <a:effectLst/>
                          <a:latin typeface="Helvetica" pitchFamily="34" charset="0"/>
                          <a:cs typeface="Arial" pitchFamily="34" charset="0"/>
                        </a:rPr>
                        <a:t>≥200 mg/</a:t>
                      </a:r>
                      <a:r>
                        <a:rPr kumimoji="0" lang="en-US" sz="2400" b="0" i="0" u="none" strike="noStrike" cap="none" normalizeH="0" baseline="0" dirty="0" err="1">
                          <a:ln>
                            <a:noFill/>
                          </a:ln>
                          <a:solidFill>
                            <a:schemeClr val="bg1"/>
                          </a:solidFill>
                          <a:effectLst/>
                          <a:latin typeface="Helvetica" pitchFamily="34" charset="0"/>
                          <a:cs typeface="Arial" pitchFamily="34" charset="0"/>
                        </a:rPr>
                        <a:t>dL</a:t>
                      </a:r>
                      <a:r>
                        <a:rPr kumimoji="0" lang="en-US" sz="2400" b="0" i="0" u="none" strike="noStrike" cap="none" normalizeH="0" baseline="0" dirty="0">
                          <a:ln>
                            <a:noFill/>
                          </a:ln>
                          <a:solidFill>
                            <a:schemeClr val="bg1"/>
                          </a:solidFill>
                          <a:effectLst/>
                          <a:latin typeface="Helvetica" pitchFamily="34" charset="0"/>
                          <a:cs typeface="Arial" pitchFamily="34" charset="0"/>
                        </a:rPr>
                        <a:t> (11.1 </a:t>
                      </a:r>
                      <a:r>
                        <a:rPr kumimoji="0" lang="en-US" sz="2400" b="0" i="0" u="none" strike="noStrike" cap="none" normalizeH="0" baseline="0" dirty="0" err="1">
                          <a:ln>
                            <a:noFill/>
                          </a:ln>
                          <a:solidFill>
                            <a:schemeClr val="bg1"/>
                          </a:solidFill>
                          <a:effectLst/>
                          <a:latin typeface="Helvetica" pitchFamily="34" charset="0"/>
                          <a:cs typeface="Arial" pitchFamily="34" charset="0"/>
                        </a:rPr>
                        <a:t>mmol</a:t>
                      </a:r>
                      <a:r>
                        <a:rPr kumimoji="0" lang="en-US" sz="2400" b="0" i="0" u="none" strike="noStrike" cap="none" normalizeH="0" baseline="0" dirty="0">
                          <a:ln>
                            <a:noFill/>
                          </a:ln>
                          <a:solidFill>
                            <a:schemeClr val="bg1"/>
                          </a:solidFill>
                          <a:effectLst/>
                          <a:latin typeface="Helvetica" pitchFamily="34" charset="0"/>
                          <a:cs typeface="Arial" pitchFamily="34" charset="0"/>
                        </a:rPr>
                        <a:t>/L)</a:t>
                      </a:r>
                    </a:p>
                  </a:txBody>
                  <a:tcPr marL="98755" marR="98755" marT="34292" marB="3429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6874" name="Title 1"/>
          <p:cNvSpPr>
            <a:spLocks noGrp="1"/>
          </p:cNvSpPr>
          <p:nvPr>
            <p:ph type="title" idx="4294967295"/>
          </p:nvPr>
        </p:nvSpPr>
        <p:spPr/>
        <p:txBody>
          <a:bodyPr/>
          <a:lstStyle/>
          <a:p>
            <a:r>
              <a:rPr lang="en-US" sz="3200" dirty="0"/>
              <a:t>Criteria for the Diagnosis of Diabetes</a:t>
            </a:r>
          </a:p>
        </p:txBody>
      </p:sp>
      <p:sp>
        <p:nvSpPr>
          <p:cNvPr id="5" name="TextBox 4"/>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1003227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Content Placeholder 3"/>
          <p:cNvGraphicFramePr>
            <a:graphicFrameLocks noGrp="1"/>
          </p:cNvGraphicFramePr>
          <p:nvPr>
            <p:ph idx="4294967295"/>
            <p:extLst>
              <p:ext uri="{D42A27DB-BD31-4B8C-83A1-F6EECF244321}">
                <p14:modId xmlns:p14="http://schemas.microsoft.com/office/powerpoint/2010/main" val="2928560741"/>
              </p:ext>
            </p:extLst>
          </p:nvPr>
        </p:nvGraphicFramePr>
        <p:xfrm>
          <a:off x="457200" y="857250"/>
          <a:ext cx="8229600" cy="3170179"/>
        </p:xfrm>
        <a:graphic>
          <a:graphicData uri="http://schemas.openxmlformats.org/drawingml/2006/table">
            <a:tbl>
              <a:tblPr/>
              <a:tblGrid>
                <a:gridCol w="8229600">
                  <a:extLst>
                    <a:ext uri="{9D8B030D-6E8A-4147-A177-3AD203B41FA5}">
                      <a16:colId xmlns:a16="http://schemas.microsoft.com/office/drawing/2014/main" val="20000"/>
                    </a:ext>
                  </a:extLst>
                </a:gridCol>
              </a:tblGrid>
              <a:tr h="120015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800" b="0" i="0" u="none" strike="noStrike" cap="none" normalizeH="0" baseline="0" dirty="0">
                          <a:ln>
                            <a:noFill/>
                          </a:ln>
                          <a:solidFill>
                            <a:schemeClr val="bg1"/>
                          </a:solidFill>
                          <a:effectLst/>
                          <a:latin typeface="Helvetica" pitchFamily="34" charset="0"/>
                          <a:cs typeface="Arial" pitchFamily="34" charset="0"/>
                        </a:rPr>
                        <a:t>FPG 100–125 mg/</a:t>
                      </a:r>
                      <a:r>
                        <a:rPr kumimoji="0" lang="en-US" sz="2800" b="0" i="0" u="none" strike="noStrike" cap="none" normalizeH="0" baseline="0" dirty="0" err="1">
                          <a:ln>
                            <a:noFill/>
                          </a:ln>
                          <a:solidFill>
                            <a:schemeClr val="bg1"/>
                          </a:solidFill>
                          <a:effectLst/>
                          <a:latin typeface="Helvetica" pitchFamily="34" charset="0"/>
                          <a:cs typeface="Arial" pitchFamily="34" charset="0"/>
                        </a:rPr>
                        <a:t>dL</a:t>
                      </a:r>
                      <a:r>
                        <a:rPr kumimoji="0" lang="en-US" sz="2800" b="0" i="0" u="none" strike="noStrike" cap="none" normalizeH="0" baseline="0" dirty="0">
                          <a:ln>
                            <a:noFill/>
                          </a:ln>
                          <a:solidFill>
                            <a:schemeClr val="bg1"/>
                          </a:solidFill>
                          <a:effectLst/>
                          <a:latin typeface="Helvetica" pitchFamily="34" charset="0"/>
                          <a:cs typeface="Arial" pitchFamily="34" charset="0"/>
                        </a:rPr>
                        <a:t> </a:t>
                      </a:r>
                      <a:br>
                        <a:rPr kumimoji="0" lang="en-US" sz="2800" b="0" i="0" u="none" strike="noStrike" cap="none" normalizeH="0" baseline="0" dirty="0">
                          <a:ln>
                            <a:noFill/>
                          </a:ln>
                          <a:solidFill>
                            <a:schemeClr val="bg1"/>
                          </a:solidFill>
                          <a:effectLst/>
                          <a:latin typeface="Helvetica" pitchFamily="34" charset="0"/>
                          <a:cs typeface="Arial" pitchFamily="34" charset="0"/>
                        </a:rPr>
                      </a:br>
                      <a:r>
                        <a:rPr kumimoji="0" lang="en-US" sz="2800" b="0" i="0" u="none" strike="noStrike" cap="none" normalizeH="0" baseline="0" dirty="0">
                          <a:ln>
                            <a:noFill/>
                          </a:ln>
                          <a:solidFill>
                            <a:schemeClr val="bg1"/>
                          </a:solidFill>
                          <a:effectLst/>
                          <a:latin typeface="Helvetica" pitchFamily="34" charset="0"/>
                          <a:cs typeface="Arial" pitchFamily="34" charset="0"/>
                        </a:rPr>
                        <a:t>(5.6–6.9 </a:t>
                      </a:r>
                      <a:r>
                        <a:rPr kumimoji="0" lang="en-US" sz="2800" b="0" i="0" u="none" strike="noStrike" cap="none" normalizeH="0" baseline="0" dirty="0" err="1">
                          <a:ln>
                            <a:noFill/>
                          </a:ln>
                          <a:solidFill>
                            <a:schemeClr val="bg1"/>
                          </a:solidFill>
                          <a:effectLst/>
                          <a:latin typeface="Helvetica" pitchFamily="34" charset="0"/>
                          <a:cs typeface="Arial" pitchFamily="34" charset="0"/>
                        </a:rPr>
                        <a:t>mmol</a:t>
                      </a:r>
                      <a:r>
                        <a:rPr kumimoji="0" lang="en-US" sz="2800" b="0" i="0" u="none" strike="noStrike" cap="none" normalizeH="0" baseline="0" dirty="0">
                          <a:ln>
                            <a:noFill/>
                          </a:ln>
                          <a:solidFill>
                            <a:schemeClr val="bg1"/>
                          </a:solidFill>
                          <a:effectLst/>
                          <a:latin typeface="Helvetica" pitchFamily="34" charset="0"/>
                          <a:cs typeface="Arial" pitchFamily="34" charset="0"/>
                        </a:rPr>
                        <a:t>/L): IFG</a:t>
                      </a:r>
                    </a:p>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800" b="1" i="1" u="none" strike="noStrike" cap="none" normalizeH="0" baseline="0" dirty="0">
                          <a:ln>
                            <a:noFill/>
                          </a:ln>
                          <a:solidFill>
                            <a:schemeClr val="accent6"/>
                          </a:solidFill>
                          <a:effectLst/>
                          <a:latin typeface="Helvetica" pitchFamily="34" charset="0"/>
                          <a:cs typeface="Arial" pitchFamily="34" charset="0"/>
                        </a:rPr>
                        <a:t>OR</a:t>
                      </a:r>
                    </a:p>
                  </a:txBody>
                  <a:tcPr marL="96087" marR="96087" marT="34295" marB="3429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120015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800" b="0" i="0" u="none" strike="noStrike" cap="none" normalizeH="0" baseline="0" dirty="0">
                          <a:ln>
                            <a:noFill/>
                          </a:ln>
                          <a:solidFill>
                            <a:schemeClr val="bg1"/>
                          </a:solidFill>
                          <a:effectLst/>
                          <a:latin typeface="Helvetica" pitchFamily="34" charset="0"/>
                          <a:cs typeface="Arial" pitchFamily="34" charset="0"/>
                        </a:rPr>
                        <a:t>2-h plasma glucose 140–199 mg/</a:t>
                      </a:r>
                      <a:r>
                        <a:rPr kumimoji="0" lang="en-US" sz="2800" b="0" i="0" u="none" strike="noStrike" cap="none" normalizeH="0" baseline="0" dirty="0" err="1">
                          <a:ln>
                            <a:noFill/>
                          </a:ln>
                          <a:solidFill>
                            <a:schemeClr val="bg1"/>
                          </a:solidFill>
                          <a:effectLst/>
                          <a:latin typeface="Helvetica" pitchFamily="34" charset="0"/>
                          <a:cs typeface="Arial" pitchFamily="34" charset="0"/>
                        </a:rPr>
                        <a:t>dL</a:t>
                      </a:r>
                      <a:r>
                        <a:rPr kumimoji="0" lang="en-US" sz="2800" b="0" i="0" u="none" strike="noStrike" cap="none" normalizeH="0" baseline="0" dirty="0">
                          <a:ln>
                            <a:noFill/>
                          </a:ln>
                          <a:solidFill>
                            <a:schemeClr val="bg1"/>
                          </a:solidFill>
                          <a:effectLst/>
                          <a:latin typeface="Helvetica" pitchFamily="34" charset="0"/>
                          <a:cs typeface="Arial" pitchFamily="34" charset="0"/>
                        </a:rPr>
                        <a:t> (7.8–11.0 </a:t>
                      </a:r>
                      <a:r>
                        <a:rPr kumimoji="0" lang="en-US" sz="2800" b="0" i="0" u="none" strike="noStrike" cap="none" normalizeH="0" baseline="0" dirty="0" err="1">
                          <a:ln>
                            <a:noFill/>
                          </a:ln>
                          <a:solidFill>
                            <a:schemeClr val="bg1"/>
                          </a:solidFill>
                          <a:effectLst/>
                          <a:latin typeface="Helvetica" pitchFamily="34" charset="0"/>
                          <a:cs typeface="Arial" pitchFamily="34" charset="0"/>
                        </a:rPr>
                        <a:t>mmol</a:t>
                      </a:r>
                      <a:r>
                        <a:rPr kumimoji="0" lang="en-US" sz="2800" b="0" i="0" u="none" strike="noStrike" cap="none" normalizeH="0" baseline="0" dirty="0">
                          <a:ln>
                            <a:noFill/>
                          </a:ln>
                          <a:solidFill>
                            <a:schemeClr val="bg1"/>
                          </a:solidFill>
                          <a:effectLst/>
                          <a:latin typeface="Helvetica" pitchFamily="34" charset="0"/>
                          <a:cs typeface="Arial" pitchFamily="34" charset="0"/>
                        </a:rPr>
                        <a:t>/L): IGT</a:t>
                      </a:r>
                    </a:p>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800" b="1" i="1" u="none" strike="noStrike" cap="none" normalizeH="0" baseline="0" dirty="0">
                          <a:ln>
                            <a:noFill/>
                          </a:ln>
                          <a:solidFill>
                            <a:schemeClr val="accent6"/>
                          </a:solidFill>
                          <a:effectLst/>
                          <a:latin typeface="Helvetica" pitchFamily="34" charset="0"/>
                          <a:cs typeface="Arial" pitchFamily="34" charset="0"/>
                        </a:rPr>
                        <a:t>OR</a:t>
                      </a:r>
                    </a:p>
                  </a:txBody>
                  <a:tcPr marL="96087" marR="96087" marT="34295" marB="3429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6250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bg1"/>
                          </a:solidFill>
                          <a:effectLst/>
                          <a:latin typeface="Helvetica" pitchFamily="34" charset="0"/>
                          <a:cs typeface="Arial" pitchFamily="34" charset="0"/>
                        </a:rPr>
                        <a:t>A1C 5.7–6.4%</a:t>
                      </a:r>
                    </a:p>
                  </a:txBody>
                  <a:tcPr marL="96087" marR="96087" marT="34295" marB="3429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3014" name="Title 1"/>
          <p:cNvSpPr>
            <a:spLocks noGrp="1"/>
          </p:cNvSpPr>
          <p:nvPr>
            <p:ph type="title" idx="4294967295"/>
          </p:nvPr>
        </p:nvSpPr>
        <p:spPr/>
        <p:txBody>
          <a:bodyPr/>
          <a:lstStyle/>
          <a:p>
            <a:r>
              <a:rPr lang="en-US"/>
              <a:t>Prediabetes*</a:t>
            </a:r>
          </a:p>
        </p:txBody>
      </p:sp>
      <p:sp>
        <p:nvSpPr>
          <p:cNvPr id="43015" name="Rectangle 1"/>
          <p:cNvSpPr>
            <a:spLocks noChangeArrowheads="1"/>
          </p:cNvSpPr>
          <p:nvPr/>
        </p:nvSpPr>
        <p:spPr bwMode="auto">
          <a:xfrm>
            <a:off x="457200" y="3964507"/>
            <a:ext cx="822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spcAft>
                <a:spcPts val="600"/>
              </a:spcAft>
            </a:pPr>
            <a:r>
              <a:rPr lang="en-US" b="1" dirty="0">
                <a:solidFill>
                  <a:schemeClr val="bg1"/>
                </a:solidFill>
                <a:latin typeface="Verdana" pitchFamily="34" charset="0"/>
                <a:cs typeface="Times New Roman" pitchFamily="18" charset="0"/>
              </a:rPr>
              <a:t>* </a:t>
            </a:r>
            <a:r>
              <a:rPr lang="en-US" dirty="0">
                <a:solidFill>
                  <a:schemeClr val="bg1"/>
                </a:solidFill>
                <a:latin typeface="Helvetica" pitchFamily="34" charset="0"/>
                <a:cs typeface="Times New Roman" pitchFamily="18" charset="0"/>
              </a:rPr>
              <a:t>For all three tests, risk is continuous, extending below the lower limit of a range and becoming disproportionately greater at higher ends of the range.</a:t>
            </a:r>
          </a:p>
        </p:txBody>
      </p:sp>
      <p:sp>
        <p:nvSpPr>
          <p:cNvPr id="6" name="TextBox 5"/>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447756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4294967295"/>
          </p:nvPr>
        </p:nvSpPr>
        <p:spPr>
          <a:xfrm>
            <a:off x="457200" y="857250"/>
            <a:ext cx="8229600" cy="3714750"/>
          </a:xfrm>
        </p:spPr>
        <p:txBody>
          <a:bodyPr>
            <a:normAutofit fontScale="85000" lnSpcReduction="20000"/>
          </a:bodyPr>
          <a:lstStyle/>
          <a:p>
            <a:pPr>
              <a:spcBef>
                <a:spcPts val="1200"/>
              </a:spcBef>
            </a:pPr>
            <a:r>
              <a:rPr lang="en-US" dirty="0"/>
              <a:t>Screening for prediabetes with an informal assessment of risk factors or validated tools should be considered in asymptomatic adults. </a:t>
            </a:r>
            <a:r>
              <a:rPr lang="en-US" dirty="0">
                <a:solidFill>
                  <a:srgbClr val="F79646"/>
                </a:solidFill>
              </a:rPr>
              <a:t>B</a:t>
            </a:r>
          </a:p>
          <a:p>
            <a:pPr>
              <a:spcBef>
                <a:spcPts val="1200"/>
              </a:spcBef>
            </a:pPr>
            <a:r>
              <a:rPr lang="en-US" dirty="0"/>
              <a:t>Testing should begin at age 45 for all people. </a:t>
            </a:r>
            <a:r>
              <a:rPr lang="en-US" dirty="0">
                <a:solidFill>
                  <a:schemeClr val="accent6"/>
                </a:solidFill>
              </a:rPr>
              <a:t>B</a:t>
            </a:r>
          </a:p>
          <a:p>
            <a:pPr>
              <a:spcBef>
                <a:spcPts val="1200"/>
              </a:spcBef>
            </a:pPr>
            <a:r>
              <a:rPr lang="en-US" dirty="0"/>
              <a:t>Consider testing for </a:t>
            </a:r>
            <a:r>
              <a:rPr lang="en-US" dirty="0" err="1"/>
              <a:t>prediabetes</a:t>
            </a:r>
            <a:r>
              <a:rPr lang="en-US" dirty="0"/>
              <a:t> in asymptomatic adults of any age w/ BMI ≥25 kg/m2 or ≥23 kg/m2 (in Asian Americans) who have 1 or </a:t>
            </a:r>
            <a:r>
              <a:rPr lang="en-US"/>
              <a:t>more add</a:t>
            </a:r>
            <a:r>
              <a:rPr lang="fa-IR"/>
              <a:t>isional</a:t>
            </a:r>
            <a:r>
              <a:rPr lang="en-US"/>
              <a:t> </a:t>
            </a:r>
            <a:r>
              <a:rPr lang="en-US" dirty="0"/>
              <a:t>risk factors for diabetes. </a:t>
            </a:r>
            <a:r>
              <a:rPr lang="en-US" dirty="0">
                <a:solidFill>
                  <a:schemeClr val="accent6"/>
                </a:solidFill>
              </a:rPr>
              <a:t>B</a:t>
            </a:r>
          </a:p>
          <a:p>
            <a:pPr>
              <a:spcBef>
                <a:spcPts val="1200"/>
              </a:spcBef>
            </a:pPr>
            <a:r>
              <a:rPr lang="en-US" dirty="0"/>
              <a:t>If tests are normal, repeat at a minimum of 3-year intervals. </a:t>
            </a:r>
            <a:r>
              <a:rPr lang="en-US" dirty="0">
                <a:solidFill>
                  <a:schemeClr val="accent6"/>
                </a:solidFill>
              </a:rPr>
              <a:t>C</a:t>
            </a:r>
          </a:p>
        </p:txBody>
      </p:sp>
      <p:sp>
        <p:nvSpPr>
          <p:cNvPr id="40963" name="Title 2"/>
          <p:cNvSpPr>
            <a:spLocks noGrp="1"/>
          </p:cNvSpPr>
          <p:nvPr>
            <p:ph type="title" idx="4294967295"/>
          </p:nvPr>
        </p:nvSpPr>
        <p:spPr/>
        <p:txBody>
          <a:bodyPr/>
          <a:lstStyle/>
          <a:p>
            <a:r>
              <a:rPr lang="en-US" sz="3500"/>
              <a:t>Recommendations: Prediabetes</a:t>
            </a:r>
          </a:p>
        </p:txBody>
      </p:sp>
      <p:sp>
        <p:nvSpPr>
          <p:cNvPr id="5" name="TextBox 4"/>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25059204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p:cNvSpPr>
            <a:spLocks noGrp="1"/>
          </p:cNvSpPr>
          <p:nvPr>
            <p:ph idx="4294967295"/>
          </p:nvPr>
        </p:nvSpPr>
        <p:spPr>
          <a:xfrm>
            <a:off x="457200" y="857250"/>
            <a:ext cx="8229600" cy="3714750"/>
          </a:xfrm>
        </p:spPr>
        <p:txBody>
          <a:bodyPr/>
          <a:lstStyle/>
          <a:p>
            <a:pPr>
              <a:spcBef>
                <a:spcPts val="1200"/>
              </a:spcBef>
            </a:pPr>
            <a:r>
              <a:rPr lang="en-US" dirty="0"/>
              <a:t>FPG, 2-h PG after 75-g OGTT, and A1C, are equally appropriate for </a:t>
            </a:r>
            <a:r>
              <a:rPr lang="en-US" dirty="0" err="1"/>
              <a:t>prediabetes</a:t>
            </a:r>
            <a:r>
              <a:rPr lang="en-US" dirty="0"/>
              <a:t> testing. </a:t>
            </a:r>
            <a:r>
              <a:rPr lang="en-US" dirty="0">
                <a:solidFill>
                  <a:schemeClr val="accent6"/>
                </a:solidFill>
              </a:rPr>
              <a:t>B</a:t>
            </a:r>
          </a:p>
          <a:p>
            <a:pPr>
              <a:spcBef>
                <a:spcPts val="1200"/>
              </a:spcBef>
            </a:pPr>
            <a:r>
              <a:rPr lang="en-US" dirty="0"/>
              <a:t>In patients with </a:t>
            </a:r>
            <a:r>
              <a:rPr lang="en-US" dirty="0" err="1"/>
              <a:t>prediabetes</a:t>
            </a:r>
            <a:r>
              <a:rPr lang="en-US" dirty="0"/>
              <a:t>, identify and, if appropriate, treat other CVD risk factors. </a:t>
            </a:r>
            <a:r>
              <a:rPr lang="en-US" dirty="0">
                <a:solidFill>
                  <a:schemeClr val="accent6"/>
                </a:solidFill>
              </a:rPr>
              <a:t>B</a:t>
            </a:r>
          </a:p>
          <a:p>
            <a:pPr>
              <a:spcBef>
                <a:spcPts val="1200"/>
              </a:spcBef>
            </a:pPr>
            <a:r>
              <a:rPr lang="en-US" dirty="0"/>
              <a:t>Consider </a:t>
            </a:r>
            <a:r>
              <a:rPr lang="en-US" dirty="0" err="1"/>
              <a:t>prediabetes</a:t>
            </a:r>
            <a:r>
              <a:rPr lang="en-US" dirty="0"/>
              <a:t> testing in overweight/obese children and adolescents with 2 or </a:t>
            </a:r>
            <a:r>
              <a:rPr lang="en-US"/>
              <a:t>more </a:t>
            </a:r>
            <a:r>
              <a:rPr lang="fa-IR"/>
              <a:t>addisional</a:t>
            </a:r>
            <a:r>
              <a:rPr lang="en-US"/>
              <a:t> </a:t>
            </a:r>
            <a:r>
              <a:rPr lang="en-US" dirty="0"/>
              <a:t>diabetes risk factors. </a:t>
            </a:r>
            <a:r>
              <a:rPr lang="en-US" dirty="0">
                <a:solidFill>
                  <a:schemeClr val="accent6"/>
                </a:solidFill>
              </a:rPr>
              <a:t>E</a:t>
            </a:r>
          </a:p>
        </p:txBody>
      </p:sp>
      <p:sp>
        <p:nvSpPr>
          <p:cNvPr id="41987" name="Title 2"/>
          <p:cNvSpPr>
            <a:spLocks noGrp="1"/>
          </p:cNvSpPr>
          <p:nvPr>
            <p:ph type="title" idx="4294967295"/>
          </p:nvPr>
        </p:nvSpPr>
        <p:spPr/>
        <p:txBody>
          <a:bodyPr/>
          <a:lstStyle/>
          <a:p>
            <a:r>
              <a:rPr lang="en-US" sz="3500" dirty="0"/>
              <a:t>Recommendations: </a:t>
            </a:r>
            <a:r>
              <a:rPr lang="en-US" sz="3500" dirty="0" err="1"/>
              <a:t>Prediabetes</a:t>
            </a:r>
            <a:r>
              <a:rPr lang="en-US" sz="3500" dirty="0"/>
              <a:t> (2)</a:t>
            </a:r>
          </a:p>
        </p:txBody>
      </p:sp>
      <p:sp>
        <p:nvSpPr>
          <p:cNvPr id="5" name="TextBox 4"/>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3152011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98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4294967295"/>
          </p:nvPr>
        </p:nvPicPr>
        <p:blipFill rotWithShape="1">
          <a:blip r:embed="rId3" cstate="print">
            <a:extLst>
              <a:ext uri="{28A0092B-C50C-407E-A947-70E740481C1C}">
                <a14:useLocalDpi xmlns:a14="http://schemas.microsoft.com/office/drawing/2010/main" val="0"/>
              </a:ext>
            </a:extLst>
          </a:blip>
          <a:srcRect t="15431" b="22679"/>
          <a:stretch/>
        </p:blipFill>
        <p:spPr>
          <a:xfrm>
            <a:off x="990600" y="960120"/>
            <a:ext cx="7230337" cy="2983230"/>
          </a:xfrm>
        </p:spPr>
      </p:pic>
      <p:sp>
        <p:nvSpPr>
          <p:cNvPr id="41987" name="Title 2"/>
          <p:cNvSpPr>
            <a:spLocks noGrp="1"/>
          </p:cNvSpPr>
          <p:nvPr>
            <p:ph type="title" idx="4294967295"/>
          </p:nvPr>
        </p:nvSpPr>
        <p:spPr>
          <a:xfrm>
            <a:off x="0" y="-114300"/>
            <a:ext cx="9144000" cy="857250"/>
          </a:xfrm>
        </p:spPr>
        <p:txBody>
          <a:bodyPr>
            <a:normAutofit/>
          </a:bodyPr>
          <a:lstStyle/>
          <a:p>
            <a:r>
              <a:rPr lang="en-US" sz="3500" dirty="0"/>
              <a:t>Risk factors for Prediabetes and T2D</a:t>
            </a:r>
          </a:p>
        </p:txBody>
      </p:sp>
      <p:sp>
        <p:nvSpPr>
          <p:cNvPr id="5" name="TextBox 4"/>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
        <p:nvSpPr>
          <p:cNvPr id="3" name="TextBox 2"/>
          <p:cNvSpPr txBox="1"/>
          <p:nvPr/>
        </p:nvSpPr>
        <p:spPr>
          <a:xfrm>
            <a:off x="1676400" y="3943350"/>
            <a:ext cx="5828455" cy="584775"/>
          </a:xfrm>
          <a:prstGeom prst="rect">
            <a:avLst/>
          </a:prstGeom>
          <a:noFill/>
        </p:spPr>
        <p:txBody>
          <a:bodyPr wrap="none" rtlCol="0">
            <a:spAutoFit/>
          </a:bodyPr>
          <a:lstStyle/>
          <a:p>
            <a:r>
              <a:rPr lang="en-US" sz="3200" dirty="0">
                <a:solidFill>
                  <a:srgbClr val="F79646"/>
                </a:solidFill>
              </a:rPr>
              <a:t>www.diabetes.org/are-you-at-risk</a:t>
            </a:r>
          </a:p>
        </p:txBody>
      </p:sp>
    </p:spTree>
    <p:extLst>
      <p:ext uri="{BB962C8B-B14F-4D97-AF65-F5344CB8AC3E}">
        <p14:creationId xmlns:p14="http://schemas.microsoft.com/office/powerpoint/2010/main" val="2482129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131688" y="1722472"/>
            <a:ext cx="8783712" cy="2297078"/>
          </a:xfrm>
        </p:spPr>
      </p:pic>
      <p:sp>
        <p:nvSpPr>
          <p:cNvPr id="35843" name="Title 2"/>
          <p:cNvSpPr>
            <a:spLocks noGrp="1"/>
          </p:cNvSpPr>
          <p:nvPr>
            <p:ph type="title" idx="4294967295"/>
          </p:nvPr>
        </p:nvSpPr>
        <p:spPr/>
        <p:txBody>
          <a:bodyPr/>
          <a:lstStyle/>
          <a:p>
            <a:r>
              <a:rPr lang="en-US" dirty="0"/>
              <a:t>Staging of Type 1 Diabetes</a:t>
            </a:r>
          </a:p>
        </p:txBody>
      </p:sp>
      <p:sp>
        <p:nvSpPr>
          <p:cNvPr id="5" name="TextBox 4"/>
          <p:cNvSpPr txBox="1">
            <a:spLocks noChangeArrowheads="1"/>
          </p:cNvSpPr>
          <p:nvPr/>
        </p:nvSpPr>
        <p:spPr bwMode="auto">
          <a:xfrm>
            <a:off x="-6427" y="468183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200" dirty="0">
                <a:solidFill>
                  <a:schemeClr val="bg1"/>
                </a:solidFill>
                <a:latin typeface="Helvetica" pitchFamily="34" charset="0"/>
              </a:rPr>
              <a:t>American Diabetes Association Standards of Medical Care in Diabetes. </a:t>
            </a:r>
            <a:br>
              <a:rPr lang="en-US" sz="1200" dirty="0">
                <a:solidFill>
                  <a:schemeClr val="bg1"/>
                </a:solidFill>
                <a:latin typeface="Helvetica" pitchFamily="34" charset="0"/>
              </a:rPr>
            </a:br>
            <a:r>
              <a:rPr lang="en-US" sz="1200" dirty="0">
                <a:solidFill>
                  <a:schemeClr val="bg1"/>
                </a:solidFill>
                <a:latin typeface="Helvetica" pitchFamily="34" charset="0"/>
              </a:rPr>
              <a:t>Classification and diagnosis of diabetes. Diabetes Care 2017; 40 (Suppl. 1): S11-S24</a:t>
            </a:r>
          </a:p>
        </p:txBody>
      </p:sp>
    </p:spTree>
    <p:extLst>
      <p:ext uri="{BB962C8B-B14F-4D97-AF65-F5344CB8AC3E}">
        <p14:creationId xmlns:p14="http://schemas.microsoft.com/office/powerpoint/2010/main" val="1201019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12932</TotalTime>
  <Words>43661</Words>
  <Application>Microsoft Office PowerPoint</Application>
  <PresentationFormat>On-screen Show (16:9)</PresentationFormat>
  <Paragraphs>3540</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Classification &amp; Diagnosis</vt:lpstr>
      <vt:lpstr>Classification of Diabetes</vt:lpstr>
      <vt:lpstr>Criteria for the Diagnosis of Diabetes</vt:lpstr>
      <vt:lpstr>Prediabetes*</vt:lpstr>
      <vt:lpstr>Recommendations: Prediabetes</vt:lpstr>
      <vt:lpstr>Recommendations: Prediabetes (2)</vt:lpstr>
      <vt:lpstr>Risk factors for Prediabetes and T2D</vt:lpstr>
      <vt:lpstr>Staging of Type 1 Diabetes</vt:lpstr>
      <vt:lpstr>Recommendations: Type 1 Diabetes</vt:lpstr>
      <vt:lpstr>Recommendations: Testing for Type 2 Diabetes</vt:lpstr>
      <vt:lpstr>Recommendations: Screening for Type 2 Diabetes (2) </vt:lpstr>
      <vt:lpstr>Criteria for Testing for T2DM in Children &amp; Adolescents</vt:lpstr>
      <vt:lpstr>Recommendations: Detection and Diagnosis of GDM</vt:lpstr>
      <vt:lpstr>Recommendations: Detection and Diagnosis of GDM (2)</vt:lpstr>
      <vt:lpstr>Screening for  &amp; Diagnosis of GDM</vt:lpstr>
      <vt:lpstr>One-Step Strategy</vt:lpstr>
      <vt:lpstr>Two-Step Strategy</vt:lpstr>
      <vt:lpstr>Two-Step Strategy (2)</vt:lpstr>
      <vt:lpstr>Recommendations: Monogenic Diabetes Syndromes</vt:lpstr>
      <vt:lpstr>Recommendations: Cystic Fibrosis–Related Diabetes (CFRD)</vt:lpstr>
      <vt:lpstr>Recommendations: Cystic Fibrosis–Related Diabetes (CFRD) (2)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ITL_Sager</dc:creator>
  <cp:lastModifiedBy>Behrang Motamed</cp:lastModifiedBy>
  <cp:revision>732</cp:revision>
  <dcterms:created xsi:type="dcterms:W3CDTF">2016-02-10T20:50:58Z</dcterms:created>
  <dcterms:modified xsi:type="dcterms:W3CDTF">2019-01-03T06:12:39Z</dcterms:modified>
</cp:coreProperties>
</file>