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4" r:id="rId1"/>
  </p:sldMasterIdLst>
  <p:sldIdLst>
    <p:sldId id="256" r:id="rId2"/>
    <p:sldId id="257" r:id="rId3"/>
    <p:sldId id="288" r:id="rId4"/>
    <p:sldId id="258" r:id="rId5"/>
    <p:sldId id="289" r:id="rId6"/>
    <p:sldId id="259" r:id="rId7"/>
    <p:sldId id="260" r:id="rId8"/>
    <p:sldId id="261" r:id="rId9"/>
    <p:sldId id="268" r:id="rId10"/>
    <p:sldId id="262" r:id="rId11"/>
    <p:sldId id="270" r:id="rId12"/>
    <p:sldId id="263" r:id="rId13"/>
    <p:sldId id="264" r:id="rId14"/>
    <p:sldId id="265" r:id="rId15"/>
    <p:sldId id="266" r:id="rId16"/>
    <p:sldId id="267" r:id="rId17"/>
    <p:sldId id="26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6" r:id="rId29"/>
    <p:sldId id="287" r:id="rId30"/>
    <p:sldId id="281" r:id="rId31"/>
    <p:sldId id="282" r:id="rId32"/>
    <p:sldId id="283" r:id="rId33"/>
    <p:sldId id="284" r:id="rId34"/>
    <p:sldId id="285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2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36923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293960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84640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914122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8092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41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09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76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12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7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28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43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4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79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16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16" r:id="rId12"/>
    <p:sldLayoutId id="2147483917" r:id="rId13"/>
    <p:sldLayoutId id="2147483918" r:id="rId14"/>
    <p:sldLayoutId id="2147483919" r:id="rId15"/>
    <p:sldLayoutId id="214748392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Pulmonary complications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7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Mixed viral and bacterial pneumonia</a:t>
            </a:r>
          </a:p>
          <a:p>
            <a:pPr marL="0" indent="0">
              <a:buNone/>
            </a:pPr>
            <a:r>
              <a:rPr lang="en-US" dirty="0"/>
              <a:t>— It is common for patients with influenza and a complicating</a:t>
            </a:r>
          </a:p>
          <a:p>
            <a:pPr marL="0" indent="0">
              <a:buNone/>
            </a:pPr>
            <a:r>
              <a:rPr lang="en-US" dirty="0" smtClean="0"/>
              <a:t> pneumonia </a:t>
            </a:r>
            <a:r>
              <a:rPr lang="en-US" dirty="0"/>
              <a:t>to have features of both viral and bacterial pneumonia.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in these </a:t>
            </a:r>
            <a:r>
              <a:rPr lang="en-US" dirty="0"/>
              <a:t>cases, patients may have either a gradual progression of illness or</a:t>
            </a:r>
          </a:p>
          <a:p>
            <a:pPr marL="0" indent="0">
              <a:buNone/>
            </a:pPr>
            <a:r>
              <a:rPr lang="en-US" dirty="0" smtClean="0"/>
              <a:t> a transient </a:t>
            </a:r>
            <a:r>
              <a:rPr lang="en-US" dirty="0"/>
              <a:t>improvement followed by worsening. Influenza virus and</a:t>
            </a:r>
          </a:p>
          <a:p>
            <a:pPr marL="0" indent="0">
              <a:buNone/>
            </a:pPr>
            <a:r>
              <a:rPr lang="en-US" dirty="0" smtClean="0"/>
              <a:t> bacterial </a:t>
            </a:r>
            <a:r>
              <a:rPr lang="en-US" dirty="0"/>
              <a:t>pathogens are usually present in the sputum.</a:t>
            </a:r>
          </a:p>
        </p:txBody>
      </p:sp>
    </p:spTree>
    <p:extLst>
      <p:ext uri="{BB962C8B-B14F-4D97-AF65-F5344CB8AC3E}">
        <p14:creationId xmlns:p14="http://schemas.microsoft.com/office/powerpoint/2010/main" val="16911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Beside pneumonia ,</a:t>
            </a:r>
            <a:r>
              <a:rPr lang="en-US" dirty="0" err="1" smtClean="0"/>
              <a:t>infiuenza</a:t>
            </a:r>
            <a:r>
              <a:rPr lang="en-US" dirty="0" smtClean="0"/>
              <a:t> may result in respiratory failure because of exacerbation of </a:t>
            </a:r>
            <a:r>
              <a:rPr lang="en-US" dirty="0" err="1" smtClean="0"/>
              <a:t>COPD,asthma</a:t>
            </a:r>
            <a:r>
              <a:rPr lang="en-US" dirty="0" smtClean="0"/>
              <a:t> and bronchiectasis.</a:t>
            </a:r>
          </a:p>
          <a:p>
            <a:r>
              <a:rPr lang="en-US" dirty="0" smtClean="0"/>
              <a:t>These exacerbations are severe </a:t>
            </a:r>
            <a:r>
              <a:rPr lang="en-US" dirty="0"/>
              <a:t>and </a:t>
            </a:r>
            <a:r>
              <a:rPr lang="en-US" dirty="0" smtClean="0"/>
              <a:t>prolonged&gt;1week </a:t>
            </a:r>
          </a:p>
          <a:p>
            <a:r>
              <a:rPr lang="en-US" dirty="0" smtClean="0"/>
              <a:t>Corticosteroids </a:t>
            </a:r>
            <a:r>
              <a:rPr lang="en-US" dirty="0"/>
              <a:t>frequently used for such patients may cause a </a:t>
            </a:r>
            <a:r>
              <a:rPr lang="en-US" dirty="0" smtClean="0"/>
              <a:t>more prolonged </a:t>
            </a:r>
            <a:r>
              <a:rPr lang="en-US" dirty="0"/>
              <a:t>duration of viral replication </a:t>
            </a:r>
            <a:r>
              <a:rPr lang="en-US" dirty="0" smtClean="0"/>
              <a:t>. </a:t>
            </a:r>
          </a:p>
          <a:p>
            <a:r>
              <a:rPr lang="en-US" dirty="0" smtClean="0"/>
              <a:t> </a:t>
            </a:r>
            <a:r>
              <a:rPr lang="en-US" dirty="0"/>
              <a:t>Use of </a:t>
            </a:r>
            <a:r>
              <a:rPr lang="en-US" dirty="0" err="1" smtClean="0"/>
              <a:t>aerosolgenerating</a:t>
            </a:r>
            <a:r>
              <a:rPr lang="en-US" dirty="0" smtClean="0"/>
              <a:t> respiratory </a:t>
            </a:r>
            <a:r>
              <a:rPr lang="en-US" dirty="0"/>
              <a:t>devices </a:t>
            </a:r>
            <a:r>
              <a:rPr lang="en-US" dirty="0" smtClean="0"/>
              <a:t>and</a:t>
            </a:r>
            <a:endParaRPr lang="en-US" dirty="0"/>
          </a:p>
          <a:p>
            <a:r>
              <a:rPr lang="en-US" dirty="0" err="1"/>
              <a:t>BiPAP</a:t>
            </a:r>
            <a:r>
              <a:rPr lang="en-US" dirty="0"/>
              <a:t> </a:t>
            </a:r>
            <a:r>
              <a:rPr lang="en-US" dirty="0" smtClean="0"/>
              <a:t>machine </a:t>
            </a:r>
            <a:r>
              <a:rPr lang="en-US" dirty="0"/>
              <a:t>in such patients may facilitate nosocomial transmission, and additional precautions </a:t>
            </a:r>
            <a:r>
              <a:rPr lang="en-US" dirty="0" smtClean="0"/>
              <a:t>are likely </a:t>
            </a:r>
            <a:r>
              <a:rPr lang="en-US" dirty="0"/>
              <a:t>required</a:t>
            </a:r>
          </a:p>
        </p:txBody>
      </p:sp>
    </p:spTree>
    <p:extLst>
      <p:ext uri="{BB962C8B-B14F-4D97-AF65-F5344CB8AC3E}">
        <p14:creationId xmlns:p14="http://schemas.microsoft.com/office/powerpoint/2010/main" val="2752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risk factors for hospitalization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Established risk factors for hospitalization as the result of seasonal influenza include extremes of age (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, &gt;65 years), underlying medical and immunocompromised conditions, and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pregnancy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Although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the incidence of infection is highest among children, risks for serious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complication,hospitalization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and death from seasonal influenza are highest among the elderly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3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Compared with seasonal influenza in H1N1 influenza, the median age of hospitalized adults was significantly younger (38–46 years) and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onequarter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onehalf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of patients had no reported coexisting medical conditions.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H5N1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avian influenza virus continues to pose serious threats in many parts of the world and causes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 most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severe form of influenza disease in humans with high fatality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78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In contrast to outpatients, upper respiratory symptoms, such as</a:t>
            </a:r>
          </a:p>
          <a:p>
            <a:pPr marL="0" indent="0">
              <a:buNone/>
            </a:pP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rhinorrhoea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and sore throat, are reported in less than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onethird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hospitalized adults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9–22% of all CAP admissions, particularly during seasonal peaks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or pandemics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55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Depending on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a combination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of ‘host’ (for example, level of immunosuppression and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preexisting immunity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infecting strain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) and ‘virus’ factors (for example, genetic constellation, virulence and inoculum size), the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course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can become rapidly progressive, resulting in refractory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hypoxaemia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and the requirement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of intubation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and mechanical ventilation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99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many cases of H5N1 infection, less frequently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H1N1 influenza, and rarely with seasonal influenza strains, acute respiratory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distress syndrome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(ARDS) and </a:t>
            </a:r>
            <a:r>
              <a:rPr lang="en-US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multiorgan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failure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develop, resulting in high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fatality.</a:t>
            </a:r>
            <a:endParaRPr lang="en-US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Barotrauma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further complicate ARDS and a low tidal volume ventilation strategy is generally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9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Mortality, ICU admission and duration of hospitalization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The rate of ICU admissions has ranged from 5% to 17%,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whereas mortality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has ranged from 3.4% to 8.3% (&gt;10–12% if untreated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Mortality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further increases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in those with compromised immunity. Among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haematopoietic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stem cell transplant recipients,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, mortality may be 25% overall and 40% in those with severe pneumonia who did not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receive effective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antiviral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99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Duration of hospitalization averages 4–8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days ,increase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with patient’s age, and depends on the nature and severity of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complications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Delayed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presentation or treatment (5.5% increase mortality per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day delay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), increased age, pregnancy,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presence of underlying medical conditions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including obesity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and corticosteroid use have been associated with critical illnesses and adverse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Influenza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A/H5N1 infection has been associated with the highest rate of ICU admission and mortality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4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Diagnostic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diagnosis of influenza in hospitalized adults is unreliable.</a:t>
            </a:r>
          </a:p>
          <a:p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The diagnosis is further confounded by the underlying conditions, immunosuppression and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 development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extrapulmonary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complications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; thus, up to half of the cases may go unrecognized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97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major complication of influenza is pneumonia, which occurs most</a:t>
            </a:r>
          </a:p>
          <a:p>
            <a:pPr marL="0" indent="0">
              <a:buNone/>
            </a:pPr>
            <a:r>
              <a:rPr lang="en-US" dirty="0"/>
              <a:t>frequently in certain groups of patients with underlying chronic </a:t>
            </a:r>
            <a:r>
              <a:rPr lang="en-US" dirty="0" smtClean="0"/>
              <a:t>illnesses who are classified as high risk.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types of pneumonia that are encountered are categorized as </a:t>
            </a:r>
            <a:r>
              <a:rPr lang="en-US" dirty="0" smtClean="0"/>
              <a:t>primary viral </a:t>
            </a:r>
            <a:r>
              <a:rPr lang="en-US" dirty="0"/>
              <a:t>pneumonia, secondary bacterial pneumonia, or a mixture of both.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4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clinicians should consider influenza as a potential cause or contributor to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any hospitalization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whenever influenza is circulating in the community (for example, seasonal peaks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and pandemics).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This can include patients who present with fever and acute respiratory symptoms with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or without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pneumonia, acute exacerbations of underlying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cardiorespiratory conditions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, unexplained ‘sepsis’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advanced age, and those involved in institutional respiratory illness outbreaks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6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Commonly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used diagnostic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assays include rapid antigen tests (RAT), immunofluorescence detection, enzyme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immunoassay (EIA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), virus culture and reverse transcription PCR (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RTPCR)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Sensitivity is dependent on the site of specimen collection (that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is, nasal/pharyngeal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versus tracheal aspirates or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bronchoalveolar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lavage), collection method (that is,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swab versus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wash or aspirate), assay type, virus strain involved and the viral load at the time of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7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Sensitivities of RATs are generally quite low, particularly for the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H1N1 virus (10–51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%); therefore, a negative test result cannot be used to exclude influenza infection and should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interpreted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great caution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Falsenegative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results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even with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RTPCR techniques, can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occur with upper respiratory tract samples in patients with pneumonia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8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therefore, sampling of the lower respiratory tract should be considered in cases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of suspected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influenza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pneumonia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Viral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RNA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detection methods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(for example, RTPCR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) are better and Newer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multiplex PCR techniques may further allow differentiation of influenza A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subtypes and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simultaneous detection of multiple respiratory viruses, which may have important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treatment implication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36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antiviral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NAIs(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laninamivir,oseltamivir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peramivir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zanamivir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are generally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well tolerated, but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they may have pharmacological limitations relevant to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hospitalized patients.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Oral agents are difficult to deliver to patients who cannot swallow and in those with hypotension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or gastrointestinal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dysfunction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Recent studies, however, have shown reasonable absorption of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oseltamivir, delivered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through a nasogastric tube in critically ill patients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8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Zanamivir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laninamivir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against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influenza strains, but inhalation delivery is challenging in individuals who are unable to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inspire deeply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may induce bronchospasm in patients with underlying lung diseases (for example, COPD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asthma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 penetration to lung periphery and limited systemic availability 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important when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treating severe influenza pneumonia with inhalational drugs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Nebulization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commercially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preparation of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zanamivir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 lead to ventilator dysfunction and patient death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must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be attempted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2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of antiviral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In general, treatment started within the first 48 h of illness is associated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with the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best clinical and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virological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outcomes, even among the hospitalized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patients 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antiviral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treatment should be offered to patients hospitalized for influenza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without causing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further delay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Given the severity of illness and limitations of available diagnostic assays,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empirical antiviral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therapy should be considered (especially during seasonal peaks or pandemics when prevalence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of influenza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infection is high)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4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For seasonal influenza,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antiviral treatment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started within 96 h has been associated with improved clinical/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virological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outcomes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compared with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  <a:p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High-dose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glucocorticoids have not been shown to be beneficial and can result in serious harm </a:t>
            </a: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in influenza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A (H5N1) virus-infected patients, including secondary infection </a:t>
            </a: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.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Thus, </a:t>
            </a: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glucocorticoids should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only be considered in patients with septic shock and suspected adrenal insufficiency </a:t>
            </a: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requiring vasopressors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28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Utopia-Regular"/>
              </a:rPr>
              <a:t>ARDS is defined by acute onset (</a:t>
            </a:r>
            <a:r>
              <a:rPr lang="en-US" dirty="0">
                <a:latin typeface="Symbol" panose="05050102010706020507" pitchFamily="18" charset="2"/>
              </a:rPr>
              <a:t>&lt;</a:t>
            </a:r>
            <a:r>
              <a:rPr lang="en-US" dirty="0">
                <a:latin typeface="Utopia-Regular"/>
              </a:rPr>
              <a:t>7 days) of </a:t>
            </a:r>
            <a:r>
              <a:rPr lang="en-US" dirty="0" smtClean="0">
                <a:latin typeface="Utopia-Regular"/>
              </a:rPr>
              <a:t>severe hypoxemia</a:t>
            </a:r>
            <a:r>
              <a:rPr lang="en-US" dirty="0">
                <a:latin typeface="Utopia-Regular"/>
              </a:rPr>
              <a:t>, presence of diffuse bilateral </a:t>
            </a:r>
            <a:r>
              <a:rPr lang="en-US" dirty="0" smtClean="0">
                <a:latin typeface="Utopia-Regular"/>
              </a:rPr>
              <a:t>pulmonary infiltrates </a:t>
            </a:r>
            <a:r>
              <a:rPr lang="en-US" dirty="0">
                <a:latin typeface="Utopia-Regular"/>
              </a:rPr>
              <a:t>and absence of evidence for </a:t>
            </a:r>
            <a:r>
              <a:rPr lang="en-US" dirty="0" smtClean="0">
                <a:latin typeface="Utopia-Regular"/>
              </a:rPr>
              <a:t>left atrial hypertension.</a:t>
            </a:r>
            <a:endParaRPr lang="en-US" sz="800" dirty="0">
              <a:latin typeface="Utopia-Regular"/>
            </a:endParaRPr>
          </a:p>
          <a:p>
            <a:r>
              <a:rPr lang="en-US" sz="800" dirty="0" smtClean="0">
                <a:latin typeface="Utopia-Regular"/>
              </a:rPr>
              <a:t> </a:t>
            </a:r>
            <a:r>
              <a:rPr lang="en-US" dirty="0">
                <a:latin typeface="Utopia-Regular"/>
              </a:rPr>
              <a:t>ARDS and acute lung </a:t>
            </a:r>
            <a:r>
              <a:rPr lang="en-US" dirty="0" smtClean="0">
                <a:latin typeface="Utopia-Regular"/>
              </a:rPr>
              <a:t>injury(ALI</a:t>
            </a:r>
            <a:r>
              <a:rPr lang="en-US" dirty="0">
                <a:latin typeface="Utopia-Regular"/>
              </a:rPr>
              <a:t>) differ only by oxygenation criteria (</a:t>
            </a:r>
            <a:r>
              <a:rPr lang="en-US" dirty="0" smtClean="0">
                <a:latin typeface="Utopia-Regular"/>
              </a:rPr>
              <a:t>PaO</a:t>
            </a:r>
            <a:r>
              <a:rPr lang="en-US" sz="800" dirty="0" smtClean="0">
                <a:latin typeface="Utopia-Regular"/>
              </a:rPr>
              <a:t>2</a:t>
            </a:r>
            <a:r>
              <a:rPr lang="en-US" dirty="0" smtClean="0">
                <a:latin typeface="Utopia-Regular"/>
              </a:rPr>
              <a:t>/FiO</a:t>
            </a:r>
            <a:r>
              <a:rPr lang="en-US" sz="800" dirty="0" smtClean="0">
                <a:latin typeface="Utopia-Regular"/>
              </a:rPr>
              <a:t>2 </a:t>
            </a:r>
            <a:r>
              <a:rPr lang="en-US" dirty="0">
                <a:latin typeface="Symbol" panose="05050102010706020507" pitchFamily="18" charset="2"/>
              </a:rPr>
              <a:t>&lt; </a:t>
            </a:r>
            <a:r>
              <a:rPr lang="en-US" dirty="0">
                <a:latin typeface="Utopia-Regular"/>
              </a:rPr>
              <a:t>200 mm Hg for ARDS, PaO</a:t>
            </a:r>
            <a:r>
              <a:rPr lang="en-US" sz="800" dirty="0">
                <a:latin typeface="Utopia-Regular"/>
              </a:rPr>
              <a:t>2</a:t>
            </a:r>
            <a:r>
              <a:rPr lang="en-US" dirty="0">
                <a:latin typeface="Utopia-Regular"/>
              </a:rPr>
              <a:t>/FiO</a:t>
            </a:r>
            <a:r>
              <a:rPr lang="en-US" sz="800" dirty="0">
                <a:latin typeface="Utopia-Regular"/>
              </a:rPr>
              <a:t>2 </a:t>
            </a:r>
            <a:r>
              <a:rPr lang="en-US" dirty="0">
                <a:latin typeface="Symbol" panose="05050102010706020507" pitchFamily="18" charset="2"/>
              </a:rPr>
              <a:t>&lt; </a:t>
            </a:r>
            <a:r>
              <a:rPr lang="en-US" dirty="0">
                <a:latin typeface="Utopia-Regular"/>
              </a:rPr>
              <a:t>300 mm </a:t>
            </a:r>
            <a:r>
              <a:rPr lang="en-US" dirty="0" smtClean="0">
                <a:latin typeface="Utopia-Regular"/>
              </a:rPr>
              <a:t>Hg for </a:t>
            </a:r>
            <a:r>
              <a:rPr lang="en-US" dirty="0">
                <a:latin typeface="Utopia-Regular"/>
              </a:rPr>
              <a:t>ALI).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94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Utopia-Regular"/>
              </a:rPr>
              <a:t>The overriding goals of </a:t>
            </a:r>
            <a:r>
              <a:rPr lang="en-US" dirty="0" err="1">
                <a:latin typeface="Utopia-Regular"/>
              </a:rPr>
              <a:t>ventilatory</a:t>
            </a:r>
            <a:r>
              <a:rPr lang="en-US" dirty="0">
                <a:latin typeface="Utopia-Regular"/>
              </a:rPr>
              <a:t> support are </a:t>
            </a:r>
            <a:r>
              <a:rPr lang="en-US" dirty="0" smtClean="0">
                <a:latin typeface="Utopia-Regular"/>
              </a:rPr>
              <a:t>to correct </a:t>
            </a:r>
            <a:r>
              <a:rPr lang="en-US" dirty="0">
                <a:latin typeface="Utopia-Regular"/>
              </a:rPr>
              <a:t>hypoxemia and achieve acceptable </a:t>
            </a:r>
            <a:r>
              <a:rPr lang="en-US" dirty="0" smtClean="0">
                <a:latin typeface="Utopia-Regular"/>
              </a:rPr>
              <a:t>acid-base status</a:t>
            </a:r>
            <a:r>
              <a:rPr lang="en-US" dirty="0">
                <a:latin typeface="Utopia-Regular"/>
              </a:rPr>
              <a:t>, while not inducing ventilator-associated </a:t>
            </a:r>
            <a:r>
              <a:rPr lang="en-US" dirty="0" smtClean="0">
                <a:latin typeface="Utopia-Regular"/>
              </a:rPr>
              <a:t>lung injury.</a:t>
            </a:r>
          </a:p>
          <a:p>
            <a:r>
              <a:rPr lang="en-US" dirty="0" smtClean="0">
                <a:latin typeface="Utopia-Regular"/>
              </a:rPr>
              <a:t> </a:t>
            </a:r>
            <a:r>
              <a:rPr lang="en-US" dirty="0" err="1">
                <a:latin typeface="Utopia-Regular"/>
              </a:rPr>
              <a:t>Ventilatory</a:t>
            </a:r>
            <a:r>
              <a:rPr lang="en-US" dirty="0">
                <a:latin typeface="Utopia-Regular"/>
              </a:rPr>
              <a:t> strategies now focus on limiting </a:t>
            </a:r>
            <a:r>
              <a:rPr lang="en-US" dirty="0" err="1" smtClean="0">
                <a:latin typeface="Utopia-Regular"/>
              </a:rPr>
              <a:t>transalveolar</a:t>
            </a:r>
            <a:r>
              <a:rPr lang="en-US" dirty="0" smtClean="0">
                <a:latin typeface="Utopia-Regular"/>
              </a:rPr>
              <a:t> distending </a:t>
            </a:r>
            <a:r>
              <a:rPr lang="en-US" dirty="0">
                <a:latin typeface="Utopia-Regular"/>
              </a:rPr>
              <a:t>pressure (</a:t>
            </a:r>
            <a:r>
              <a:rPr lang="en-US" dirty="0" err="1">
                <a:latin typeface="Utopia-Regular"/>
              </a:rPr>
              <a:t>Pplat</a:t>
            </a:r>
            <a:r>
              <a:rPr lang="en-US" dirty="0">
                <a:latin typeface="Utopia-Regular"/>
              </a:rPr>
              <a:t>) to </a:t>
            </a:r>
            <a:r>
              <a:rPr lang="en-US" dirty="0">
                <a:latin typeface="Symbol" panose="05050102010706020507" pitchFamily="18" charset="2"/>
              </a:rPr>
              <a:t>&lt;</a:t>
            </a:r>
            <a:r>
              <a:rPr lang="en-US" dirty="0">
                <a:latin typeface="Utopia-Regular"/>
              </a:rPr>
              <a:t>30 cm H</a:t>
            </a:r>
            <a:r>
              <a:rPr lang="en-US" sz="800" dirty="0">
                <a:latin typeface="Utopia-Regular"/>
              </a:rPr>
              <a:t>2</a:t>
            </a:r>
            <a:r>
              <a:rPr lang="en-US" dirty="0">
                <a:latin typeface="Utopia-Regular"/>
              </a:rPr>
              <a:t>O </a:t>
            </a:r>
            <a:r>
              <a:rPr lang="en-US" dirty="0" smtClean="0">
                <a:latin typeface="Utopia-Regular"/>
              </a:rPr>
              <a:t>and tidal </a:t>
            </a:r>
            <a:r>
              <a:rPr lang="en-US" dirty="0">
                <a:latin typeface="Utopia-Regular"/>
              </a:rPr>
              <a:t>volumes (</a:t>
            </a:r>
            <a:r>
              <a:rPr lang="en-US" dirty="0" err="1">
                <a:latin typeface="Utopia-Regular"/>
              </a:rPr>
              <a:t>Vt</a:t>
            </a:r>
            <a:r>
              <a:rPr lang="en-US" dirty="0">
                <a:latin typeface="Utopia-Regular"/>
              </a:rPr>
              <a:t>) to </a:t>
            </a:r>
            <a:r>
              <a:rPr lang="en-US" dirty="0">
                <a:latin typeface="Symbol" panose="05050102010706020507" pitchFamily="18" charset="2"/>
              </a:rPr>
              <a:t>&lt;</a:t>
            </a:r>
            <a:r>
              <a:rPr lang="en-US" dirty="0">
                <a:latin typeface="Utopia-Regular"/>
              </a:rPr>
              <a:t>6 mL/kg of predicted </a:t>
            </a:r>
            <a:r>
              <a:rPr lang="en-US" dirty="0" smtClean="0">
                <a:latin typeface="Utopia-Regular"/>
              </a:rPr>
              <a:t>body weight </a:t>
            </a:r>
            <a:r>
              <a:rPr lang="en-US" dirty="0">
                <a:latin typeface="Utopia-Regular"/>
              </a:rPr>
              <a:t>(PBW).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71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825" y="-257578"/>
            <a:ext cx="9601196" cy="130386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825" y="1513741"/>
            <a:ext cx="9601196" cy="4668118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Verdana" panose="020B0604030504040204" pitchFamily="34" charset="0"/>
              </a:rPr>
              <a:t>Children &lt;2 years*</a:t>
            </a:r>
          </a:p>
          <a:p>
            <a:r>
              <a:rPr lang="en-US" dirty="0">
                <a:latin typeface="Verdana" panose="020B0604030504040204" pitchFamily="34" charset="0"/>
              </a:rPr>
              <a:t>Adults ≥65 years of age</a:t>
            </a:r>
          </a:p>
          <a:p>
            <a:r>
              <a:rPr lang="en-US" dirty="0">
                <a:latin typeface="Verdana" panose="020B0604030504040204" pitchFamily="34" charset="0"/>
              </a:rPr>
              <a:t>Persons with chronic pulmonary (including asthma), cardiovascular (except</a:t>
            </a:r>
          </a:p>
          <a:p>
            <a:r>
              <a:rPr lang="en-US" dirty="0">
                <a:latin typeface="Verdana" panose="020B0604030504040204" pitchFamily="34" charset="0"/>
              </a:rPr>
              <a:t>hypertension), renal, hepatic, hematologic (including sickle cell disease), metabolic</a:t>
            </a:r>
          </a:p>
          <a:p>
            <a:r>
              <a:rPr lang="en-US" dirty="0">
                <a:latin typeface="Verdana" panose="020B0604030504040204" pitchFamily="34" charset="0"/>
              </a:rPr>
              <a:t>(including diabetes mellitus), neurologic, neuromuscular, and neurodevelopmental</a:t>
            </a:r>
          </a:p>
          <a:p>
            <a:r>
              <a:rPr lang="en-US" dirty="0">
                <a:latin typeface="Verdana" panose="020B0604030504040204" pitchFamily="34" charset="0"/>
              </a:rPr>
              <a:t>disorders (including disorders of the brain, spinal cord, peripheral nerve and muscle</a:t>
            </a:r>
          </a:p>
          <a:p>
            <a:r>
              <a:rPr lang="en-US" dirty="0">
                <a:latin typeface="Verdana" panose="020B0604030504040204" pitchFamily="34" charset="0"/>
              </a:rPr>
              <a:t>such as cerebral palsy, epilepsy, stroke, intellectual disability [mental retardation],</a:t>
            </a:r>
          </a:p>
          <a:p>
            <a:r>
              <a:rPr lang="en-US" dirty="0">
                <a:latin typeface="Verdana" panose="020B0604030504040204" pitchFamily="34" charset="0"/>
              </a:rPr>
              <a:t>moderate to severe developmental delay, muscular dystrophy, or spinal cord injury)</a:t>
            </a:r>
          </a:p>
          <a:p>
            <a:r>
              <a:rPr lang="en-US" dirty="0">
                <a:latin typeface="Verdana" panose="020B0604030504040204" pitchFamily="34" charset="0"/>
              </a:rPr>
              <a:t>Immunosuppression (including immunosuppression caused by medications or by</a:t>
            </a:r>
          </a:p>
          <a:p>
            <a:r>
              <a:rPr lang="en-US" dirty="0">
                <a:latin typeface="Verdana" panose="020B0604030504040204" pitchFamily="34" charset="0"/>
              </a:rPr>
              <a:t>human immunodeficiency virus)</a:t>
            </a:r>
          </a:p>
          <a:p>
            <a:r>
              <a:rPr lang="en-US" dirty="0">
                <a:latin typeface="Verdana" panose="020B0604030504040204" pitchFamily="34" charset="0"/>
              </a:rPr>
              <a:t>Women who are pregnant or postpartum (within two weeks after delivery)</a:t>
            </a:r>
          </a:p>
          <a:p>
            <a:r>
              <a:rPr lang="en-US" dirty="0">
                <a:latin typeface="Verdana" panose="020B0604030504040204" pitchFamily="34" charset="0"/>
              </a:rPr>
              <a:t>Children &lt;19 years of age and receiving long-term aspirin therapy</a:t>
            </a:r>
          </a:p>
          <a:p>
            <a:r>
              <a:rPr lang="en-US" dirty="0">
                <a:latin typeface="Verdana" panose="020B0604030504040204" pitchFamily="34" charset="0"/>
              </a:rPr>
              <a:t>Native Americans and Alaskan Natives</a:t>
            </a:r>
          </a:p>
          <a:p>
            <a:r>
              <a:rPr lang="en-US" dirty="0">
                <a:latin typeface="Verdana" panose="020B0604030504040204" pitchFamily="34" charset="0"/>
              </a:rPr>
              <a:t>Morbidly obese (body mass index [BMI] ≥40 for adults or BMI &gt;2.33 standard</a:t>
            </a:r>
          </a:p>
          <a:p>
            <a:r>
              <a:rPr lang="en-US" dirty="0">
                <a:latin typeface="Verdana" panose="020B0604030504040204" pitchFamily="34" charset="0"/>
              </a:rPr>
              <a:t>deviations above the mean for children)</a:t>
            </a:r>
          </a:p>
          <a:p>
            <a:r>
              <a:rPr lang="en-US" dirty="0">
                <a:latin typeface="Verdana" panose="020B0604030504040204" pitchFamily="34" charset="0"/>
              </a:rPr>
              <a:t>Residents of nursing homes and other chronic care facilities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88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Dosage and duration of antivirals in hospitalized 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Although most use the approved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dosage (oseltamivir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75 mg twice daily and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zanamivir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2 inhalations twice daily), higher dosages of oseltamivir (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, 150 mg twice daily) and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zanamivir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have been evaluated in clinical trials and have shown to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welltolerated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Prolonged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duration of illness and viral shedding has been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documente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among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hospitalized adults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with seasonal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influenza and those with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H1N1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virus pneumonia, particularly in patients who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are immunocompromised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33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Therefore, many experts recommend longer treatment duration,</a:t>
            </a:r>
          </a:p>
          <a:p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together with careful viral monitoring for response (and resistance) in such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patients(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minimum of 10 days of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33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Nosocomial transmission and infection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influenza virus the predominant mode of spread is via droplets and close contacts ,thus use of face masks for </a:t>
            </a:r>
            <a:r>
              <a:rPr lang="en-US" dirty="0" err="1" smtClean="0"/>
              <a:t>healthcareworker</a:t>
            </a:r>
            <a:r>
              <a:rPr lang="en-US" dirty="0" smtClean="0"/>
              <a:t> and patients and hand hygiene are effective </a:t>
            </a:r>
            <a:r>
              <a:rPr lang="en-US" dirty="0"/>
              <a:t>measures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N95 respirators </a:t>
            </a:r>
            <a:r>
              <a:rPr lang="en-US" dirty="0"/>
              <a:t>seem to offer little </a:t>
            </a:r>
            <a:r>
              <a:rPr lang="en-US" dirty="0" smtClean="0"/>
              <a:t>advantage over </a:t>
            </a:r>
            <a:r>
              <a:rPr lang="en-US" dirty="0"/>
              <a:t>properly worn surgical masks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7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influenza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sometimes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transmit via the airborne route in the healthcare setting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Thus during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performance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aerosolgenerating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procedures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(for example, resuscitation, intubation,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bronchoscopy, sputum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suction and use of </a:t>
            </a:r>
            <a:r>
              <a:rPr lang="en-US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highflow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oxygen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therapy and </a:t>
            </a:r>
            <a:r>
              <a:rPr lang="en-US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bilevel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positive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pressure airway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pressure ventilation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most experts would recommend the use of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N95 respirators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 addition to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precautions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patient management in single rooms with adequate ventilation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prolonged viral shedding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common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particularly among elderly patients, the immunocompromised and in cases diagnosed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pneumonia .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Therefore, a longer period of isolation precaution has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been recommended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such patients (for example, for a minimum of 7 days and until symptom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resolution).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aspects on healthcare worker protection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including annual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influenza vaccination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7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Primary </a:t>
            </a:r>
            <a:r>
              <a:rPr lang="en-US" b="1" dirty="0"/>
              <a:t>influenza pneumonia</a:t>
            </a:r>
          </a:p>
          <a:p>
            <a:pPr marL="0" indent="0">
              <a:buNone/>
            </a:pPr>
            <a:r>
              <a:rPr lang="en-US" dirty="0"/>
              <a:t>— Primary influenza pneumonia occurs when influenza virus infection</a:t>
            </a:r>
          </a:p>
          <a:p>
            <a:pPr marL="0" indent="0">
              <a:buNone/>
            </a:pPr>
            <a:r>
              <a:rPr lang="en-US" dirty="0"/>
              <a:t>directly involves the lung, typically producing a severe </a:t>
            </a:r>
            <a:r>
              <a:rPr lang="en-US" dirty="0" smtClean="0"/>
              <a:t>pneumonia</a:t>
            </a:r>
            <a:r>
              <a:rPr lang="en-US" dirty="0"/>
              <a:t> High fever, dyspnea, and even progression to cyanosis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typical radiographic manifestations of primary </a:t>
            </a:r>
            <a:r>
              <a:rPr lang="en-US" dirty="0" smtClean="0"/>
              <a:t>influenza pneumonia </a:t>
            </a:r>
            <a:r>
              <a:rPr lang="en-US" dirty="0"/>
              <a:t>include bilateral reticular or reticulonodular </a:t>
            </a:r>
            <a:r>
              <a:rPr lang="en-US" dirty="0" smtClean="0"/>
              <a:t>opacities</a:t>
            </a:r>
          </a:p>
          <a:p>
            <a:pPr marL="0" indent="0">
              <a:buNone/>
            </a:pPr>
            <a:r>
              <a:rPr lang="en-US" dirty="0" smtClean="0"/>
              <a:t>H1N1 infection has nonspecific appearance ranging from normal CXR at presentation to multifocal bilateral opacities and ARDS pattern</a:t>
            </a:r>
          </a:p>
          <a:p>
            <a:pPr marL="0" indent="0">
              <a:buNone/>
            </a:pPr>
            <a:r>
              <a:rPr lang="en-US" dirty="0" smtClean="0"/>
              <a:t>CT scan shows </a:t>
            </a:r>
            <a:r>
              <a:rPr lang="en-US" dirty="0" err="1" smtClean="0"/>
              <a:t>multitfocal</a:t>
            </a:r>
            <a:r>
              <a:rPr lang="en-US" dirty="0" smtClean="0"/>
              <a:t> areas of ground glass opacity and consolidation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73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1-08-29 at 8.46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350" y="1841500"/>
            <a:ext cx="76073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061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Secondary bacterial pneumonia</a:t>
            </a:r>
          </a:p>
          <a:p>
            <a:pPr marL="0" indent="0">
              <a:buNone/>
            </a:pPr>
            <a:r>
              <a:rPr lang="en-US" dirty="0"/>
              <a:t>— Secondary bacterial pneumonia is an important complication of</a:t>
            </a:r>
          </a:p>
          <a:p>
            <a:pPr marL="0" indent="0">
              <a:buNone/>
            </a:pPr>
            <a:r>
              <a:rPr lang="en-US" dirty="0" smtClean="0"/>
              <a:t> influenza </a:t>
            </a:r>
            <a:r>
              <a:rPr lang="en-US" dirty="0"/>
              <a:t>and contributes substantially to morbidity and mortality,</a:t>
            </a:r>
          </a:p>
          <a:p>
            <a:pPr marL="0" indent="0">
              <a:buNone/>
            </a:pPr>
            <a:r>
              <a:rPr lang="en-US" dirty="0" smtClean="0"/>
              <a:t> especially </a:t>
            </a:r>
            <a:r>
              <a:rPr lang="en-US" dirty="0"/>
              <a:t>among individuals ≥65 years of </a:t>
            </a:r>
            <a:r>
              <a:rPr lang="en-US" dirty="0" smtClean="0"/>
              <a:t>age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hallmark of the clinical presentation in patients with secondary</a:t>
            </a:r>
          </a:p>
          <a:p>
            <a:pPr marL="0" indent="0">
              <a:buNone/>
            </a:pPr>
            <a:r>
              <a:rPr lang="en-US" dirty="0"/>
              <a:t>bacterial pneumonia is the exacerbation of fever and respiratory</a:t>
            </a:r>
          </a:p>
          <a:p>
            <a:pPr marL="0" indent="0">
              <a:buNone/>
            </a:pPr>
            <a:r>
              <a:rPr lang="en-US" dirty="0" smtClean="0"/>
              <a:t>Symptoms 4-14 days </a:t>
            </a:r>
            <a:r>
              <a:rPr lang="en-US" dirty="0"/>
              <a:t>after initial </a:t>
            </a:r>
            <a:r>
              <a:rPr lang="en-US" dirty="0" smtClean="0"/>
              <a:t>improvement  </a:t>
            </a:r>
            <a:r>
              <a:rPr lang="en-US" dirty="0"/>
              <a:t>in the symptoms of acute influenza.</a:t>
            </a:r>
          </a:p>
        </p:txBody>
      </p:sp>
    </p:spTree>
    <p:extLst>
      <p:ext uri="{BB962C8B-B14F-4D97-AF65-F5344CB8AC3E}">
        <p14:creationId xmlns:p14="http://schemas.microsoft.com/office/powerpoint/2010/main" val="90957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Cough ,sputum production and area of consolidation in CXR</a:t>
            </a:r>
          </a:p>
          <a:p>
            <a:r>
              <a:rPr lang="en-US" b="1" dirty="0" smtClean="0"/>
              <a:t>Microbiology</a:t>
            </a:r>
            <a:endParaRPr lang="en-US" b="1" dirty="0"/>
          </a:p>
          <a:p>
            <a:r>
              <a:rPr lang="en-US" dirty="0"/>
              <a:t>— The most common bacterial pathogen is </a:t>
            </a:r>
            <a:r>
              <a:rPr lang="en-US" i="1" dirty="0"/>
              <a:t>S. pneumoniae </a:t>
            </a:r>
            <a:r>
              <a:rPr lang="en-US" dirty="0"/>
              <a:t>(48 percent</a:t>
            </a:r>
          </a:p>
          <a:p>
            <a:pPr marL="0" indent="0">
              <a:buNone/>
            </a:pPr>
            <a:r>
              <a:rPr lang="en-US" dirty="0"/>
              <a:t>of cases in one series) </a:t>
            </a:r>
            <a:r>
              <a:rPr lang="en-US" dirty="0" smtClean="0"/>
              <a:t>. </a:t>
            </a:r>
            <a:r>
              <a:rPr lang="en-US" i="1" dirty="0"/>
              <a:t>Staphylococcus aureus</a:t>
            </a:r>
            <a:r>
              <a:rPr lang="en-US" dirty="0"/>
              <a:t>, which is an</a:t>
            </a:r>
          </a:p>
          <a:p>
            <a:r>
              <a:rPr lang="en-US" dirty="0"/>
              <a:t>increasingly common cause of community-acquired pneumonia, is the</a:t>
            </a:r>
          </a:p>
          <a:p>
            <a:r>
              <a:rPr lang="en-US" dirty="0"/>
              <a:t>second most common organism (19 percent), and </a:t>
            </a:r>
            <a:r>
              <a:rPr lang="en-US" i="1" dirty="0" err="1"/>
              <a:t>Haemophilus</a:t>
            </a:r>
            <a:endParaRPr lang="en-US" i="1" dirty="0"/>
          </a:p>
          <a:p>
            <a:r>
              <a:rPr lang="en-US" i="1" dirty="0" err="1"/>
              <a:t>influenzae</a:t>
            </a:r>
            <a:r>
              <a:rPr lang="en-US" i="1" dirty="0"/>
              <a:t> </a:t>
            </a:r>
            <a:r>
              <a:rPr lang="en-US" dirty="0"/>
              <a:t>pneumonia also may complicate influenza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83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CA-MRSA — </a:t>
            </a:r>
            <a:r>
              <a:rPr lang="en-US" dirty="0"/>
              <a:t>— Community-associated methicillin-resistant </a:t>
            </a:r>
            <a:r>
              <a:rPr lang="en-US" i="1" dirty="0"/>
              <a:t>S. </a:t>
            </a:r>
            <a:r>
              <a:rPr lang="en-US" i="1" dirty="0" smtClean="0"/>
              <a:t>aureus </a:t>
            </a:r>
            <a:r>
              <a:rPr lang="en-US" dirty="0" smtClean="0"/>
              <a:t>(CA-MRSA</a:t>
            </a:r>
            <a:r>
              <a:rPr lang="en-US" dirty="0"/>
              <a:t>) has been identified in outbreaks of severe pneumonia with </a:t>
            </a:r>
            <a:r>
              <a:rPr lang="en-US" dirty="0" smtClean="0"/>
              <a:t>a high </a:t>
            </a:r>
            <a:r>
              <a:rPr lang="en-US" dirty="0"/>
              <a:t>mortality rate in young, previously healthy patients with </a:t>
            </a:r>
            <a:r>
              <a:rPr lang="en-US" dirty="0" smtClean="0"/>
              <a:t>influenza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Streptococcus pyogenes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; resistant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gramnegative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bacilli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, such as Pseudomonas aeruginosa, Escherichia coli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and Acinetobacter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species may infect compromised patients or patients with prolonged intubation.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06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Bacterial pneumonia should be treated promptly according to the local resistance profiles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It should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noted that the presence of secondary infection does not reduce the need for antiviral </a:t>
            </a:r>
            <a:r>
              <a:rPr 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Notably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, in immunosuppressed patients, secondary fungal infection (for example, aspergillosis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) may also occur resulting high mortality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94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2303</TotalTime>
  <Words>2099</Words>
  <Application>Microsoft Office PowerPoint</Application>
  <PresentationFormat>Widescreen</PresentationFormat>
  <Paragraphs>117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Symbol</vt:lpstr>
      <vt:lpstr>Trebuchet MS</vt:lpstr>
      <vt:lpstr>Utopia-Regular</vt:lpstr>
      <vt:lpstr>Verdana</vt:lpstr>
      <vt:lpstr>Wingdings 3</vt:lpstr>
      <vt:lpstr>Facet</vt:lpstr>
      <vt:lpstr>Pulmonary complications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risk factors for hospitalization</vt:lpstr>
      <vt:lpstr>PowerPoint Presentation</vt:lpstr>
      <vt:lpstr>PowerPoint Presentation</vt:lpstr>
      <vt:lpstr>PowerPoint Presentation</vt:lpstr>
      <vt:lpstr>PowerPoint Presentation</vt:lpstr>
      <vt:lpstr>Mortality, ICU admission and duration of hospitalization</vt:lpstr>
      <vt:lpstr>PowerPoint Presentation</vt:lpstr>
      <vt:lpstr>Diagnostic challenges</vt:lpstr>
      <vt:lpstr>PowerPoint Presentation</vt:lpstr>
      <vt:lpstr>PowerPoint Presentation</vt:lpstr>
      <vt:lpstr>PowerPoint Presentation</vt:lpstr>
      <vt:lpstr>PowerPoint Presentation</vt:lpstr>
      <vt:lpstr>Use of antiviral therapy</vt:lpstr>
      <vt:lpstr>PowerPoint Presentation</vt:lpstr>
      <vt:lpstr>Timing of antiviral therapy</vt:lpstr>
      <vt:lpstr>PowerPoint Presentation</vt:lpstr>
      <vt:lpstr>PowerPoint Presentation</vt:lpstr>
      <vt:lpstr>PowerPoint Presentation</vt:lpstr>
      <vt:lpstr>Dosage and duration of antivirals in hospitalized adults</vt:lpstr>
      <vt:lpstr>PowerPoint Presentation</vt:lpstr>
      <vt:lpstr>Nosocomial transmission and infection control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behrad badeli</dc:creator>
  <cp:lastModifiedBy>Azita Tangestaninejad</cp:lastModifiedBy>
  <cp:revision>45</cp:revision>
  <dcterms:created xsi:type="dcterms:W3CDTF">2016-09-26T19:32:06Z</dcterms:created>
  <dcterms:modified xsi:type="dcterms:W3CDTF">2018-09-05T21:20:17Z</dcterms:modified>
</cp:coreProperties>
</file>