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6" r:id="rId2"/>
    <p:sldId id="297" r:id="rId3"/>
    <p:sldId id="258" r:id="rId4"/>
    <p:sldId id="299" r:id="rId5"/>
    <p:sldId id="300" r:id="rId6"/>
    <p:sldId id="301" r:id="rId7"/>
    <p:sldId id="302" r:id="rId8"/>
    <p:sldId id="303" r:id="rId9"/>
    <p:sldId id="259" r:id="rId10"/>
    <p:sldId id="298" r:id="rId11"/>
    <p:sldId id="260" r:id="rId12"/>
    <p:sldId id="261" r:id="rId13"/>
    <p:sldId id="262" r:id="rId14"/>
    <p:sldId id="263" r:id="rId15"/>
    <p:sldId id="265" r:id="rId16"/>
    <p:sldId id="266" r:id="rId17"/>
    <p:sldId id="267" r:id="rId18"/>
    <p:sldId id="268" r:id="rId19"/>
    <p:sldId id="269" r:id="rId20"/>
    <p:sldId id="270" r:id="rId21"/>
    <p:sldId id="273" r:id="rId22"/>
    <p:sldId id="295" r:id="rId23"/>
    <p:sldId id="274" r:id="rId24"/>
    <p:sldId id="275" r:id="rId25"/>
    <p:sldId id="276" r:id="rId26"/>
    <p:sldId id="277" r:id="rId27"/>
    <p:sldId id="278" r:id="rId28"/>
    <p:sldId id="292" r:id="rId29"/>
    <p:sldId id="279" r:id="rId30"/>
    <p:sldId id="293" r:id="rId31"/>
    <p:sldId id="294" r:id="rId32"/>
    <p:sldId id="282" r:id="rId33"/>
    <p:sldId id="283" r:id="rId34"/>
    <p:sldId id="284" r:id="rId35"/>
    <p:sldId id="28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2C9393-33A0-4EDF-882F-5A3DA0F83A2A}" type="datetimeFigureOut">
              <a:rPr lang="en-US" smtClean="0"/>
              <a:pPr/>
              <a:t>9/6/2018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81D37-EF1E-47D7-BAB9-C10A8AC8ED0D}" type="slidenum">
              <a:rPr lang="en-US" smtClean="0"/>
              <a:pPr/>
              <a:t>‹#›</a:t>
            </a:fld>
            <a:endParaRPr lang="en-US"/>
          </a:p>
        </p:txBody>
      </p:sp>
    </p:spTree>
    <p:extLst>
      <p:ext uri="{BB962C8B-B14F-4D97-AF65-F5344CB8AC3E}">
        <p14:creationId xmlns:p14="http://schemas.microsoft.com/office/powerpoint/2010/main" xmlns="" val="428716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C81D37-EF1E-47D7-BAB9-C10A8AC8ED0D}" type="slidenum">
              <a:rPr lang="en-US" smtClean="0"/>
              <a:pPr/>
              <a:t>14</a:t>
            </a:fld>
            <a:endParaRPr lang="en-US"/>
          </a:p>
        </p:txBody>
      </p:sp>
    </p:spTree>
    <p:extLst>
      <p:ext uri="{BB962C8B-B14F-4D97-AF65-F5344CB8AC3E}">
        <p14:creationId xmlns:p14="http://schemas.microsoft.com/office/powerpoint/2010/main" xmlns="" val="172765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E9AEC4-B77F-44D6-B4EF-EC05CCBBDC45}"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9AEC4-B77F-44D6-B4EF-EC05CCBBDC45}"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9AEC4-B77F-44D6-B4EF-EC05CCBBDC45}"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9AEC4-B77F-44D6-B4EF-EC05CCBBDC45}"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9AEC4-B77F-44D6-B4EF-EC05CCBBDC45}" type="datetimeFigureOut">
              <a:rPr lang="en-US" smtClean="0"/>
              <a:pPr/>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E9AEC4-B77F-44D6-B4EF-EC05CCBBDC45}"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E9AEC4-B77F-44D6-B4EF-EC05CCBBDC45}" type="datetimeFigureOut">
              <a:rPr lang="en-US" smtClean="0"/>
              <a:pPr/>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E9AEC4-B77F-44D6-B4EF-EC05CCBBDC45}" type="datetimeFigureOut">
              <a:rPr lang="en-US" smtClean="0"/>
              <a:pPr/>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9AEC4-B77F-44D6-B4EF-EC05CCBBDC45}" type="datetimeFigureOut">
              <a:rPr lang="en-US" smtClean="0"/>
              <a:pPr/>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9AEC4-B77F-44D6-B4EF-EC05CCBBDC45}"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9AEC4-B77F-44D6-B4EF-EC05CCBBDC45}" type="datetimeFigureOut">
              <a:rPr lang="en-US" smtClean="0"/>
              <a:pPr/>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02271-B85D-4E0A-A926-30C9BE4A73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9AEC4-B77F-44D6-B4EF-EC05CCBBDC45}" type="datetimeFigureOut">
              <a:rPr lang="en-US" smtClean="0"/>
              <a:pPr/>
              <a:t>9/6/2018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02271-B85D-4E0A-A926-30C9BE4A73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cdc.gov/sepsis/index.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c.gov/flu/heartdisease/index.htm" TargetMode="External"/><Relationship Id="rId2" Type="http://schemas.openxmlformats.org/officeDocument/2006/relationships/hyperlink" Target="https://www.cdc.gov/flu/asthma/index.htm"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8" Type="http://schemas.openxmlformats.org/officeDocument/2006/relationships/hyperlink" Target="https://en.wikipedia.org/wiki/Pneumonia" TargetMode="External"/><Relationship Id="rId13" Type="http://schemas.openxmlformats.org/officeDocument/2006/relationships/hyperlink" Target="https://en.wikipedia.org/wiki/Bisphosphonate" TargetMode="External"/><Relationship Id="rId3" Type="http://schemas.openxmlformats.org/officeDocument/2006/relationships/hyperlink" Target="https://en.wikipedia.org/wiki/Malaria" TargetMode="External"/><Relationship Id="rId7" Type="http://schemas.openxmlformats.org/officeDocument/2006/relationships/hyperlink" Target="https://en.wikipedia.org/wiki/Dengue_fever" TargetMode="External"/><Relationship Id="rId12" Type="http://schemas.openxmlformats.org/officeDocument/2006/relationships/hyperlink" Target="https://en.wikipedia.org/wiki/Chemotherapeutic_agent" TargetMode="External"/><Relationship Id="rId17" Type="http://schemas.openxmlformats.org/officeDocument/2006/relationships/hyperlink" Target="https://en.wikipedia.org/wiki/Drug_withdrawal" TargetMode="External"/><Relationship Id="rId2" Type="http://schemas.openxmlformats.org/officeDocument/2006/relationships/hyperlink" Target="https://en.wikipedia.org/wiki/List_of_infectious_diseases_causing_flu-like_syndrome" TargetMode="External"/><Relationship Id="rId16" Type="http://schemas.openxmlformats.org/officeDocument/2006/relationships/hyperlink" Target="https://en.wikipedia.org/wiki/Influenza_vaccine" TargetMode="External"/><Relationship Id="rId1" Type="http://schemas.openxmlformats.org/officeDocument/2006/relationships/slideLayout" Target="../slideLayouts/slideLayout6.xml"/><Relationship Id="rId6" Type="http://schemas.openxmlformats.org/officeDocument/2006/relationships/hyperlink" Target="https://en.wikipedia.org/wiki/Q_fever" TargetMode="External"/><Relationship Id="rId11" Type="http://schemas.openxmlformats.org/officeDocument/2006/relationships/hyperlink" Target="https://en.wikipedia.org/wiki/Monoclonal_antibody" TargetMode="External"/><Relationship Id="rId5" Type="http://schemas.openxmlformats.org/officeDocument/2006/relationships/hyperlink" Target="https://en.wikipedia.org/wiki/Hepatitis_C" TargetMode="External"/><Relationship Id="rId15" Type="http://schemas.openxmlformats.org/officeDocument/2006/relationships/hyperlink" Target="https://en.wikipedia.org/wiki/Levamisole" TargetMode="External"/><Relationship Id="rId10" Type="http://schemas.openxmlformats.org/officeDocument/2006/relationships/hyperlink" Target="https://en.wikipedia.org/wiki/Biopharmaceutical" TargetMode="External"/><Relationship Id="rId4" Type="http://schemas.openxmlformats.org/officeDocument/2006/relationships/hyperlink" Target="https://en.wikipedia.org/wiki/HIV/AIDS" TargetMode="External"/><Relationship Id="rId9" Type="http://schemas.openxmlformats.org/officeDocument/2006/relationships/hyperlink" Target="https://en.wikipedia.org/wiki/Pharmaceutical_drug" TargetMode="External"/><Relationship Id="rId14" Type="http://schemas.openxmlformats.org/officeDocument/2006/relationships/hyperlink" Target="https://en.wikipedia.org/wiki/Caspofungin"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en.wikipedia.org/wiki/Chlamydia_pneumoniae" TargetMode="External"/><Relationship Id="rId3" Type="http://schemas.openxmlformats.org/officeDocument/2006/relationships/hyperlink" Target="https://en.wikipedia.org/wiki/Coronavirus" TargetMode="External"/><Relationship Id="rId7" Type="http://schemas.openxmlformats.org/officeDocument/2006/relationships/hyperlink" Target="https://en.wikipedia.org/wiki/Legionella" TargetMode="External"/><Relationship Id="rId2" Type="http://schemas.openxmlformats.org/officeDocument/2006/relationships/hyperlink" Target="https://en.wikipedia.org/wiki/Rhinovirus" TargetMode="External"/><Relationship Id="rId1" Type="http://schemas.openxmlformats.org/officeDocument/2006/relationships/slideLayout" Target="../slideLayouts/slideLayout6.xml"/><Relationship Id="rId6" Type="http://schemas.openxmlformats.org/officeDocument/2006/relationships/hyperlink" Target="https://en.wikipedia.org/wiki/Human_parainfluenza_viruses" TargetMode="External"/><Relationship Id="rId5" Type="http://schemas.openxmlformats.org/officeDocument/2006/relationships/hyperlink" Target="https://en.wikipedia.org/wiki/Adenovirus" TargetMode="External"/><Relationship Id="rId10" Type="http://schemas.openxmlformats.org/officeDocument/2006/relationships/hyperlink" Target="https://en.wikipedia.org/wiki/Streptococcus_pneumoniae" TargetMode="External"/><Relationship Id="rId4" Type="http://schemas.openxmlformats.org/officeDocument/2006/relationships/hyperlink" Target="https://en.wikipedia.org/wiki/Human_respiratory_syncytial_virus" TargetMode="External"/><Relationship Id="rId9" Type="http://schemas.openxmlformats.org/officeDocument/2006/relationships/hyperlink" Target="https://en.wikipedia.org/wiki/Mycoplasma_pneumonia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5654692"/>
          </a:xfrm>
        </p:spPr>
        <p:txBody>
          <a:bodyPr>
            <a:normAutofit/>
          </a:bodyPr>
          <a:lstStyle/>
          <a:p>
            <a:r>
              <a:rPr lang="en-US" sz="8000" b="1" dirty="0" smtClean="0"/>
              <a:t>Influenza</a:t>
            </a:r>
            <a:br>
              <a:rPr lang="en-US" sz="8000" b="1" dirty="0" smtClean="0"/>
            </a:br>
            <a:r>
              <a:rPr lang="en-US" dirty="0" smtClean="0"/>
              <a:t/>
            </a:r>
            <a:br>
              <a:rPr lang="en-US" dirty="0" smtClean="0"/>
            </a:br>
            <a:r>
              <a:rPr lang="en-US" dirty="0" smtClean="0"/>
              <a:t>clinical features</a:t>
            </a:r>
            <a:br>
              <a:rPr lang="en-US" dirty="0" smtClean="0"/>
            </a:br>
            <a:r>
              <a:rPr lang="en-US" dirty="0" smtClean="0"/>
              <a:t>epidemiology</a:t>
            </a:r>
            <a:br>
              <a:rPr lang="en-US" dirty="0" smtClean="0"/>
            </a:br>
            <a:r>
              <a:rPr lang="en-US" dirty="0" smtClean="0"/>
              <a:t>dd.</a:t>
            </a:r>
            <a:br>
              <a:rPr lang="en-US" dirty="0" smtClean="0"/>
            </a:br>
            <a:r>
              <a:rPr lang="en-US" sz="3200" dirty="0" err="1" smtClean="0"/>
              <a:t>Sonbol</a:t>
            </a:r>
            <a:r>
              <a:rPr lang="en-US" sz="3200" dirty="0" smtClean="0"/>
              <a:t> </a:t>
            </a:r>
            <a:r>
              <a:rPr lang="en-US" sz="3200" dirty="0" err="1" smtClean="0"/>
              <a:t>Taramian</a:t>
            </a:r>
            <a:r>
              <a:rPr lang="en-US" sz="3200" dirty="0" smtClean="0"/>
              <a:t> MD</a:t>
            </a:r>
            <a:r>
              <a:rPr lang="en-US" dirty="0" smtClean="0"/>
              <a:t/>
            </a:r>
            <a:br>
              <a:rPr lang="en-US" dirty="0" smtClean="0"/>
            </a:br>
            <a:r>
              <a:rPr lang="en-US" sz="2400" dirty="0" err="1" smtClean="0"/>
              <a:t>inf.dis.department</a:t>
            </a:r>
            <a:r>
              <a:rPr lang="en-US" sz="2400" dirty="0" smtClean="0"/>
              <a:t/>
            </a:r>
            <a:br>
              <a:rPr lang="en-US" sz="2400" dirty="0" smtClean="0"/>
            </a:br>
            <a:r>
              <a:rPr lang="en-US" sz="2400" dirty="0" smtClean="0"/>
              <a:t>GUMS</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6297634"/>
          </a:xfrm>
        </p:spPr>
        <p:txBody>
          <a:bodyPr>
            <a:normAutofit fontScale="90000"/>
          </a:bodyPr>
          <a:lstStyle/>
          <a:p>
            <a:r>
              <a:rPr lang="en-US" dirty="0"/>
              <a:t>Adults </a:t>
            </a:r>
            <a:r>
              <a:rPr lang="en-US" dirty="0" smtClean="0"/>
              <a:t/>
            </a:r>
            <a:br>
              <a:rPr lang="en-US" dirty="0" smtClean="0"/>
            </a:br>
            <a:r>
              <a:rPr lang="en-US" dirty="0" smtClean="0"/>
              <a:t>spread</a:t>
            </a:r>
            <a:br>
              <a:rPr lang="en-US" dirty="0" smtClean="0"/>
            </a:br>
            <a:r>
              <a:rPr lang="en-US" dirty="0" smtClean="0"/>
              <a:t> from </a:t>
            </a:r>
            <a:r>
              <a:rPr lang="en-US" dirty="0">
                <a:solidFill>
                  <a:srgbClr val="FF0000"/>
                </a:solidFill>
                <a:effectLst>
                  <a:outerShdw blurRad="38100" dist="38100" dir="2700000" algn="tl">
                    <a:srgbClr val="000000">
                      <a:alpha val="43137"/>
                    </a:srgbClr>
                  </a:outerShdw>
                </a:effectLst>
              </a:rPr>
              <a:t>1 </a:t>
            </a:r>
            <a:r>
              <a:rPr lang="en-US" dirty="0" smtClean="0">
                <a:solidFill>
                  <a:srgbClr val="FF0000"/>
                </a:solidFill>
                <a:effectLst>
                  <a:outerShdw blurRad="38100" dist="38100" dir="2700000" algn="tl">
                    <a:srgbClr val="000000">
                      <a:alpha val="43137"/>
                    </a:srgbClr>
                  </a:outerShdw>
                </a:effectLst>
              </a:rPr>
              <a:t>d. </a:t>
            </a:r>
            <a:r>
              <a:rPr lang="en-US" dirty="0">
                <a:solidFill>
                  <a:srgbClr val="FF0000"/>
                </a:solidFill>
                <a:effectLst>
                  <a:outerShdw blurRad="38100" dist="38100" dir="2700000" algn="tl">
                    <a:srgbClr val="000000">
                      <a:alpha val="43137"/>
                    </a:srgbClr>
                  </a:outerShdw>
                </a:effectLst>
              </a:rPr>
              <a:t>before </a:t>
            </a:r>
            <a:r>
              <a:rPr lang="en-US" dirty="0"/>
              <a:t>symptoms </a:t>
            </a:r>
            <a:r>
              <a:rPr lang="en-US" dirty="0" smtClean="0"/>
              <a:t/>
            </a:r>
            <a:br>
              <a:rPr lang="en-US" dirty="0" smtClean="0"/>
            </a:br>
            <a:r>
              <a:rPr lang="en-US" dirty="0" smtClean="0"/>
              <a:t>to</a:t>
            </a:r>
            <a:br>
              <a:rPr lang="en-US" dirty="0" smtClean="0"/>
            </a:br>
            <a:r>
              <a:rPr lang="en-US" dirty="0" smtClean="0"/>
              <a:t> </a:t>
            </a:r>
            <a:r>
              <a:rPr lang="en-US" dirty="0"/>
              <a:t>5 d. </a:t>
            </a:r>
            <a:r>
              <a:rPr lang="en-US" dirty="0" smtClean="0"/>
              <a:t>after</a:t>
            </a:r>
            <a:br>
              <a:rPr lang="en-US" dirty="0" smtClean="0"/>
            </a:br>
            <a:r>
              <a:rPr lang="en-US" dirty="0" smtClean="0"/>
              <a:t/>
            </a:r>
            <a:br>
              <a:rPr lang="en-US" dirty="0" smtClean="0"/>
            </a:br>
            <a:r>
              <a:rPr lang="en-US" dirty="0"/>
              <a:t>Children and </a:t>
            </a:r>
            <a:r>
              <a:rPr lang="en-US" dirty="0" smtClean="0"/>
              <a:t>IC,</a:t>
            </a:r>
            <a:br>
              <a:rPr lang="en-US" dirty="0" smtClean="0"/>
            </a:br>
            <a:r>
              <a:rPr lang="en-US" dirty="0" smtClean="0"/>
              <a:t> longer</a:t>
            </a:r>
            <a:r>
              <a:rPr lang="en-US" dirty="0"/>
              <a:t/>
            </a:r>
            <a:br>
              <a:rPr lang="en-US" dirty="0"/>
            </a:br>
            <a:r>
              <a:rPr lang="en-US" dirty="0"/>
              <a:t/>
            </a: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incubation period</a:t>
            </a:r>
            <a:r>
              <a:rPr lang="en-US" dirty="0"/>
              <a:t>: about 2 d.(1-4d.)</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timing of flu is very unpredictable</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5511816"/>
          </a:xfrm>
        </p:spPr>
        <p:txBody>
          <a:bodyPr>
            <a:normAutofit/>
          </a:bodyPr>
          <a:lstStyle/>
          <a:p>
            <a:r>
              <a:rPr lang="en-US" dirty="0"/>
              <a:t>mild to severe </a:t>
            </a:r>
            <a:r>
              <a:rPr lang="en-US" dirty="0" smtClean="0"/>
              <a:t>illness</a:t>
            </a:r>
            <a:br>
              <a:rPr lang="en-US" dirty="0" smtClean="0"/>
            </a:br>
            <a:r>
              <a:rPr lang="en-US" dirty="0"/>
              <a:t/>
            </a:r>
            <a:br>
              <a:rPr lang="en-US" dirty="0"/>
            </a:br>
            <a:r>
              <a:rPr lang="en-US" dirty="0" smtClean="0"/>
              <a:t> </a:t>
            </a:r>
            <a:r>
              <a:rPr lang="en-US" sz="3600" i="1" dirty="0" smtClean="0"/>
              <a:t>from</a:t>
            </a:r>
            <a:r>
              <a:rPr lang="en-US" dirty="0" smtClean="0"/>
              <a:t/>
            </a:r>
            <a:br>
              <a:rPr lang="en-US" dirty="0" smtClean="0"/>
            </a:br>
            <a:r>
              <a:rPr lang="en-US" dirty="0" smtClean="0"/>
              <a:t> </a:t>
            </a:r>
            <a:r>
              <a:rPr lang="en-US" dirty="0"/>
              <a:t>asymptomatic </a:t>
            </a:r>
            <a:r>
              <a:rPr lang="en-US" dirty="0" smtClean="0"/>
              <a:t>to</a:t>
            </a:r>
            <a:br>
              <a:rPr lang="en-US" dirty="0" smtClean="0"/>
            </a:br>
            <a:r>
              <a:rPr lang="en-US" dirty="0" smtClean="0"/>
              <a:t> </a:t>
            </a:r>
            <a:r>
              <a:rPr lang="en-US" dirty="0"/>
              <a:t>mild, uncomplicated </a:t>
            </a:r>
            <a:r>
              <a:rPr lang="en-US" dirty="0" smtClean="0"/>
              <a:t/>
            </a:r>
            <a:br>
              <a:rPr lang="en-US" dirty="0" smtClean="0"/>
            </a:br>
            <a:r>
              <a:rPr lang="en-US" dirty="0" smtClean="0"/>
              <a:t>to</a:t>
            </a:r>
            <a:br>
              <a:rPr lang="en-US" dirty="0" smtClean="0"/>
            </a:br>
            <a:r>
              <a:rPr lang="en-US" dirty="0" smtClean="0"/>
              <a:t> </a:t>
            </a:r>
            <a:r>
              <a:rPr lang="en-US" dirty="0"/>
              <a:t>severe, complicated illness</a:t>
            </a:r>
            <a:br>
              <a:rPr lang="en-US"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6083320"/>
          </a:xfrm>
        </p:spPr>
        <p:txBody>
          <a:bodyPr>
            <a:noAutofit/>
          </a:bodyPr>
          <a:lstStyle/>
          <a:p>
            <a:r>
              <a:rPr lang="en-US" sz="2800" i="1" dirty="0" smtClean="0">
                <a:solidFill>
                  <a:srgbClr val="FF0000"/>
                </a:solidFill>
                <a:effectLst>
                  <a:outerShdw blurRad="38100" dist="38100" dir="2700000" algn="tl">
                    <a:srgbClr val="000000">
                      <a:alpha val="43137"/>
                    </a:srgbClr>
                  </a:outerShdw>
                </a:effectLst>
              </a:rPr>
              <a:t>typical symptoms</a:t>
            </a:r>
            <a:r>
              <a:rPr lang="en-US" sz="2800" i="1" dirty="0" smtClean="0"/>
              <a:t/>
            </a:r>
            <a:br>
              <a:rPr lang="en-US" sz="2800" i="1" dirty="0" smtClean="0"/>
            </a:br>
            <a:r>
              <a:rPr lang="en-US" sz="2800" i="1" dirty="0" smtClean="0"/>
              <a:t> </a:t>
            </a:r>
            <a:r>
              <a:rPr lang="en-US" sz="2800" dirty="0" smtClean="0"/>
              <a:t/>
            </a:r>
            <a:br>
              <a:rPr lang="en-US" sz="2800" dirty="0" smtClean="0"/>
            </a:br>
            <a:r>
              <a:rPr lang="en-US" sz="2800" dirty="0" smtClean="0">
                <a:solidFill>
                  <a:srgbClr val="00B050"/>
                </a:solidFill>
                <a:effectLst>
                  <a:outerShdw blurRad="38100" dist="38100" dir="2700000" algn="tl">
                    <a:srgbClr val="000000">
                      <a:alpha val="43137"/>
                    </a:srgbClr>
                  </a:outerShdw>
                </a:effectLst>
              </a:rPr>
              <a:t> sudden </a:t>
            </a:r>
            <a:r>
              <a:rPr lang="en-US" sz="2800" dirty="0"/>
              <a:t>onset of:</a:t>
            </a:r>
            <a:br>
              <a:rPr lang="en-US" sz="2800" dirty="0"/>
            </a:br>
            <a:r>
              <a:rPr lang="en-US" sz="2800" dirty="0">
                <a:solidFill>
                  <a:srgbClr val="FF0000"/>
                </a:solidFill>
                <a:effectLst>
                  <a:outerShdw blurRad="38100" dist="38100" dir="2700000" algn="tl">
                    <a:srgbClr val="000000">
                      <a:alpha val="43137"/>
                    </a:srgbClr>
                  </a:outerShdw>
                </a:effectLst>
              </a:rPr>
              <a:t>high fever</a:t>
            </a:r>
            <a:r>
              <a:rPr lang="en-US" sz="2800" dirty="0"/>
              <a:t/>
            </a:r>
            <a:br>
              <a:rPr lang="en-US" sz="2800" dirty="0"/>
            </a:br>
            <a:r>
              <a:rPr lang="en-US" sz="2800" dirty="0"/>
              <a:t>muscle aches</a:t>
            </a:r>
            <a:br>
              <a:rPr lang="en-US" sz="2800" dirty="0"/>
            </a:br>
            <a:r>
              <a:rPr lang="en-US" sz="2800" dirty="0"/>
              <a:t/>
            </a:r>
            <a:br>
              <a:rPr lang="en-US" sz="2800" dirty="0"/>
            </a:br>
            <a:r>
              <a:rPr lang="en-US" sz="2800" dirty="0">
                <a:solidFill>
                  <a:srgbClr val="FF0000"/>
                </a:solidFill>
                <a:effectLst>
                  <a:outerShdw blurRad="38100" dist="38100" dir="2700000" algn="tl">
                    <a:srgbClr val="000000">
                      <a:alpha val="43137"/>
                    </a:srgbClr>
                  </a:outerShdw>
                </a:effectLst>
              </a:rPr>
              <a:t>headache</a:t>
            </a:r>
            <a:r>
              <a:rPr lang="en-US" sz="2800" dirty="0"/>
              <a:t/>
            </a:r>
            <a:br>
              <a:rPr lang="en-US" sz="2800" dirty="0"/>
            </a:br>
            <a:r>
              <a:rPr lang="en-US" sz="2800" dirty="0"/>
              <a:t>chills</a:t>
            </a:r>
            <a:br>
              <a:rPr lang="en-US" sz="2800" dirty="0"/>
            </a:br>
            <a:r>
              <a:rPr lang="en-US" sz="2800" dirty="0">
                <a:solidFill>
                  <a:srgbClr val="FF0000"/>
                </a:solidFill>
                <a:effectLst>
                  <a:outerShdw blurRad="38100" dist="38100" dir="2700000" algn="tl">
                    <a:srgbClr val="000000">
                      <a:alpha val="43137"/>
                    </a:srgbClr>
                  </a:outerShdw>
                </a:effectLst>
              </a:rPr>
              <a:t>fatigue</a:t>
            </a:r>
            <a:r>
              <a:rPr lang="en-US" sz="2800" dirty="0"/>
              <a:t/>
            </a:r>
            <a:br>
              <a:rPr lang="en-US" sz="2800" dirty="0"/>
            </a:br>
            <a:r>
              <a:rPr lang="en-US" sz="2800" dirty="0"/>
              <a:t>loss of appetite</a:t>
            </a:r>
            <a:br>
              <a:rPr lang="en-US" sz="2800" dirty="0"/>
            </a:br>
            <a:r>
              <a:rPr lang="en-US" sz="2800" dirty="0"/>
              <a:t>sore </a:t>
            </a:r>
            <a:r>
              <a:rPr lang="en-US" sz="2800" dirty="0" smtClean="0"/>
              <a:t>throat</a:t>
            </a:r>
            <a:br>
              <a:rPr lang="en-US" sz="2800" dirty="0" smtClean="0"/>
            </a:br>
            <a:r>
              <a:rPr lang="en-US" sz="2800" dirty="0"/>
              <a:t/>
            </a:r>
            <a:br>
              <a:rPr lang="en-US" sz="2800" dirty="0"/>
            </a:br>
            <a:r>
              <a:rPr lang="en-US" sz="2800" dirty="0"/>
              <a:t>In </a:t>
            </a:r>
            <a:r>
              <a:rPr lang="en-US" sz="2800" dirty="0" smtClean="0"/>
              <a:t>some,</a:t>
            </a:r>
            <a:br>
              <a:rPr lang="en-US" sz="2800" dirty="0" smtClean="0"/>
            </a:br>
            <a:r>
              <a:rPr lang="en-US" sz="2800" dirty="0" smtClean="0"/>
              <a:t> </a:t>
            </a:r>
            <a:r>
              <a:rPr lang="en-US" sz="2800" dirty="0"/>
              <a:t>especially children, </a:t>
            </a:r>
            <a:r>
              <a:rPr lang="en-US" sz="2800" dirty="0" smtClean="0"/>
              <a:t/>
            </a:r>
            <a:br>
              <a:rPr lang="en-US" sz="2800" dirty="0" smtClean="0"/>
            </a:br>
            <a:r>
              <a:rPr lang="en-US" sz="2800" dirty="0" smtClean="0"/>
              <a:t>nausea</a:t>
            </a:r>
            <a:r>
              <a:rPr lang="en-US" sz="2800" dirty="0"/>
              <a:t>, vomiting and </a:t>
            </a:r>
            <a:r>
              <a:rPr lang="en-US" sz="2800" dirty="0" smtClean="0"/>
              <a:t>diarrhea</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5226064"/>
          </a:xfrm>
        </p:spPr>
        <p:txBody>
          <a:bodyPr>
            <a:normAutofit/>
          </a:bodyPr>
          <a:lstStyle/>
          <a:p>
            <a:r>
              <a:rPr lang="en-US" b="1" dirty="0"/>
              <a:t>Flu </a:t>
            </a:r>
            <a:r>
              <a:rPr lang="en-US" b="1" dirty="0" smtClean="0"/>
              <a:t>Complications</a:t>
            </a:r>
            <a:br>
              <a:rPr lang="en-US" b="1" dirty="0" smtClean="0"/>
            </a:br>
            <a:r>
              <a:rPr lang="en-US" b="1" dirty="0"/>
              <a:t/>
            </a:r>
            <a:br>
              <a:rPr lang="en-US" b="1" dirty="0"/>
            </a:br>
            <a:r>
              <a:rPr lang="en-US" dirty="0"/>
              <a:t>Most </a:t>
            </a:r>
            <a:r>
              <a:rPr lang="en-US" dirty="0" smtClean="0"/>
              <a:t>, </a:t>
            </a:r>
            <a:br>
              <a:rPr lang="en-US" dirty="0" smtClean="0"/>
            </a:br>
            <a:r>
              <a:rPr lang="en-US" dirty="0" smtClean="0">
                <a:solidFill>
                  <a:srgbClr val="FF0000"/>
                </a:solidFill>
                <a:effectLst>
                  <a:outerShdw blurRad="38100" dist="38100" dir="2700000" algn="tl">
                    <a:srgbClr val="000000">
                      <a:alpha val="43137"/>
                    </a:srgbClr>
                  </a:outerShdw>
                </a:effectLst>
              </a:rPr>
              <a:t>recover</a:t>
            </a:r>
            <a:r>
              <a:rPr lang="en-US" dirty="0" smtClean="0"/>
              <a:t> </a:t>
            </a:r>
            <a:r>
              <a:rPr lang="en-US" dirty="0"/>
              <a:t>in a few </a:t>
            </a:r>
            <a:r>
              <a:rPr lang="en-US" dirty="0" smtClean="0"/>
              <a:t>d. </a:t>
            </a:r>
            <a:r>
              <a:rPr lang="en-US" dirty="0"/>
              <a:t>to </a:t>
            </a:r>
            <a:r>
              <a:rPr lang="en-US" dirty="0" smtClean="0"/>
              <a:t/>
            </a:r>
            <a:br>
              <a:rPr lang="en-US" dirty="0" smtClean="0"/>
            </a:br>
            <a:r>
              <a:rPr lang="en-US" dirty="0" smtClean="0">
                <a:solidFill>
                  <a:srgbClr val="FF0000"/>
                </a:solidFill>
                <a:effectLst>
                  <a:outerShdw blurRad="38100" dist="38100" dir="2700000" algn="tl">
                    <a:srgbClr val="000000">
                      <a:alpha val="43137"/>
                    </a:srgbClr>
                  </a:outerShdw>
                </a:effectLst>
              </a:rPr>
              <a:t>&lt;2 wks</a:t>
            </a:r>
            <a:r>
              <a:rPr lang="en-US" dirty="0">
                <a:solidFill>
                  <a:srgbClr val="FF0000"/>
                </a:solidFill>
                <a:effectLst>
                  <a:outerShdw blurRad="38100" dist="38100" dir="2700000" algn="tl">
                    <a:srgbClr val="000000">
                      <a:alpha val="43137"/>
                    </a:srgbClr>
                  </a:outerShdw>
                </a:effectLst>
              </a:rPr>
              <a:t/>
            </a:r>
            <a:br>
              <a:rPr lang="en-US" dirty="0">
                <a:solidFill>
                  <a:srgbClr val="FF0000"/>
                </a:solidFill>
                <a:effectLst>
                  <a:outerShdw blurRad="38100" dist="38100" dir="2700000" algn="tl">
                    <a:srgbClr val="000000">
                      <a:alpha val="43137"/>
                    </a:srgbClr>
                  </a:outerShdw>
                </a:effectLst>
              </a:rPr>
            </a:br>
            <a:endParaRPr lang="en-US"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3940180"/>
          </a:xfrm>
        </p:spPr>
        <p:txBody>
          <a:bodyPr>
            <a:normAutofit/>
          </a:bodyPr>
          <a:lstStyle/>
          <a:p>
            <a:r>
              <a:rPr lang="en-US" dirty="0" smtClean="0">
                <a:solidFill>
                  <a:srgbClr val="FF0000"/>
                </a:solidFill>
                <a:effectLst>
                  <a:outerShdw blurRad="38100" dist="38100" dir="2700000" algn="tl">
                    <a:srgbClr val="000000">
                      <a:alpha val="43137"/>
                    </a:srgbClr>
                  </a:outerShdw>
                </a:effectLst>
              </a:rPr>
              <a:t>moderate</a:t>
            </a:r>
            <a:r>
              <a:rPr lang="en-US" dirty="0" smtClean="0"/>
              <a:t> complications: </a:t>
            </a:r>
            <a:br>
              <a:rPr lang="en-US" dirty="0" smtClean="0"/>
            </a:br>
            <a:r>
              <a:rPr lang="en-US" dirty="0" smtClean="0"/>
              <a:t>Sinus </a:t>
            </a:r>
            <a:r>
              <a:rPr lang="en-US" dirty="0"/>
              <a:t>and ear inf. </a:t>
            </a: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6011882"/>
          </a:xfrm>
        </p:spPr>
        <p:txBody>
          <a:bodyPr>
            <a:normAutofit/>
          </a:bodyPr>
          <a:lstStyle/>
          <a:p>
            <a:r>
              <a:rPr lang="en-US" dirty="0"/>
              <a:t> </a:t>
            </a:r>
            <a:br>
              <a:rPr lang="en-US" dirty="0"/>
            </a:br>
            <a:r>
              <a:rPr lang="en-US" dirty="0" smtClean="0"/>
              <a:t> </a:t>
            </a:r>
            <a:r>
              <a:rPr lang="en-US" dirty="0" smtClean="0">
                <a:solidFill>
                  <a:srgbClr val="FF0000"/>
                </a:solidFill>
                <a:effectLst>
                  <a:outerShdw blurRad="38100" dist="38100" dir="2700000" algn="tl">
                    <a:srgbClr val="000000">
                      <a:alpha val="43137"/>
                    </a:srgbClr>
                  </a:outerShdw>
                </a:effectLst>
              </a:rPr>
              <a:t>pneumonia</a:t>
            </a:r>
            <a:r>
              <a:rPr lang="en-US" dirty="0" smtClean="0"/>
              <a:t/>
            </a:r>
            <a:br>
              <a:rPr lang="en-US" dirty="0" smtClean="0"/>
            </a:br>
            <a:r>
              <a:rPr lang="en-US" dirty="0" smtClean="0"/>
              <a:t> </a:t>
            </a:r>
            <a:br>
              <a:rPr lang="en-US" dirty="0" smtClean="0"/>
            </a:br>
            <a:r>
              <a:rPr lang="en-US" dirty="0" smtClean="0"/>
              <a:t>a </a:t>
            </a:r>
            <a:r>
              <a:rPr lang="en-US" dirty="0"/>
              <a:t>serious </a:t>
            </a:r>
            <a:r>
              <a:rPr lang="en-US" dirty="0" smtClean="0"/>
              <a:t>complication </a:t>
            </a:r>
            <a:br>
              <a:rPr lang="en-US" dirty="0" smtClean="0"/>
            </a:br>
            <a:r>
              <a:rPr lang="en-US" dirty="0" smtClean="0"/>
              <a:t>from flu </a:t>
            </a:r>
            <a:r>
              <a:rPr lang="en-US" dirty="0" smtClean="0">
                <a:solidFill>
                  <a:srgbClr val="FF0000"/>
                </a:solidFill>
                <a:effectLst>
                  <a:outerShdw blurRad="38100" dist="38100" dir="2700000" algn="tl">
                    <a:srgbClr val="000000">
                      <a:alpha val="43137"/>
                    </a:srgbClr>
                  </a:outerShdw>
                </a:effectLst>
              </a:rPr>
              <a:t>v. </a:t>
            </a:r>
            <a:r>
              <a:rPr lang="en-US" dirty="0" err="1">
                <a:solidFill>
                  <a:srgbClr val="FF0000"/>
                </a:solidFill>
                <a:effectLst>
                  <a:outerShdw blurRad="38100" dist="38100" dir="2700000" algn="tl">
                    <a:srgbClr val="000000">
                      <a:alpha val="43137"/>
                    </a:srgbClr>
                  </a:outerShdw>
                </a:effectLst>
              </a:rPr>
              <a:t>inf</a:t>
            </a:r>
            <a:r>
              <a:rPr lang="en-US" dirty="0">
                <a:solidFill>
                  <a:srgbClr val="FF0000"/>
                </a:solidFill>
                <a:effectLst>
                  <a:outerShdw blurRad="38100" dist="38100" dir="2700000" algn="tl">
                    <a:srgbClr val="000000">
                      <a:alpha val="43137"/>
                    </a:srgbClr>
                  </a:outerShdw>
                </a:effectLst>
              </a:rPr>
              <a:t> </a:t>
            </a:r>
            <a:r>
              <a:rPr lang="en-US" dirty="0" smtClean="0">
                <a:solidFill>
                  <a:srgbClr val="FF0000"/>
                </a:solidFill>
                <a:effectLst>
                  <a:outerShdw blurRad="38100" dist="38100" dir="2700000" algn="tl">
                    <a:srgbClr val="000000">
                      <a:alpha val="43137"/>
                    </a:srgbClr>
                  </a:outerShdw>
                </a:effectLst>
              </a:rPr>
              <a:t>alone</a:t>
            </a:r>
            <a:r>
              <a:rPr lang="en-US" dirty="0" smtClean="0"/>
              <a:t/>
            </a:r>
            <a:br>
              <a:rPr lang="en-US" dirty="0" smtClean="0"/>
            </a:br>
            <a:r>
              <a:rPr lang="en-US" dirty="0" smtClean="0"/>
              <a:t> </a:t>
            </a:r>
            <a:r>
              <a:rPr lang="en-US" dirty="0"/>
              <a:t>or </a:t>
            </a:r>
            <a:r>
              <a:rPr lang="en-US" dirty="0" smtClean="0">
                <a:solidFill>
                  <a:srgbClr val="FF0000"/>
                </a:solidFill>
                <a:effectLst>
                  <a:outerShdw blurRad="38100" dist="38100" dir="2700000" algn="tl">
                    <a:srgbClr val="000000">
                      <a:alpha val="43137"/>
                    </a:srgbClr>
                  </a:outerShdw>
                </a:effectLst>
              </a:rPr>
              <a:t>co-</a:t>
            </a:r>
            <a:r>
              <a:rPr lang="en-US" dirty="0" err="1" smtClean="0">
                <a:solidFill>
                  <a:srgbClr val="FF0000"/>
                </a:solidFill>
                <a:effectLst>
                  <a:outerShdw blurRad="38100" dist="38100" dir="2700000" algn="tl">
                    <a:srgbClr val="000000">
                      <a:alpha val="43137"/>
                    </a:srgbClr>
                  </a:outerShdw>
                </a:effectLst>
              </a:rPr>
              <a:t>inf</a:t>
            </a:r>
            <a:r>
              <a:rPr lang="en-US" dirty="0" smtClean="0"/>
              <a:t> with </a:t>
            </a:r>
            <a:r>
              <a:rPr lang="en-US" dirty="0" err="1" smtClean="0">
                <a:solidFill>
                  <a:srgbClr val="FF0000"/>
                </a:solidFill>
                <a:effectLst>
                  <a:outerShdw blurRad="38100" dist="38100" dir="2700000" algn="tl">
                    <a:srgbClr val="000000">
                      <a:alpha val="43137"/>
                    </a:srgbClr>
                  </a:outerShdw>
                </a:effectLst>
              </a:rPr>
              <a:t>bac</a:t>
            </a:r>
            <a:r>
              <a:rPr lang="en-US" dirty="0" smtClean="0">
                <a:solidFill>
                  <a:srgbClr val="FF0000"/>
                </a:solidFill>
                <a:effectLst>
                  <a:outerShdw blurRad="38100" dist="38100" dir="2700000" algn="tl">
                    <a:srgbClr val="000000">
                      <a:alpha val="43137"/>
                    </a:srgbClr>
                  </a:outerShdw>
                </a:effectLst>
              </a:rPr>
              <a:t>. </a:t>
            </a:r>
            <a:r>
              <a:rPr lang="en-US" dirty="0"/>
              <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43890" cy="5226064"/>
          </a:xfrm>
        </p:spPr>
        <p:txBody>
          <a:bodyPr>
            <a:normAutofit fontScale="90000"/>
          </a:bodyPr>
          <a:lstStyle/>
          <a:p>
            <a:r>
              <a:rPr lang="en-US" dirty="0"/>
              <a:t>Other possible serious </a:t>
            </a:r>
            <a:r>
              <a:rPr lang="en-US" dirty="0" smtClean="0"/>
              <a:t>complications</a:t>
            </a:r>
            <a:br>
              <a:rPr lang="en-US" dirty="0" smtClean="0"/>
            </a:br>
            <a:r>
              <a:rPr lang="en-US" dirty="0" smtClean="0"/>
              <a:t> </a:t>
            </a:r>
            <a:r>
              <a:rPr lang="en-US" dirty="0"/>
              <a:t>triggered by flu </a:t>
            </a:r>
            <a:r>
              <a:rPr lang="en-US" dirty="0" smtClean="0"/>
              <a:t>:</a:t>
            </a:r>
            <a:br>
              <a:rPr lang="en-US" dirty="0" smtClean="0"/>
            </a:br>
            <a:r>
              <a:rPr lang="en-US" dirty="0" smtClean="0"/>
              <a:t/>
            </a:r>
            <a:br>
              <a:rPr lang="en-US" dirty="0" smtClean="0"/>
            </a:br>
            <a:r>
              <a:rPr lang="en-US" dirty="0" err="1" smtClean="0"/>
              <a:t>myocarditis</a:t>
            </a:r>
            <a:r>
              <a:rPr lang="en-US" dirty="0" smtClean="0"/>
              <a:t>,</a:t>
            </a:r>
            <a:br>
              <a:rPr lang="en-US" dirty="0" smtClean="0"/>
            </a:br>
            <a:r>
              <a:rPr lang="en-US" dirty="0" smtClean="0"/>
              <a:t> </a:t>
            </a:r>
            <a:r>
              <a:rPr lang="en-US" dirty="0"/>
              <a:t>encephalitis </a:t>
            </a:r>
            <a:r>
              <a:rPr lang="en-US" dirty="0" smtClean="0"/>
              <a:t>or</a:t>
            </a:r>
            <a:br>
              <a:rPr lang="en-US" dirty="0" smtClean="0"/>
            </a:br>
            <a:r>
              <a:rPr lang="en-US" dirty="0" smtClean="0"/>
              <a:t> </a:t>
            </a:r>
            <a:r>
              <a:rPr lang="en-US" dirty="0" err="1"/>
              <a:t>myositis</a:t>
            </a:r>
            <a:r>
              <a:rPr lang="en-US" dirty="0"/>
              <a:t>, </a:t>
            </a:r>
            <a:r>
              <a:rPr lang="en-US" dirty="0" smtClean="0"/>
              <a:t/>
            </a:r>
            <a:br>
              <a:rPr lang="en-US" dirty="0" smtClean="0"/>
            </a:br>
            <a:r>
              <a:rPr lang="en-US" dirty="0" err="1" smtClean="0"/>
              <a:t>rhabdomyolysis</a:t>
            </a:r>
            <a:r>
              <a:rPr lang="en-US" dirty="0"/>
              <a:t>, </a:t>
            </a:r>
            <a:r>
              <a:rPr lang="en-US" dirty="0" smtClean="0"/>
              <a:t/>
            </a:r>
            <a:br>
              <a:rPr lang="en-US" dirty="0" smtClean="0"/>
            </a:br>
            <a:r>
              <a:rPr lang="en-US" dirty="0" smtClean="0"/>
              <a:t>and </a:t>
            </a:r>
            <a:r>
              <a:rPr lang="en-US" dirty="0"/>
              <a:t>multi-organ failure </a:t>
            </a:r>
            <a:br>
              <a:rPr lang="en-US"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5726130"/>
          </a:xfrm>
        </p:spPr>
        <p:txBody>
          <a:bodyPr>
            <a:normAutofit fontScale="90000"/>
          </a:bodyPr>
          <a:lstStyle/>
          <a:p>
            <a:r>
              <a:rPr lang="en-US" dirty="0" smtClean="0"/>
              <a:t>most , </a:t>
            </a:r>
            <a:br>
              <a:rPr lang="en-US" dirty="0" smtClean="0"/>
            </a:br>
            <a:r>
              <a:rPr lang="en-US" dirty="0" smtClean="0"/>
              <a:t>recover </a:t>
            </a:r>
            <a:r>
              <a:rPr lang="en-US" dirty="0"/>
              <a:t>in 7 </a:t>
            </a:r>
            <a:r>
              <a:rPr lang="en-US" dirty="0" smtClean="0"/>
              <a:t>- </a:t>
            </a:r>
            <a:r>
              <a:rPr lang="en-US" dirty="0"/>
              <a:t>10 </a:t>
            </a:r>
            <a:r>
              <a:rPr lang="en-US" dirty="0" smtClean="0"/>
              <a:t>d.,</a:t>
            </a:r>
            <a:br>
              <a:rPr lang="en-US" dirty="0" smtClean="0"/>
            </a:br>
            <a:r>
              <a:rPr lang="en-US" dirty="0" smtClean="0"/>
              <a:t> </a:t>
            </a:r>
            <a:br>
              <a:rPr lang="en-US" dirty="0" smtClean="0"/>
            </a:br>
            <a:r>
              <a:rPr lang="en-US" dirty="0" smtClean="0"/>
              <a:t>severe </a:t>
            </a:r>
            <a:r>
              <a:rPr lang="en-US" dirty="0"/>
              <a:t>illness can </a:t>
            </a:r>
            <a:r>
              <a:rPr lang="en-US" dirty="0" smtClean="0"/>
              <a:t>occur</a:t>
            </a:r>
            <a:br>
              <a:rPr lang="en-US" dirty="0" smtClean="0"/>
            </a:br>
            <a:r>
              <a:rPr lang="en-US" dirty="0"/>
              <a:t/>
            </a:r>
            <a:br>
              <a:rPr lang="en-US" dirty="0"/>
            </a:br>
            <a:r>
              <a:rPr lang="en-US" dirty="0" smtClean="0"/>
              <a:t>v. can </a:t>
            </a:r>
            <a:r>
              <a:rPr lang="en-US" dirty="0" smtClean="0">
                <a:solidFill>
                  <a:srgbClr val="FF0000"/>
                </a:solidFill>
                <a:effectLst>
                  <a:outerShdw blurRad="38100" dist="38100" dir="2700000" algn="tl">
                    <a:srgbClr val="000000">
                      <a:alpha val="43137"/>
                    </a:srgbClr>
                  </a:outerShdw>
                </a:effectLst>
              </a:rPr>
              <a:t>trigger</a:t>
            </a:r>
            <a:r>
              <a:rPr lang="en-US" dirty="0" smtClean="0"/>
              <a:t/>
            </a:r>
            <a:br>
              <a:rPr lang="en-US" dirty="0" smtClean="0"/>
            </a:br>
            <a:r>
              <a:rPr lang="en-US" dirty="0" smtClean="0"/>
              <a:t> </a:t>
            </a:r>
            <a:r>
              <a:rPr lang="en-US" dirty="0"/>
              <a:t>an extreme </a:t>
            </a:r>
            <a:r>
              <a:rPr lang="en-US" dirty="0" smtClean="0"/>
              <a:t/>
            </a:r>
            <a:br>
              <a:rPr lang="en-US" dirty="0" smtClean="0"/>
            </a:br>
            <a:r>
              <a:rPr lang="en-US" dirty="0" smtClean="0"/>
              <a:t>inflammatory response</a:t>
            </a:r>
            <a:br>
              <a:rPr lang="en-US" dirty="0" smtClean="0"/>
            </a:br>
            <a:r>
              <a:rPr lang="en-US" dirty="0" smtClean="0"/>
              <a:t> and lead </a:t>
            </a:r>
            <a:r>
              <a:rPr lang="en-US" dirty="0"/>
              <a:t>to </a:t>
            </a:r>
            <a:r>
              <a:rPr lang="en-US" u="sng" dirty="0">
                <a:hlinkClick r:id="rId2"/>
              </a:rPr>
              <a:t>sepsis</a:t>
            </a:r>
            <a:r>
              <a:rPr lang="en-US" dirty="0"/>
              <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4868874"/>
          </a:xfrm>
        </p:spPr>
        <p:txBody>
          <a:bodyPr>
            <a:normAutofit/>
          </a:bodyPr>
          <a:lstStyle/>
          <a:p>
            <a:r>
              <a:rPr lang="en-US" dirty="0"/>
              <a:t>All age </a:t>
            </a:r>
            <a:r>
              <a:rPr lang="en-US" dirty="0" smtClean="0"/>
              <a:t>groups</a:t>
            </a:r>
            <a:br>
              <a:rPr lang="en-US" dirty="0" smtClean="0"/>
            </a:br>
            <a:r>
              <a:rPr lang="en-US" dirty="0" smtClean="0"/>
              <a:t>but </a:t>
            </a:r>
            <a:br>
              <a:rPr lang="en-US" dirty="0" smtClean="0"/>
            </a:br>
            <a:r>
              <a:rPr lang="en-US" dirty="0" err="1" smtClean="0"/>
              <a:t>some,</a:t>
            </a:r>
            <a:r>
              <a:rPr lang="en-US" b="1" dirty="0" err="1" smtClean="0"/>
              <a:t>more</a:t>
            </a:r>
            <a:r>
              <a:rPr lang="en-US" b="1" dirty="0" smtClean="0"/>
              <a:t> </a:t>
            </a:r>
            <a:r>
              <a:rPr lang="en-US" b="1" dirty="0"/>
              <a:t>at risk</a:t>
            </a:r>
            <a:r>
              <a:rPr lang="en-US" dirty="0"/>
              <a:t> </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5368940"/>
          </a:xfrm>
        </p:spPr>
        <p:txBody>
          <a:bodyPr>
            <a:normAutofit/>
          </a:bodyPr>
          <a:lstStyle/>
          <a:p>
            <a:r>
              <a:rPr lang="en-US" dirty="0" smtClean="0"/>
              <a:t>worse </a:t>
            </a:r>
            <a:br>
              <a:rPr lang="en-US" dirty="0" smtClean="0"/>
            </a:br>
            <a:r>
              <a:rPr lang="en-US" dirty="0" smtClean="0"/>
              <a:t>chronic </a:t>
            </a:r>
            <a:r>
              <a:rPr lang="en-US" dirty="0"/>
              <a:t>medical problems </a:t>
            </a:r>
            <a:r>
              <a:rPr lang="en-US" dirty="0" smtClean="0"/>
              <a:t/>
            </a:r>
            <a:br>
              <a:rPr lang="en-US" dirty="0" smtClean="0"/>
            </a:br>
            <a:r>
              <a:rPr lang="en-US" dirty="0"/>
              <a:t/>
            </a:r>
            <a:br>
              <a:rPr lang="en-US" dirty="0"/>
            </a:br>
            <a:r>
              <a:rPr lang="en-US" dirty="0"/>
              <a:t> </a:t>
            </a:r>
            <a:r>
              <a:rPr lang="en-US" u="sng" dirty="0" smtClean="0">
                <a:hlinkClick r:id="rId2"/>
              </a:rPr>
              <a:t>asthma</a:t>
            </a:r>
            <a:r>
              <a:rPr lang="en-US" dirty="0"/>
              <a:t>  </a:t>
            </a:r>
            <a:r>
              <a:rPr lang="en-US" dirty="0" smtClean="0"/>
              <a:t>, </a:t>
            </a:r>
            <a:br>
              <a:rPr lang="en-US" dirty="0" smtClean="0"/>
            </a:br>
            <a:r>
              <a:rPr lang="en-US" u="sng" dirty="0" smtClean="0">
                <a:hlinkClick r:id="rId3"/>
              </a:rPr>
              <a:t>chronic </a:t>
            </a:r>
            <a:r>
              <a:rPr lang="en-US" u="sng" dirty="0">
                <a:hlinkClick r:id="rId3"/>
              </a:rPr>
              <a:t>heart </a:t>
            </a:r>
            <a:r>
              <a:rPr lang="en-US" u="sng" dirty="0" smtClean="0">
                <a:hlinkClick r:id="rId3"/>
              </a:rPr>
              <a:t>dis</a:t>
            </a:r>
            <a:r>
              <a:rPr lang="en-US" u="sng" dirty="0" smtClean="0"/>
              <a:t>.</a:t>
            </a:r>
            <a:r>
              <a:rPr lang="en-US" dirty="0"/>
              <a:t> </a:t>
            </a:r>
            <a:br>
              <a:rPr lang="en-US" dirty="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6226196"/>
          </a:xfrm>
        </p:spPr>
        <p:txBody>
          <a:bodyPr>
            <a:normAutofit fontScale="90000"/>
          </a:bodyPr>
          <a:lstStyle/>
          <a:p>
            <a:pPr lvl="0"/>
            <a:r>
              <a:rPr lang="en-US" sz="3600" dirty="0"/>
              <a:t>Difficulty breathing </a:t>
            </a:r>
            <a:r>
              <a:rPr lang="en-US" sz="3600" dirty="0" smtClean="0"/>
              <a:t>or</a:t>
            </a:r>
            <a:br>
              <a:rPr lang="en-US" sz="3600" dirty="0" smtClean="0"/>
            </a:br>
            <a:r>
              <a:rPr lang="en-US" sz="3600" dirty="0" smtClean="0"/>
              <a:t> </a:t>
            </a:r>
            <a:r>
              <a:rPr lang="en-US" sz="3600" dirty="0"/>
              <a:t>shortness of </a:t>
            </a:r>
            <a:r>
              <a:rPr lang="en-US" sz="3600" dirty="0" smtClean="0"/>
              <a:t>breath</a:t>
            </a:r>
            <a:br>
              <a:rPr lang="en-US" sz="3600" dirty="0" smtClean="0"/>
            </a:br>
            <a:r>
              <a:rPr lang="en-US" sz="3600" dirty="0"/>
              <a:t/>
            </a:r>
            <a:br>
              <a:rPr lang="en-US" sz="3600" dirty="0"/>
            </a:br>
            <a:r>
              <a:rPr lang="en-US" sz="3600" dirty="0"/>
              <a:t>Pain or pressure in the chest or </a:t>
            </a:r>
            <a:r>
              <a:rPr lang="en-US" sz="3600" dirty="0" err="1" smtClean="0"/>
              <a:t>abd</a:t>
            </a:r>
            <a:r>
              <a:rPr lang="en-US" sz="3600" dirty="0" smtClean="0"/>
              <a:t>.</a:t>
            </a:r>
            <a:br>
              <a:rPr lang="en-US" sz="3600" dirty="0" smtClean="0"/>
            </a:br>
            <a:r>
              <a:rPr lang="en-US" sz="3600" dirty="0"/>
              <a:t/>
            </a:r>
            <a:br>
              <a:rPr lang="en-US" sz="3600" dirty="0"/>
            </a:br>
            <a:r>
              <a:rPr lang="en-US" sz="3600" dirty="0"/>
              <a:t>Sudden </a:t>
            </a:r>
            <a:r>
              <a:rPr lang="en-US" sz="3600" dirty="0" smtClean="0"/>
              <a:t>dizziness</a:t>
            </a:r>
            <a:br>
              <a:rPr lang="en-US" sz="3600" dirty="0" smtClean="0"/>
            </a:br>
            <a:r>
              <a:rPr lang="en-US" sz="3600" dirty="0"/>
              <a:t/>
            </a:r>
            <a:br>
              <a:rPr lang="en-US" sz="3600" dirty="0"/>
            </a:br>
            <a:r>
              <a:rPr lang="en-US" sz="3600" dirty="0" smtClean="0"/>
              <a:t>Confusion</a:t>
            </a:r>
            <a:br>
              <a:rPr lang="en-US" sz="3600" dirty="0" smtClean="0"/>
            </a:br>
            <a:r>
              <a:rPr lang="en-US" sz="3600" dirty="0"/>
              <a:t/>
            </a:r>
            <a:br>
              <a:rPr lang="en-US" sz="3600" dirty="0"/>
            </a:br>
            <a:r>
              <a:rPr lang="en-US" sz="3600" dirty="0"/>
              <a:t>Severe or persistent </a:t>
            </a:r>
            <a:r>
              <a:rPr lang="en-US" sz="3600" dirty="0" smtClean="0"/>
              <a:t>vomiting</a:t>
            </a:r>
            <a:br>
              <a:rPr lang="en-US" sz="3600" dirty="0" smtClean="0"/>
            </a:br>
            <a:r>
              <a:rPr lang="en-US" sz="3600" dirty="0"/>
              <a:t/>
            </a:r>
            <a:br>
              <a:rPr lang="en-US" sz="3600" dirty="0"/>
            </a:b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43890" cy="5940444"/>
          </a:xfrm>
        </p:spPr>
        <p:txBody>
          <a:bodyPr>
            <a:normAutofit fontScale="90000"/>
          </a:bodyPr>
          <a:lstStyle/>
          <a:p>
            <a:r>
              <a:rPr lang="en-US" dirty="0" smtClean="0">
                <a:solidFill>
                  <a:srgbClr val="FF0000"/>
                </a:solidFill>
                <a:effectLst>
                  <a:outerShdw blurRad="38100" dist="38100" dir="2700000" algn="tl">
                    <a:srgbClr val="000000">
                      <a:alpha val="43137"/>
                    </a:srgbClr>
                  </a:outerShdw>
                </a:effectLst>
              </a:rPr>
              <a:t>Flu-like symptoms improve</a:t>
            </a:r>
            <a:r>
              <a:rPr lang="en-US" dirty="0" smtClean="0"/>
              <a:t/>
            </a:r>
            <a:br>
              <a:rPr lang="en-US" dirty="0" smtClean="0"/>
            </a:br>
            <a:r>
              <a:rPr lang="en-US" dirty="0" smtClean="0"/>
              <a:t> but </a:t>
            </a:r>
            <a:br>
              <a:rPr lang="en-US" dirty="0" smtClean="0"/>
            </a:br>
            <a:r>
              <a:rPr lang="en-US" dirty="0" smtClean="0"/>
              <a:t>then </a:t>
            </a:r>
            <a:br>
              <a:rPr lang="en-US" dirty="0" smtClean="0"/>
            </a:br>
            <a:r>
              <a:rPr lang="en-US" dirty="0" smtClean="0">
                <a:solidFill>
                  <a:srgbClr val="FF0000"/>
                </a:solidFill>
                <a:effectLst>
                  <a:outerShdw blurRad="38100" dist="38100" dir="2700000" algn="tl">
                    <a:srgbClr val="000000">
                      <a:alpha val="43137"/>
                    </a:srgbClr>
                  </a:outerShdw>
                </a:effectLst>
              </a:rPr>
              <a:t>return </a:t>
            </a:r>
            <a:r>
              <a:rPr lang="en-US" dirty="0" smtClean="0"/>
              <a:t/>
            </a:r>
            <a:br>
              <a:rPr lang="en-US" dirty="0" smtClean="0"/>
            </a:br>
            <a:r>
              <a:rPr lang="en-US" dirty="0" smtClean="0"/>
              <a:t>with</a:t>
            </a:r>
            <a:br>
              <a:rPr lang="en-US" dirty="0" smtClean="0"/>
            </a:br>
            <a:r>
              <a:rPr lang="en-US" dirty="0" smtClean="0"/>
              <a:t> </a:t>
            </a:r>
            <a:r>
              <a:rPr lang="en-US" dirty="0" smtClean="0">
                <a:solidFill>
                  <a:srgbClr val="00B050"/>
                </a:solidFill>
                <a:effectLst>
                  <a:outerShdw blurRad="38100" dist="38100" dir="2700000" algn="tl">
                    <a:srgbClr val="000000">
                      <a:alpha val="43137"/>
                    </a:srgbClr>
                  </a:outerShdw>
                </a:effectLst>
              </a:rPr>
              <a:t>fever and </a:t>
            </a:r>
            <a:br>
              <a:rPr lang="en-US" dirty="0" smtClean="0">
                <a:solidFill>
                  <a:srgbClr val="00B050"/>
                </a:solidFill>
                <a:effectLst>
                  <a:outerShdw blurRad="38100" dist="38100" dir="2700000" algn="tl">
                    <a:srgbClr val="000000">
                      <a:alpha val="43137"/>
                    </a:srgbClr>
                  </a:outerShdw>
                </a:effectLst>
              </a:rPr>
            </a:br>
            <a:r>
              <a:rPr lang="en-US" dirty="0" smtClean="0">
                <a:solidFill>
                  <a:srgbClr val="00B050"/>
                </a:solidFill>
                <a:effectLst>
                  <a:outerShdw blurRad="38100" dist="38100" dir="2700000" algn="tl">
                    <a:srgbClr val="000000">
                      <a:alpha val="43137"/>
                    </a:srgbClr>
                  </a:outerShdw>
                </a:effectLst>
              </a:rPr>
              <a:t>worse cough</a:t>
            </a:r>
            <a:br>
              <a:rPr lang="en-US" dirty="0" smtClean="0">
                <a:solidFill>
                  <a:srgbClr val="00B050"/>
                </a:solidFill>
                <a:effectLst>
                  <a:outerShdw blurRad="38100" dist="38100" dir="2700000" algn="tl">
                    <a:srgbClr val="000000">
                      <a:alpha val="43137"/>
                    </a:srgbClr>
                  </a:outerShdw>
                </a:effectLst>
              </a:rPr>
            </a:br>
            <a:r>
              <a:rPr lang="en-US" dirty="0" smtClean="0">
                <a:solidFill>
                  <a:srgbClr val="00B050"/>
                </a:solidFill>
                <a:effectLst>
                  <a:outerShdw blurRad="38100" dist="38100" dir="2700000" algn="tl">
                    <a:srgbClr val="000000">
                      <a:alpha val="43137"/>
                    </a:srgbClr>
                  </a:outerShdw>
                </a:effectLst>
              </a:rPr>
              <a:t> </a:t>
            </a:r>
            <a:r>
              <a:rPr lang="en-US" dirty="0" smtClean="0"/>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5654692"/>
          </a:xfrm>
        </p:spPr>
        <p:txBody>
          <a:bodyPr>
            <a:normAutofit/>
          </a:bodyPr>
          <a:lstStyle/>
          <a:p>
            <a:r>
              <a:rPr lang="en-US" dirty="0" smtClean="0"/>
              <a:t>Almost </a:t>
            </a:r>
            <a:r>
              <a:rPr lang="en-US" dirty="0" smtClean="0">
                <a:solidFill>
                  <a:srgbClr val="00B050"/>
                </a:solidFill>
                <a:effectLst>
                  <a:outerShdw blurRad="38100" dist="38100" dir="2700000" algn="tl">
                    <a:srgbClr val="000000">
                      <a:alpha val="43137"/>
                    </a:srgbClr>
                  </a:outerShdw>
                </a:effectLst>
              </a:rPr>
              <a:t>all</a:t>
            </a:r>
            <a:r>
              <a:rPr lang="en-US" dirty="0" smtClean="0"/>
              <a:t> of   flu v.</a:t>
            </a:r>
            <a:br>
              <a:rPr lang="en-US" dirty="0" smtClean="0"/>
            </a:br>
            <a:r>
              <a:rPr lang="en-US" dirty="0" smtClean="0"/>
              <a:t> examined this season </a:t>
            </a:r>
            <a:br>
              <a:rPr lang="en-US" dirty="0" smtClean="0"/>
            </a:br>
            <a:r>
              <a:rPr lang="en-US" dirty="0" smtClean="0"/>
              <a:t>are </a:t>
            </a:r>
            <a:r>
              <a:rPr lang="en-US" dirty="0" smtClean="0">
                <a:solidFill>
                  <a:srgbClr val="00B050"/>
                </a:solidFill>
                <a:effectLst>
                  <a:outerShdw blurRad="38100" dist="38100" dir="2700000" algn="tl">
                    <a:srgbClr val="000000">
                      <a:alpha val="43137"/>
                    </a:srgbClr>
                  </a:outerShdw>
                </a:effectLst>
              </a:rPr>
              <a:t>still similar </a:t>
            </a:r>
            <a:r>
              <a:rPr lang="en-US" dirty="0" smtClean="0"/>
              <a:t>to</a:t>
            </a:r>
            <a:br>
              <a:rPr lang="en-US" dirty="0" smtClean="0"/>
            </a:br>
            <a:r>
              <a:rPr lang="en-US" dirty="0" smtClean="0"/>
              <a:t> the cell-grown vaccine reference v.</a:t>
            </a:r>
            <a:br>
              <a:rPr lang="en-US" dirty="0" smtClean="0"/>
            </a:br>
            <a:r>
              <a:rPr lang="en-US" dirty="0" smtClean="0"/>
              <a:t/>
            </a:r>
            <a:br>
              <a:rPr lang="en-US" dirty="0" smtClean="0"/>
            </a:br>
            <a:r>
              <a:rPr lang="en-US" dirty="0" smtClean="0"/>
              <a:t>( </a:t>
            </a:r>
            <a:r>
              <a:rPr lang="en-US" dirty="0" smtClean="0">
                <a:solidFill>
                  <a:srgbClr val="00B050"/>
                </a:solidFill>
                <a:effectLst>
                  <a:outerShdw blurRad="38100" dist="38100" dir="2700000" algn="tl">
                    <a:srgbClr val="000000">
                      <a:alpha val="43137"/>
                    </a:srgbClr>
                  </a:outerShdw>
                </a:effectLst>
              </a:rPr>
              <a:t>not</a:t>
            </a:r>
            <a:r>
              <a:rPr lang="en-US" dirty="0" smtClean="0"/>
              <a:t> significant </a:t>
            </a:r>
            <a:r>
              <a:rPr lang="en-US" dirty="0" err="1" smtClean="0"/>
              <a:t>Agic</a:t>
            </a:r>
            <a:r>
              <a:rPr lang="en-US" dirty="0" smtClean="0"/>
              <a:t> </a:t>
            </a:r>
            <a:r>
              <a:rPr lang="en-US" dirty="0" smtClean="0">
                <a:solidFill>
                  <a:srgbClr val="00B050"/>
                </a:solidFill>
                <a:effectLst>
                  <a:outerShdw blurRad="38100" dist="38100" dir="2700000" algn="tl">
                    <a:srgbClr val="000000">
                      <a:alpha val="43137"/>
                    </a:srgbClr>
                  </a:outerShdw>
                </a:effectLst>
              </a:rPr>
              <a:t>drift</a:t>
            </a:r>
            <a:r>
              <a:rPr lang="en-US" dirty="0" smtClean="0"/>
              <a:t>) </a:t>
            </a:r>
            <a:br>
              <a:rPr lang="en-US" dirty="0" smtClean="0"/>
            </a:br>
            <a:r>
              <a:rPr lang="en-US" dirty="0" smtClean="0"/>
              <a:t>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4797436"/>
          </a:xfrm>
        </p:spPr>
        <p:txBody>
          <a:bodyPr>
            <a:normAutofit/>
          </a:bodyPr>
          <a:lstStyle/>
          <a:p>
            <a:r>
              <a:rPr lang="en-US" dirty="0" smtClean="0"/>
              <a:t>How commonly </a:t>
            </a:r>
            <a:br>
              <a:rPr lang="en-US" dirty="0" smtClean="0"/>
            </a:br>
            <a:r>
              <a:rPr lang="en-US" dirty="0" smtClean="0">
                <a:solidFill>
                  <a:srgbClr val="FF0000"/>
                </a:solidFill>
                <a:effectLst>
                  <a:outerShdw blurRad="38100" dist="38100" dir="2700000" algn="tl">
                    <a:srgbClr val="000000">
                      <a:alpha val="43137"/>
                    </a:srgbClr>
                  </a:outerShdw>
                </a:effectLst>
              </a:rPr>
              <a:t>mismatch </a:t>
            </a:r>
            <a:r>
              <a:rPr lang="en-US" dirty="0" smtClean="0"/>
              <a:t/>
            </a:r>
            <a:br>
              <a:rPr lang="en-US" dirty="0" smtClean="0"/>
            </a:br>
            <a:r>
              <a:rPr lang="en-US" dirty="0" smtClean="0"/>
              <a:t>occurs </a:t>
            </a:r>
            <a:br>
              <a:rPr lang="en-US" dirty="0" smtClean="0"/>
            </a:br>
            <a:r>
              <a:rPr lang="en-US" dirty="0" smtClean="0"/>
              <a:t>between flu vaccine strains </a:t>
            </a:r>
            <a:br>
              <a:rPr lang="en-US" dirty="0" smtClean="0"/>
            </a:br>
            <a:r>
              <a:rPr lang="en-US" dirty="0" smtClean="0"/>
              <a:t>and circulating flu v.?</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7901014" cy="5286412"/>
          </a:xfrm>
        </p:spPr>
        <p:txBody>
          <a:bodyPr>
            <a:noAutofit/>
          </a:bodyPr>
          <a:lstStyle/>
          <a:p>
            <a:r>
              <a:rPr lang="en-US" sz="1800" dirty="0" smtClean="0"/>
              <a:t>17 years' of data ,</a:t>
            </a:r>
            <a:br>
              <a:rPr lang="en-US" sz="1800" dirty="0" smtClean="0"/>
            </a:br>
            <a:r>
              <a:rPr lang="en-US" sz="1800" dirty="0" smtClean="0"/>
              <a:t>close match only 11% - 21% of time</a:t>
            </a:r>
            <a:br>
              <a:rPr lang="en-US" sz="1800" dirty="0" smtClean="0"/>
            </a:br>
            <a:r>
              <a:rPr lang="en-US" sz="1800" dirty="0" smtClean="0"/>
              <a:t>1996 - 2012,</a:t>
            </a:r>
            <a:br>
              <a:rPr lang="en-US" sz="1800" dirty="0" smtClean="0"/>
            </a:br>
            <a:r>
              <a:rPr lang="en-US" sz="1800" dirty="0" smtClean="0"/>
              <a:t> 17-yr period divided into 34 flu seasons—winter and summer for each yr.:</a:t>
            </a:r>
            <a:br>
              <a:rPr lang="en-US" sz="1800" dirty="0" smtClean="0"/>
            </a:br>
            <a:r>
              <a:rPr lang="en-US" sz="1800" dirty="0" smtClean="0">
                <a:solidFill>
                  <a:srgbClr val="FF0000"/>
                </a:solidFill>
                <a:effectLst>
                  <a:outerShdw blurRad="38100" dist="38100" dir="2700000" algn="tl">
                    <a:srgbClr val="000000">
                      <a:alpha val="43137"/>
                    </a:srgbClr>
                  </a:outerShdw>
                </a:effectLst>
              </a:rPr>
              <a:t>Northern </a:t>
            </a:r>
            <a:r>
              <a:rPr lang="en-US" sz="1800" dirty="0" smtClean="0"/>
              <a:t>Hemisphere vaccine strains :</a:t>
            </a:r>
            <a:br>
              <a:rPr lang="en-US" sz="1800" dirty="0" smtClean="0"/>
            </a:br>
            <a:r>
              <a:rPr lang="en-US" sz="1800" dirty="0" smtClean="0"/>
              <a:t>closely matched with circulating strains for 7 (20.6%) of 34 seasons for H3N2 and</a:t>
            </a:r>
            <a:br>
              <a:rPr lang="en-US" sz="1800" dirty="0" smtClean="0"/>
            </a:br>
            <a:r>
              <a:rPr lang="en-US" sz="1800" dirty="0" smtClean="0"/>
              <a:t> 5 (14.7%) of 34 seasons for flu B.</a:t>
            </a:r>
            <a:br>
              <a:rPr lang="en-US" sz="1800" dirty="0" smtClean="0"/>
            </a:br>
            <a:r>
              <a:rPr lang="en-US" sz="1800" dirty="0" smtClean="0"/>
              <a:t/>
            </a:r>
            <a:br>
              <a:rPr lang="en-US" sz="1800" dirty="0" smtClean="0"/>
            </a:br>
            <a:r>
              <a:rPr lang="en-US" sz="1800" dirty="0" smtClean="0"/>
              <a:t> For the </a:t>
            </a:r>
            <a:r>
              <a:rPr lang="en-US" sz="1800" dirty="0" smtClean="0">
                <a:solidFill>
                  <a:srgbClr val="FF0000"/>
                </a:solidFill>
                <a:effectLst>
                  <a:outerShdw blurRad="38100" dist="38100" dir="2700000" algn="tl">
                    <a:srgbClr val="000000">
                      <a:alpha val="43137"/>
                    </a:srgbClr>
                  </a:outerShdw>
                </a:effectLst>
              </a:rPr>
              <a:t>Southern</a:t>
            </a:r>
            <a:r>
              <a:rPr lang="en-US" sz="1800" dirty="0" smtClean="0"/>
              <a:t> Hemisphere vaccine, </a:t>
            </a:r>
            <a:br>
              <a:rPr lang="en-US" sz="1800" dirty="0" smtClean="0"/>
            </a:br>
            <a:r>
              <a:rPr lang="en-US" sz="1800" dirty="0" smtClean="0"/>
              <a:t> rates were</a:t>
            </a:r>
            <a:br>
              <a:rPr lang="en-US" sz="1800" dirty="0" smtClean="0"/>
            </a:br>
            <a:r>
              <a:rPr lang="en-US" sz="1800" dirty="0" smtClean="0"/>
              <a:t> 14.7% for H3N2 and 11.1% for flu B.</a:t>
            </a:r>
            <a:br>
              <a:rPr lang="en-US" sz="1800" dirty="0" smtClean="0"/>
            </a:br>
            <a:r>
              <a:rPr lang="en-US" sz="1800" dirty="0" smtClean="0"/>
              <a:t/>
            </a:r>
            <a:br>
              <a:rPr lang="en-US" sz="1800" dirty="0" smtClean="0"/>
            </a:br>
            <a:r>
              <a:rPr lang="en-US" sz="1800" dirty="0" smtClean="0"/>
              <a:t>Strain drift among seasons:</a:t>
            </a:r>
            <a:br>
              <a:rPr lang="en-US" sz="1800" dirty="0" smtClean="0"/>
            </a:br>
            <a:r>
              <a:rPr lang="en-US" sz="1800" dirty="0" smtClean="0"/>
              <a:t> 41.2% for H3N2 and 35.3% for influenza B </a:t>
            </a:r>
            <a:br>
              <a:rPr lang="en-US" sz="1800" dirty="0" smtClean="0"/>
            </a:br>
            <a:r>
              <a:rPr lang="en-US" sz="1800" dirty="0" smtClean="0"/>
              <a:t/>
            </a:r>
            <a:br>
              <a:rPr lang="en-US" sz="1800" dirty="0" smtClean="0"/>
            </a:br>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3511552"/>
          </a:xfrm>
        </p:spPr>
        <p:txBody>
          <a:bodyPr>
            <a:normAutofit/>
          </a:bodyPr>
          <a:lstStyle/>
          <a:p>
            <a:r>
              <a:rPr lang="en-US" dirty="0" smtClean="0"/>
              <a:t>In </a:t>
            </a:r>
            <a:r>
              <a:rPr lang="en-US" dirty="0" smtClean="0">
                <a:solidFill>
                  <a:srgbClr val="FF0000"/>
                </a:solidFill>
                <a:effectLst>
                  <a:outerShdw blurRad="38100" dist="38100" dir="2700000" algn="tl">
                    <a:srgbClr val="000000">
                      <a:alpha val="43137"/>
                    </a:srgbClr>
                  </a:outerShdw>
                </a:effectLst>
              </a:rPr>
              <a:t>recent yrs</a:t>
            </a:r>
            <a:r>
              <a:rPr lang="en-US" dirty="0" smtClean="0"/>
              <a:t/>
            </a:r>
            <a:br>
              <a:rPr lang="en-US" dirty="0" smtClean="0"/>
            </a:br>
            <a:r>
              <a:rPr lang="en-US" dirty="0" smtClean="0"/>
              <a:t> multiple </a:t>
            </a:r>
            <a:r>
              <a:rPr lang="en-US" dirty="0" smtClean="0">
                <a:solidFill>
                  <a:srgbClr val="FF0000"/>
                </a:solidFill>
                <a:effectLst>
                  <a:outerShdw blurRad="38100" dist="38100" dir="2700000" algn="tl">
                    <a:srgbClr val="000000">
                      <a:alpha val="43137"/>
                    </a:srgbClr>
                  </a:outerShdw>
                </a:effectLst>
              </a:rPr>
              <a:t>novel</a:t>
            </a:r>
            <a:r>
              <a:rPr lang="en-US" dirty="0" smtClean="0"/>
              <a:t> flu A strains </a:t>
            </a:r>
            <a:br>
              <a:rPr lang="en-US" dirty="0" smtClean="0"/>
            </a:br>
            <a:r>
              <a:rPr lang="en-US" dirty="0" smtClean="0"/>
              <a:t>have emerged in humans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6083320"/>
          </a:xfrm>
        </p:spPr>
        <p:txBody>
          <a:bodyPr>
            <a:noAutofit/>
          </a:bodyPr>
          <a:lstStyle/>
          <a:p>
            <a:r>
              <a:rPr lang="en-US" sz="2800" u="sng" dirty="0" smtClean="0"/>
              <a:t>Most</a:t>
            </a:r>
            <a:r>
              <a:rPr lang="en-US" sz="2800" dirty="0" smtClean="0"/>
              <a:t> </a:t>
            </a:r>
            <a:r>
              <a:rPr lang="en-US" sz="2800" dirty="0" err="1" smtClean="0">
                <a:solidFill>
                  <a:srgbClr val="FF0000"/>
                </a:solidFill>
                <a:effectLst>
                  <a:outerShdw blurRad="38100" dist="38100" dir="2700000" algn="tl">
                    <a:srgbClr val="000000">
                      <a:alpha val="43137"/>
                    </a:srgbClr>
                  </a:outerShdw>
                </a:effectLst>
              </a:rPr>
              <a:t>zoonotic</a:t>
            </a:r>
            <a:r>
              <a:rPr lang="en-US" sz="2800" dirty="0" smtClean="0">
                <a:solidFill>
                  <a:srgbClr val="FF0000"/>
                </a:solidFill>
                <a:effectLst>
                  <a:outerShdw blurRad="38100" dist="38100" dir="2700000" algn="tl">
                    <a:srgbClr val="000000">
                      <a:alpha val="43137"/>
                    </a:srgbClr>
                  </a:outerShdw>
                </a:effectLst>
              </a:rPr>
              <a:t> </a:t>
            </a:r>
            <a:r>
              <a:rPr lang="en-US" sz="2800" dirty="0" smtClean="0">
                <a:solidFill>
                  <a:srgbClr val="00B050"/>
                </a:solidFill>
                <a:effectLst>
                  <a:outerShdw blurRad="38100" dist="38100" dir="2700000" algn="tl">
                    <a:srgbClr val="000000">
                      <a:alpha val="43137"/>
                    </a:srgbClr>
                  </a:outerShdw>
                </a:effectLst>
              </a:rPr>
              <a:t>AIV</a:t>
            </a:r>
            <a:r>
              <a:rPr lang="en-US" sz="2800" dirty="0" smtClean="0"/>
              <a:t>s and </a:t>
            </a:r>
            <a:r>
              <a:rPr lang="en-US" sz="2800" dirty="0" smtClean="0">
                <a:solidFill>
                  <a:srgbClr val="00B050"/>
                </a:solidFill>
                <a:effectLst>
                  <a:outerShdw blurRad="38100" dist="38100" dir="2700000" algn="tl">
                    <a:srgbClr val="000000">
                      <a:alpha val="43137"/>
                    </a:srgbClr>
                  </a:outerShdw>
                </a:effectLst>
              </a:rPr>
              <a:t>swine</a:t>
            </a:r>
            <a:r>
              <a:rPr lang="en-US" sz="2800" dirty="0" smtClean="0"/>
              <a:t> flu variants </a:t>
            </a:r>
            <a:br>
              <a:rPr lang="en-US" sz="2800" dirty="0" smtClean="0"/>
            </a:br>
            <a:r>
              <a:rPr lang="en-US" sz="2800" dirty="0" smtClean="0"/>
              <a:t>typically cause mild inf. in humans</a:t>
            </a:r>
            <a:br>
              <a:rPr lang="en-US" sz="2800" dirty="0" smtClean="0"/>
            </a:br>
            <a:r>
              <a:rPr lang="en-US" sz="2800" dirty="0" smtClean="0"/>
              <a:t> however </a:t>
            </a:r>
            <a:br>
              <a:rPr lang="en-US" sz="2800" dirty="0" smtClean="0"/>
            </a:br>
            <a:r>
              <a:rPr lang="en-US" sz="2800" dirty="0" smtClean="0">
                <a:solidFill>
                  <a:srgbClr val="FF0000"/>
                </a:solidFill>
                <a:effectLst>
                  <a:outerShdw blurRad="38100" dist="38100" dir="2700000" algn="tl">
                    <a:srgbClr val="000000">
                      <a:alpha val="43137"/>
                    </a:srgbClr>
                  </a:outerShdw>
                </a:effectLst>
              </a:rPr>
              <a:t>severe</a:t>
            </a:r>
            <a:r>
              <a:rPr lang="en-US" sz="2800" dirty="0" smtClean="0"/>
              <a:t> illness and fatalities </a:t>
            </a:r>
            <a:br>
              <a:rPr lang="en-US" sz="2800" dirty="0" smtClean="0"/>
            </a:br>
            <a:r>
              <a:rPr lang="en-US" sz="2800" dirty="0" smtClean="0"/>
              <a:t>are associated with </a:t>
            </a:r>
            <a:br>
              <a:rPr lang="en-US" sz="2800" dirty="0" smtClean="0"/>
            </a:br>
            <a:r>
              <a:rPr lang="en-US" sz="2800" dirty="0" err="1" smtClean="0"/>
              <a:t>zoonotic</a:t>
            </a:r>
            <a:r>
              <a:rPr lang="en-US" sz="2800" dirty="0" smtClean="0"/>
              <a:t> H5N6, H10N8, H7N9 and H5N1 serotypes, </a:t>
            </a:r>
            <a:br>
              <a:rPr lang="en-US" sz="2800" dirty="0" smtClean="0"/>
            </a:br>
            <a:r>
              <a:rPr lang="en-US" sz="2800" dirty="0" smtClean="0"/>
              <a:t>and H1N1 1918 Spanish flu.</a:t>
            </a:r>
            <a:br>
              <a:rPr lang="en-US" sz="2800" dirty="0" smtClean="0"/>
            </a:b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5654692"/>
          </a:xfrm>
        </p:spPr>
        <p:txBody>
          <a:bodyPr>
            <a:normAutofit/>
          </a:bodyPr>
          <a:lstStyle/>
          <a:p>
            <a:r>
              <a:rPr lang="en-US" dirty="0" smtClean="0"/>
              <a:t>changing landscape of </a:t>
            </a:r>
            <a:br>
              <a:rPr lang="en-US" dirty="0" smtClean="0"/>
            </a:br>
            <a:r>
              <a:rPr lang="en-US" dirty="0" smtClean="0">
                <a:solidFill>
                  <a:srgbClr val="FF0000"/>
                </a:solidFill>
                <a:effectLst>
                  <a:outerShdw blurRad="38100" dist="38100" dir="2700000" algn="tl">
                    <a:srgbClr val="000000">
                      <a:alpha val="43137"/>
                    </a:srgbClr>
                  </a:outerShdw>
                </a:effectLst>
              </a:rPr>
              <a:t>avian flu</a:t>
            </a:r>
            <a:r>
              <a:rPr lang="en-US" dirty="0" smtClean="0"/>
              <a:t/>
            </a:r>
            <a:br>
              <a:rPr lang="en-US" dirty="0" smtClean="0"/>
            </a:br>
            <a:r>
              <a:rPr lang="en-US" dirty="0" smtClean="0"/>
              <a:t> globally indicates </a:t>
            </a:r>
            <a:br>
              <a:rPr lang="en-US" dirty="0" smtClean="0"/>
            </a:br>
            <a:r>
              <a:rPr lang="en-US" dirty="0" smtClean="0"/>
              <a:t>a need to reassess </a:t>
            </a:r>
            <a:br>
              <a:rPr lang="en-US" dirty="0" smtClean="0"/>
            </a:br>
            <a:r>
              <a:rPr lang="en-US" dirty="0" smtClean="0"/>
              <a:t>the risk of a pandemic flu outbreak of </a:t>
            </a:r>
            <a:r>
              <a:rPr lang="en-US" dirty="0" err="1" smtClean="0"/>
              <a:t>zoonotic</a:t>
            </a:r>
            <a:r>
              <a:rPr lang="en-US" dirty="0" smtClean="0"/>
              <a:t> origin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6011882"/>
          </a:xfrm>
        </p:spPr>
        <p:txBody>
          <a:bodyPr>
            <a:noAutofit/>
          </a:bodyPr>
          <a:lstStyle/>
          <a:p>
            <a:pPr algn="l"/>
            <a:r>
              <a:rPr lang="en-US" sz="3200" dirty="0" smtClean="0"/>
              <a:t>an increase in emergence of </a:t>
            </a:r>
            <a:r>
              <a:rPr lang="en-US" sz="3200" dirty="0" smtClean="0">
                <a:solidFill>
                  <a:srgbClr val="FF0000"/>
                </a:solidFill>
                <a:effectLst>
                  <a:outerShdw blurRad="38100" dist="38100" dir="2700000" algn="tl">
                    <a:srgbClr val="000000">
                      <a:alpha val="43137"/>
                    </a:srgbClr>
                  </a:outerShdw>
                </a:effectLst>
              </a:rPr>
              <a:t>AIV</a:t>
            </a:r>
            <a:r>
              <a:rPr lang="en-US" sz="3200" dirty="0" smtClean="0"/>
              <a:t>s infecting </a:t>
            </a:r>
            <a:r>
              <a:rPr lang="en-US" sz="3200" dirty="0" smtClean="0">
                <a:solidFill>
                  <a:srgbClr val="FF0000"/>
                </a:solidFill>
                <a:effectLst>
                  <a:outerShdw blurRad="38100" dist="38100" dir="2700000" algn="tl">
                    <a:srgbClr val="000000">
                      <a:alpha val="43137"/>
                    </a:srgbClr>
                  </a:outerShdw>
                </a:effectLst>
              </a:rPr>
              <a:t>humans</a:t>
            </a:r>
            <a:r>
              <a:rPr lang="en-US" sz="3200" dirty="0" smtClean="0"/>
              <a:t> in the last decade</a:t>
            </a:r>
            <a:br>
              <a:rPr lang="en-US" sz="3200" dirty="0" smtClean="0"/>
            </a:br>
            <a:r>
              <a:rPr lang="en-US" sz="3200" dirty="0" smtClean="0"/>
              <a:t/>
            </a:r>
            <a:br>
              <a:rPr lang="en-US" sz="3200" dirty="0" smtClean="0"/>
            </a:br>
            <a:r>
              <a:rPr lang="en-US" sz="3200" dirty="0" smtClean="0"/>
              <a:t> (</a:t>
            </a:r>
            <a:r>
              <a:rPr lang="en-US" sz="3200" dirty="0" err="1" smtClean="0"/>
              <a:t>i</a:t>
            </a:r>
            <a:r>
              <a:rPr lang="en-US" sz="3200" dirty="0" smtClean="0"/>
              <a:t>) improvements in </a:t>
            </a:r>
            <a:r>
              <a:rPr lang="en-US" sz="3200" dirty="0" err="1" smtClean="0"/>
              <a:t>zoonotic</a:t>
            </a:r>
            <a:r>
              <a:rPr lang="en-US" sz="3200" dirty="0" smtClean="0"/>
              <a:t> AIV case ascertainment, </a:t>
            </a:r>
            <a:br>
              <a:rPr lang="en-US"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6440510"/>
          </a:xfrm>
        </p:spPr>
        <p:txBody>
          <a:bodyPr>
            <a:noAutofit/>
          </a:bodyPr>
          <a:lstStyle/>
          <a:p>
            <a:pPr lvl="0"/>
            <a:r>
              <a:rPr lang="en-US" sz="3200" dirty="0"/>
              <a:t>pregnant women, </a:t>
            </a:r>
            <a:r>
              <a:rPr lang="en-US" sz="3200" dirty="0" smtClean="0"/>
              <a:t/>
            </a:r>
            <a:br>
              <a:rPr lang="en-US" sz="3200" dirty="0" smtClean="0"/>
            </a:br>
            <a:r>
              <a:rPr lang="en-US" sz="3200" dirty="0" smtClean="0"/>
              <a:t>children &lt; </a:t>
            </a:r>
            <a:r>
              <a:rPr lang="en-US" sz="3200" dirty="0"/>
              <a:t>59 </a:t>
            </a:r>
            <a:r>
              <a:rPr lang="en-US" sz="3200" dirty="0" err="1" smtClean="0"/>
              <a:t>mths</a:t>
            </a:r>
            <a:r>
              <a:rPr lang="en-US" sz="3200" dirty="0" smtClean="0"/>
              <a:t>,</a:t>
            </a:r>
            <a:br>
              <a:rPr lang="en-US" sz="3200" dirty="0" smtClean="0"/>
            </a:br>
            <a:r>
              <a:rPr lang="en-US" sz="3200" dirty="0" smtClean="0"/>
              <a:t> </a:t>
            </a:r>
            <a:r>
              <a:rPr lang="en-US" sz="3200" dirty="0"/>
              <a:t>the elderly, </a:t>
            </a:r>
            <a:r>
              <a:rPr lang="en-US" sz="3200" dirty="0" smtClean="0"/>
              <a:t/>
            </a:r>
            <a:br>
              <a:rPr lang="en-US" sz="3200" dirty="0" smtClean="0"/>
            </a:br>
            <a:r>
              <a:rPr lang="en-US" sz="3200" dirty="0" smtClean="0"/>
              <a:t>chronic </a:t>
            </a:r>
            <a:r>
              <a:rPr lang="en-US" sz="3200" dirty="0"/>
              <a:t>medical </a:t>
            </a:r>
            <a:r>
              <a:rPr lang="en-US" sz="3200" dirty="0" smtClean="0"/>
              <a:t>conditions</a:t>
            </a:r>
            <a:br>
              <a:rPr lang="en-US" sz="3200" dirty="0" smtClean="0"/>
            </a:br>
            <a:r>
              <a:rPr lang="en-US" sz="3200" dirty="0" smtClean="0"/>
              <a:t> </a:t>
            </a:r>
            <a:r>
              <a:rPr lang="en-US" sz="2400" i="1" dirty="0" smtClean="0"/>
              <a:t>(chronic </a:t>
            </a:r>
            <a:r>
              <a:rPr lang="en-US" sz="2400" i="1" dirty="0"/>
              <a:t>cardiac, pulmonary, renal, metabolic, </a:t>
            </a:r>
            <a:r>
              <a:rPr lang="en-US" sz="2400" i="1" dirty="0" err="1"/>
              <a:t>neurodevelopmental</a:t>
            </a:r>
            <a:r>
              <a:rPr lang="en-US" sz="2400" i="1" dirty="0"/>
              <a:t>, liver or hematologic </a:t>
            </a:r>
            <a:r>
              <a:rPr lang="en-US" sz="2400" i="1" dirty="0" smtClean="0"/>
              <a:t>dis.) </a:t>
            </a:r>
            <a:r>
              <a:rPr lang="en-US" sz="3200" dirty="0" smtClean="0"/>
              <a:t/>
            </a:r>
            <a:br>
              <a:rPr lang="en-US" sz="3200" dirty="0" smtClean="0"/>
            </a:br>
            <a:r>
              <a:rPr lang="en-US" sz="3200" dirty="0" smtClean="0"/>
              <a:t>IC:</a:t>
            </a:r>
            <a:br>
              <a:rPr lang="en-US" sz="3200" dirty="0" smtClean="0"/>
            </a:br>
            <a:r>
              <a:rPr lang="en-US" sz="2000" dirty="0" smtClean="0"/>
              <a:t>(HIV/AIDS</a:t>
            </a:r>
            <a:r>
              <a:rPr lang="en-US" sz="2000" dirty="0"/>
              <a:t>, </a:t>
            </a:r>
            <a:r>
              <a:rPr lang="en-US" sz="2000" dirty="0" smtClean="0"/>
              <a:t>chemotherapy </a:t>
            </a:r>
            <a:r>
              <a:rPr lang="en-US" sz="2000" dirty="0"/>
              <a:t>or steroids, or malignancy)</a:t>
            </a:r>
            <a:r>
              <a:rPr lang="en-US" sz="3200" dirty="0"/>
              <a:t/>
            </a:r>
            <a:br>
              <a:rPr lang="en-US" sz="3200" dirty="0"/>
            </a:br>
            <a:r>
              <a:rPr lang="en-US" sz="3200" dirty="0"/>
              <a:t> </a:t>
            </a:r>
            <a:br>
              <a:rPr lang="en-US" sz="3200" dirty="0"/>
            </a:br>
            <a:r>
              <a:rPr lang="en-US" sz="3200" dirty="0" smtClean="0"/>
              <a:t>HCW</a:t>
            </a:r>
            <a:r>
              <a:rPr lang="en-US" sz="3200" dirty="0"/>
              <a:t/>
            </a:r>
            <a:br>
              <a:rPr lang="en-US" sz="3200" dirty="0"/>
            </a:br>
            <a:endParaRPr lang="en-US"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6011882"/>
          </a:xfrm>
        </p:spPr>
        <p:txBody>
          <a:bodyPr>
            <a:normAutofit/>
          </a:bodyPr>
          <a:lstStyle/>
          <a:p>
            <a:r>
              <a:rPr lang="en-US" dirty="0" smtClean="0"/>
              <a:t>(ii) a “true” increase in AIV emergence,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6083320"/>
          </a:xfrm>
        </p:spPr>
        <p:txBody>
          <a:bodyPr>
            <a:normAutofit/>
          </a:bodyPr>
          <a:lstStyle/>
          <a:p>
            <a:pPr algn="l"/>
            <a:r>
              <a:rPr lang="en-US" sz="2800" dirty="0" smtClean="0"/>
              <a:t>which could be explained by </a:t>
            </a:r>
            <a:r>
              <a:rPr lang="en-US" dirty="0" smtClean="0"/>
              <a:t/>
            </a:r>
            <a:br>
              <a:rPr lang="en-US" dirty="0" smtClean="0"/>
            </a:br>
            <a:r>
              <a:rPr lang="en-US" dirty="0" smtClean="0"/>
              <a:t>an increase in AIV circulation </a:t>
            </a:r>
            <a:br>
              <a:rPr lang="en-US" dirty="0" smtClean="0"/>
            </a:br>
            <a:r>
              <a:rPr lang="en-US" dirty="0" smtClean="0"/>
              <a:t>and</a:t>
            </a:r>
            <a:br>
              <a:rPr lang="en-US" dirty="0" smtClean="0"/>
            </a:br>
            <a:r>
              <a:rPr lang="en-US" dirty="0" smtClean="0"/>
              <a:t> diversity in poultry populations,</a:t>
            </a:r>
            <a:br>
              <a:rPr lang="en-US" dirty="0" smtClean="0"/>
            </a:br>
            <a:r>
              <a:rPr lang="en-US" dirty="0" smtClean="0"/>
              <a:t> growths in the poultry industry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6083320"/>
          </a:xfrm>
        </p:spPr>
        <p:txBody>
          <a:bodyPr>
            <a:noAutofit/>
          </a:bodyPr>
          <a:lstStyle/>
          <a:p>
            <a:r>
              <a:rPr lang="en-US" sz="3200" dirty="0" smtClean="0">
                <a:solidFill>
                  <a:srgbClr val="FF0000"/>
                </a:solidFill>
                <a:effectLst>
                  <a:outerShdw blurRad="38100" dist="38100" dir="2700000" algn="tl">
                    <a:srgbClr val="000000">
                      <a:alpha val="43137"/>
                    </a:srgbClr>
                  </a:outerShdw>
                </a:effectLst>
              </a:rPr>
              <a:t>not</a:t>
            </a:r>
            <a:r>
              <a:rPr lang="en-US" sz="3200" dirty="0" smtClean="0"/>
              <a:t> any reports of AIV emergence in humans </a:t>
            </a:r>
            <a:br>
              <a:rPr lang="en-US" sz="3200" dirty="0" smtClean="0"/>
            </a:br>
            <a:r>
              <a:rPr lang="en-US" sz="3200" dirty="0" smtClean="0"/>
              <a:t>in </a:t>
            </a:r>
            <a:r>
              <a:rPr lang="en-US" sz="3200" dirty="0" smtClean="0">
                <a:solidFill>
                  <a:srgbClr val="FF0000"/>
                </a:solidFill>
                <a:effectLst>
                  <a:outerShdw blurRad="38100" dist="38100" dir="2700000" algn="tl">
                    <a:srgbClr val="000000">
                      <a:alpha val="43137"/>
                    </a:srgbClr>
                  </a:outerShdw>
                </a:effectLst>
              </a:rPr>
              <a:t>low</a:t>
            </a:r>
            <a:r>
              <a:rPr lang="en-US" sz="3200" dirty="0" smtClean="0"/>
              <a:t>-income,</a:t>
            </a:r>
            <a:br>
              <a:rPr lang="en-US" sz="3200" dirty="0" smtClean="0"/>
            </a:br>
            <a:r>
              <a:rPr lang="en-US" sz="3200" dirty="0" smtClean="0"/>
              <a:t> developing countries – </a:t>
            </a:r>
            <a:br>
              <a:rPr lang="en-US" sz="3200" dirty="0" smtClean="0"/>
            </a:br>
            <a:r>
              <a:rPr lang="en-US" sz="3200" dirty="0" smtClean="0"/>
              <a:t>this may also be due to case ascertainment bias.</a:t>
            </a:r>
            <a:br>
              <a:rPr lang="en-US" sz="3200" dirty="0" smtClean="0"/>
            </a:br>
            <a:r>
              <a:rPr lang="en-US" sz="3200" dirty="0" smtClean="0"/>
              <a:t/>
            </a:r>
            <a:br>
              <a:rPr lang="en-US" sz="3200" dirty="0" smtClean="0"/>
            </a:br>
            <a:r>
              <a:rPr lang="en-US" sz="3200" dirty="0" smtClean="0"/>
              <a:t> Developing countries </a:t>
            </a:r>
            <a:br>
              <a:rPr lang="en-US" sz="3200" dirty="0" smtClean="0"/>
            </a:br>
            <a:r>
              <a:rPr lang="en-US" sz="3200" dirty="0" smtClean="0"/>
              <a:t>are both </a:t>
            </a:r>
            <a:r>
              <a:rPr lang="en-US" sz="3200" u="sng" dirty="0" smtClean="0"/>
              <a:t>unable</a:t>
            </a:r>
            <a:r>
              <a:rPr lang="en-US" sz="3200" dirty="0" smtClean="0"/>
              <a:t> to support high levels of active AIV surveillance </a:t>
            </a:r>
            <a:br>
              <a:rPr lang="en-US" sz="3200" dirty="0" smtClean="0"/>
            </a:br>
            <a:r>
              <a:rPr lang="en-US" sz="3200" dirty="0" smtClean="0"/>
              <a:t>(in both human and animal sectors), </a:t>
            </a:r>
            <a:br>
              <a:rPr lang="en-US" sz="3200" dirty="0" smtClean="0"/>
            </a:br>
            <a:r>
              <a:rPr lang="en-US" sz="3200" dirty="0" smtClean="0"/>
              <a:t>and</a:t>
            </a:r>
            <a:br>
              <a:rPr lang="en-US" sz="3200" dirty="0" smtClean="0"/>
            </a:br>
            <a:r>
              <a:rPr lang="en-US" sz="3200" dirty="0" smtClean="0"/>
              <a:t> highly regulated agricultural systems with the ability to enforce dis. control regulations </a:t>
            </a:r>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43890" cy="6154758"/>
          </a:xfrm>
        </p:spPr>
        <p:txBody>
          <a:bodyPr>
            <a:noAutofit/>
          </a:bodyPr>
          <a:lstStyle/>
          <a:p>
            <a:r>
              <a:rPr lang="en-US" sz="2400" dirty="0" smtClean="0"/>
              <a:t>Avian flu has the highest case-fatality rate</a:t>
            </a:r>
            <a:br>
              <a:rPr lang="en-US" sz="2400" dirty="0" smtClean="0"/>
            </a:br>
            <a:r>
              <a:rPr lang="en-US" sz="2400" dirty="0" smtClean="0"/>
              <a:t> among </a:t>
            </a:r>
            <a:r>
              <a:rPr lang="en-US" sz="2400" dirty="0" smtClean="0">
                <a:solidFill>
                  <a:srgbClr val="FF0000"/>
                </a:solidFill>
                <a:effectLst>
                  <a:outerShdw blurRad="38100" dist="38100" dir="2700000" algn="tl">
                    <a:srgbClr val="000000">
                      <a:alpha val="43137"/>
                    </a:srgbClr>
                  </a:outerShdw>
                </a:effectLst>
              </a:rPr>
              <a:t>10-39 yrs.</a:t>
            </a:r>
            <a:r>
              <a:rPr lang="en-US" sz="2400" dirty="0" smtClean="0"/>
              <a:t/>
            </a:r>
            <a:br>
              <a:rPr lang="en-US" sz="2400" dirty="0" smtClean="0"/>
            </a:br>
            <a:r>
              <a:rPr lang="en-US" sz="2400" dirty="0" smtClean="0"/>
              <a:t> Unlike seasonal flu, (very young and very old individuals),</a:t>
            </a:r>
            <a:br>
              <a:rPr lang="en-US" sz="2400" dirty="0" smtClean="0"/>
            </a:br>
            <a:r>
              <a:rPr lang="en-US" sz="2400" dirty="0" smtClean="0"/>
              <a:t> </a:t>
            </a:r>
            <a:br>
              <a:rPr lang="en-US" sz="2400" dirty="0" smtClean="0"/>
            </a:br>
            <a:r>
              <a:rPr lang="en-US" sz="2400" dirty="0" smtClean="0">
                <a:solidFill>
                  <a:srgbClr val="FF0000"/>
                </a:solidFill>
                <a:effectLst>
                  <a:outerShdw blurRad="38100" dist="38100" dir="2700000" algn="tl">
                    <a:srgbClr val="000000">
                      <a:alpha val="43137"/>
                    </a:srgbClr>
                  </a:outerShdw>
                </a:effectLst>
              </a:rPr>
              <a:t>young adults </a:t>
            </a:r>
            <a:r>
              <a:rPr lang="en-US" sz="2400" dirty="0" smtClean="0"/>
              <a:t>a large proportion of avian flu cases</a:t>
            </a:r>
            <a:br>
              <a:rPr lang="en-US" sz="2400" dirty="0" smtClean="0"/>
            </a:br>
            <a:r>
              <a:rPr lang="en-US" sz="2400" dirty="0" smtClean="0"/>
              <a:t>50%,&lt;20 yrs. </a:t>
            </a:r>
            <a:br>
              <a:rPr lang="en-US" sz="2400" dirty="0" smtClean="0"/>
            </a:br>
            <a:r>
              <a:rPr lang="en-US" sz="2400" dirty="0" smtClean="0"/>
              <a:t>40%,aged 20-40 yrs</a:t>
            </a:r>
            <a:br>
              <a:rPr lang="en-US" sz="2400" dirty="0" smtClean="0"/>
            </a:br>
            <a:r>
              <a:rPr lang="en-US" sz="2400" dirty="0" smtClean="0"/>
              <a:t/>
            </a:r>
            <a:br>
              <a:rPr lang="en-US" sz="2400" dirty="0" smtClean="0"/>
            </a:br>
            <a:r>
              <a:rPr lang="en-US" sz="2400" dirty="0" smtClean="0">
                <a:solidFill>
                  <a:srgbClr val="FF0000"/>
                </a:solidFill>
              </a:rPr>
              <a:t>In Egypt, </a:t>
            </a:r>
            <a:r>
              <a:rPr lang="en-US" sz="2400" dirty="0" smtClean="0"/>
              <a:t/>
            </a:r>
            <a:br>
              <a:rPr lang="en-US" sz="2400" dirty="0" smtClean="0"/>
            </a:br>
            <a:r>
              <a:rPr lang="en-US" sz="2400" dirty="0" smtClean="0"/>
              <a:t>avian flu ,a relatively low mortality rate, </a:t>
            </a:r>
            <a:br>
              <a:rPr lang="en-US" sz="2400" dirty="0" smtClean="0"/>
            </a:br>
            <a:r>
              <a:rPr lang="en-US" sz="2400" dirty="0" smtClean="0"/>
              <a:t>associated with a high rate of inf. in young children (&lt; 10 y); </a:t>
            </a:r>
            <a:br>
              <a:rPr lang="en-US" sz="2400" dirty="0" smtClean="0"/>
            </a:br>
            <a:r>
              <a:rPr lang="en-US" sz="2400" dirty="0" smtClean="0"/>
              <a:t>as of May 2009, </a:t>
            </a:r>
            <a:br>
              <a:rPr lang="en-US" sz="2400" dirty="0" smtClean="0"/>
            </a:br>
            <a:r>
              <a:rPr lang="en-US" sz="2400" dirty="0" smtClean="0"/>
              <a:t>the mortality rate in this subpopulation has been zero</a:t>
            </a:r>
            <a:br>
              <a:rPr lang="en-US" sz="2400" dirty="0" smtClean="0"/>
            </a:br>
            <a:r>
              <a:rPr lang="en-US" sz="2400" dirty="0" smtClean="0"/>
              <a:t/>
            </a:r>
            <a:br>
              <a:rPr lang="en-US" sz="2400" dirty="0" smtClean="0"/>
            </a:br>
            <a:r>
              <a:rPr lang="en-US" sz="2400" dirty="0" smtClean="0"/>
              <a:t>The significance and reproducibility of these findings remains to be seen</a:t>
            </a:r>
            <a:br>
              <a:rPr lang="en-US" sz="2400" dirty="0" smtClean="0"/>
            </a:b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6226196"/>
          </a:xfrm>
        </p:spPr>
        <p:txBody>
          <a:bodyPr>
            <a:noAutofit/>
          </a:bodyPr>
          <a:lstStyle/>
          <a:p>
            <a:r>
              <a:rPr lang="en-US" sz="2400" b="1" dirty="0" smtClean="0"/>
              <a:t/>
            </a:r>
            <a:br>
              <a:rPr lang="en-US" sz="2400" b="1" dirty="0" smtClean="0"/>
            </a:br>
            <a:r>
              <a:rPr lang="en-US" sz="2400" dirty="0" smtClean="0">
                <a:hlinkClick r:id="rId2" tooltip="List of infectious diseases causing flu-like syndrome"/>
              </a:rPr>
              <a:t>Infectious diseases causing ILI</a:t>
            </a:r>
            <a:r>
              <a:rPr lang="en-US" sz="2400" dirty="0" smtClean="0"/>
              <a:t>: </a:t>
            </a:r>
            <a:br>
              <a:rPr lang="en-US" sz="2400" dirty="0" smtClean="0"/>
            </a:br>
            <a:r>
              <a:rPr lang="en-US" sz="2400" dirty="0" smtClean="0"/>
              <a:t> </a:t>
            </a:r>
            <a:r>
              <a:rPr lang="en-US" sz="2400" dirty="0" smtClean="0">
                <a:hlinkClick r:id="rId3" tooltip="Malaria"/>
              </a:rPr>
              <a:t>malaria</a:t>
            </a:r>
            <a:r>
              <a:rPr lang="en-US" sz="2400" dirty="0" smtClean="0"/>
              <a:t>,</a:t>
            </a:r>
            <a:br>
              <a:rPr lang="en-US" sz="2400" dirty="0" smtClean="0"/>
            </a:br>
            <a:r>
              <a:rPr lang="en-US" sz="2400" dirty="0" smtClean="0"/>
              <a:t> acute </a:t>
            </a:r>
            <a:r>
              <a:rPr lang="en-US" sz="2400" dirty="0" smtClean="0">
                <a:hlinkClick r:id="rId4" tooltip="HIV/AIDS"/>
              </a:rPr>
              <a:t>HIV/AIDS</a:t>
            </a:r>
            <a:r>
              <a:rPr lang="en-US" sz="2400" dirty="0" smtClean="0"/>
              <a:t> inf., </a:t>
            </a:r>
            <a:br>
              <a:rPr lang="en-US" sz="2400" dirty="0" smtClean="0"/>
            </a:br>
            <a:r>
              <a:rPr lang="en-US" sz="2400" dirty="0" smtClean="0">
                <a:hlinkClick r:id="rId5" tooltip="Hepatitis C"/>
              </a:rPr>
              <a:t>hepatitis C</a:t>
            </a:r>
            <a:r>
              <a:rPr lang="en-US" sz="2400" dirty="0" smtClean="0"/>
              <a:t>, </a:t>
            </a:r>
            <a:br>
              <a:rPr lang="en-US" sz="2400" dirty="0" smtClean="0"/>
            </a:br>
            <a:r>
              <a:rPr lang="en-US" sz="2400" dirty="0" smtClean="0">
                <a:hlinkClick r:id="rId6" tooltip="Q fever"/>
              </a:rPr>
              <a:t>Q fever</a:t>
            </a:r>
            <a:r>
              <a:rPr lang="en-US" sz="2400" dirty="0" smtClean="0"/>
              <a:t>,</a:t>
            </a:r>
            <a:br>
              <a:rPr lang="en-US" sz="2400" dirty="0" smtClean="0"/>
            </a:br>
            <a:r>
              <a:rPr lang="en-US" sz="2400" dirty="0" smtClean="0"/>
              <a:t> </a:t>
            </a:r>
            <a:r>
              <a:rPr lang="en-US" sz="2400" dirty="0" smtClean="0">
                <a:hlinkClick r:id="rId7" tooltip="Dengue fever"/>
              </a:rPr>
              <a:t>dengue fever</a:t>
            </a:r>
            <a:r>
              <a:rPr lang="en-US" sz="2400" dirty="0" smtClean="0"/>
              <a:t>,</a:t>
            </a:r>
            <a:br>
              <a:rPr lang="en-US" sz="2400" dirty="0" smtClean="0"/>
            </a:br>
            <a:r>
              <a:rPr lang="en-US" sz="2400" dirty="0" smtClean="0"/>
              <a:t> </a:t>
            </a:r>
            <a:r>
              <a:rPr lang="en-US" sz="2400" dirty="0" smtClean="0">
                <a:hlinkClick r:id="rId8" tooltip="Pneumonia"/>
              </a:rPr>
              <a:t>pneumonia</a:t>
            </a:r>
            <a:r>
              <a:rPr lang="en-US" sz="2400" dirty="0" smtClean="0"/>
              <a:t>, </a:t>
            </a:r>
            <a:br>
              <a:rPr lang="en-US" sz="2400" dirty="0" smtClean="0"/>
            </a:br>
            <a:r>
              <a:rPr lang="en-US" sz="2400" dirty="0" smtClean="0"/>
              <a:t/>
            </a:r>
            <a:br>
              <a:rPr lang="en-US" sz="2400" dirty="0" smtClean="0"/>
            </a:br>
            <a:r>
              <a:rPr lang="en-US" sz="2400" dirty="0" smtClean="0">
                <a:hlinkClick r:id="rId9" tooltip="Pharmaceutical drug"/>
              </a:rPr>
              <a:t>Pharmaceutical drugs</a:t>
            </a:r>
            <a:r>
              <a:rPr lang="en-US" sz="2400" dirty="0" smtClean="0"/>
              <a:t> :</a:t>
            </a:r>
            <a:br>
              <a:rPr lang="en-US" sz="2400" dirty="0" smtClean="0"/>
            </a:br>
            <a:r>
              <a:rPr lang="en-US" sz="2400" dirty="0" smtClean="0">
                <a:hlinkClick r:id="rId10" tooltip="Biopharmaceutical"/>
              </a:rPr>
              <a:t>biologics</a:t>
            </a:r>
            <a:r>
              <a:rPr lang="en-US" sz="2400" dirty="0" smtClean="0"/>
              <a:t> such as IFN and </a:t>
            </a:r>
            <a:r>
              <a:rPr lang="en-US" sz="2400" dirty="0" smtClean="0">
                <a:hlinkClick r:id="rId11" tooltip="Monoclonal antibody"/>
              </a:rPr>
              <a:t>monoclonal Abs</a:t>
            </a:r>
            <a:r>
              <a:rPr lang="en-US" sz="2400" dirty="0" smtClean="0"/>
              <a:t>, CSFs</a:t>
            </a:r>
            <a:br>
              <a:rPr lang="en-US" sz="2400" dirty="0" smtClean="0"/>
            </a:br>
            <a:r>
              <a:rPr lang="en-US" sz="2400" dirty="0" smtClean="0">
                <a:hlinkClick r:id="rId12" tooltip="Chemotherapeutic agent"/>
              </a:rPr>
              <a:t>Chemotherapeutic agents</a:t>
            </a:r>
            <a:r>
              <a:rPr lang="en-US" sz="2400" dirty="0" smtClean="0"/>
              <a:t> </a:t>
            </a:r>
            <a:br>
              <a:rPr lang="en-US" sz="2400" dirty="0" smtClean="0"/>
            </a:br>
            <a:r>
              <a:rPr lang="en-US" sz="2400" dirty="0" smtClean="0"/>
              <a:t> </a:t>
            </a:r>
            <a:r>
              <a:rPr lang="en-US" sz="2400" dirty="0" err="1" smtClean="0">
                <a:hlinkClick r:id="rId13" tooltip="Bisphosphonate"/>
              </a:rPr>
              <a:t>bisphosphonates</a:t>
            </a:r>
            <a:r>
              <a:rPr lang="en-US" sz="2400" dirty="0" smtClean="0"/>
              <a:t>, </a:t>
            </a:r>
            <a:r>
              <a:rPr lang="en-US" sz="2400" dirty="0" err="1" smtClean="0">
                <a:hlinkClick r:id="rId14" tooltip="Caspofungin"/>
              </a:rPr>
              <a:t>caspofungin</a:t>
            </a:r>
            <a:r>
              <a:rPr lang="en-US" sz="2400" dirty="0" smtClean="0"/>
              <a:t>, and </a:t>
            </a:r>
            <a:r>
              <a:rPr lang="en-US" sz="2400" dirty="0" err="1" smtClean="0">
                <a:hlinkClick r:id="rId15" tooltip="Levamisole"/>
              </a:rPr>
              <a:t>levamisole</a:t>
            </a:r>
            <a:r>
              <a:rPr lang="en-US" sz="2400" dirty="0" smtClean="0"/>
              <a:t/>
            </a:r>
            <a:br>
              <a:rPr lang="en-US" sz="2400" dirty="0" smtClean="0"/>
            </a:br>
            <a:r>
              <a:rPr lang="en-US" sz="2400" dirty="0" smtClean="0"/>
              <a:t/>
            </a:r>
            <a:br>
              <a:rPr lang="en-US" sz="2400" dirty="0" smtClean="0"/>
            </a:br>
            <a:r>
              <a:rPr lang="en-US" sz="2400" dirty="0" smtClean="0">
                <a:hlinkClick r:id="rId16" tooltip="Influenza vaccine"/>
              </a:rPr>
              <a:t>influenza vaccine</a:t>
            </a:r>
            <a:r>
              <a:rPr lang="en-US" sz="2400" dirty="0" smtClean="0"/>
              <a:t> or other vac., </a:t>
            </a:r>
            <a:br>
              <a:rPr lang="en-US" sz="2400" dirty="0" smtClean="0"/>
            </a:br>
            <a:r>
              <a:rPr lang="en-US" sz="2400" dirty="0" err="1" smtClean="0">
                <a:hlinkClick r:id="rId17" tooltip="Drug withdrawal"/>
              </a:rPr>
              <a:t>opioid</a:t>
            </a:r>
            <a:r>
              <a:rPr lang="en-US" sz="2400" dirty="0" smtClean="0">
                <a:hlinkClick r:id="rId17" tooltip="Drug withdrawal"/>
              </a:rPr>
              <a:t> withdrawal</a:t>
            </a:r>
            <a:r>
              <a:rPr lang="en-US" sz="2400" dirty="0" smtClean="0"/>
              <a:t> in addicts </a:t>
            </a:r>
            <a:br>
              <a:rPr lang="en-US" sz="2400" dirty="0" smtClean="0"/>
            </a:b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6369072"/>
          </a:xfrm>
        </p:spPr>
        <p:txBody>
          <a:bodyPr>
            <a:normAutofit fontScale="90000"/>
          </a:bodyPr>
          <a:lstStyle/>
          <a:p>
            <a:r>
              <a:rPr lang="en-US" dirty="0" smtClean="0">
                <a:hlinkClick r:id="rId2" tooltip="Rhinovirus"/>
              </a:rPr>
              <a:t>rhinoviruses</a:t>
            </a:r>
            <a:r>
              <a:rPr lang="en-US" dirty="0" smtClean="0"/>
              <a:t>,</a:t>
            </a:r>
            <a:br>
              <a:rPr lang="en-US" dirty="0" smtClean="0"/>
            </a:br>
            <a:r>
              <a:rPr lang="en-US" dirty="0" smtClean="0"/>
              <a:t> </a:t>
            </a:r>
            <a:r>
              <a:rPr lang="en-US" dirty="0" err="1" smtClean="0">
                <a:hlinkClick r:id="rId3" tooltip="Coronavirus"/>
              </a:rPr>
              <a:t>coronaviruses</a:t>
            </a:r>
            <a:r>
              <a:rPr lang="en-US" dirty="0" smtClean="0"/>
              <a:t>, </a:t>
            </a:r>
            <a:br>
              <a:rPr lang="en-US" dirty="0" smtClean="0"/>
            </a:br>
            <a:r>
              <a:rPr lang="en-US" dirty="0" smtClean="0">
                <a:hlinkClick r:id="rId4" tooltip="Human respiratory syncytial virus"/>
              </a:rPr>
              <a:t>human respiratory </a:t>
            </a:r>
            <a:r>
              <a:rPr lang="en-US" dirty="0" err="1" smtClean="0">
                <a:hlinkClick r:id="rId4" tooltip="Human respiratory syncytial virus"/>
              </a:rPr>
              <a:t>syncytial</a:t>
            </a:r>
            <a:r>
              <a:rPr lang="en-US" dirty="0" smtClean="0">
                <a:hlinkClick r:id="rId4" tooltip="Human respiratory syncytial virus"/>
              </a:rPr>
              <a:t> virus</a:t>
            </a:r>
            <a:r>
              <a:rPr lang="en-US" dirty="0" smtClean="0"/>
              <a:t>, </a:t>
            </a:r>
            <a:r>
              <a:rPr lang="en-US" dirty="0" smtClean="0">
                <a:hlinkClick r:id="rId5" tooltip="Adenovirus"/>
              </a:rPr>
              <a:t>adenoviruses</a:t>
            </a:r>
            <a:r>
              <a:rPr lang="en-US" dirty="0" smtClean="0"/>
              <a:t>,</a:t>
            </a:r>
            <a:br>
              <a:rPr lang="en-US" dirty="0" smtClean="0"/>
            </a:br>
            <a:r>
              <a:rPr lang="en-US" dirty="0" smtClean="0"/>
              <a:t> </a:t>
            </a:r>
            <a:r>
              <a:rPr lang="en-US" dirty="0" smtClean="0">
                <a:hlinkClick r:id="rId6" tooltip="Human parainfluenza viruses"/>
              </a:rPr>
              <a:t>human </a:t>
            </a:r>
            <a:r>
              <a:rPr lang="en-US" dirty="0" err="1" smtClean="0">
                <a:hlinkClick r:id="rId6" tooltip="Human parainfluenza viruses"/>
              </a:rPr>
              <a:t>parainfluenza</a:t>
            </a:r>
            <a:r>
              <a:rPr lang="en-US" dirty="0" smtClean="0">
                <a:hlinkClick r:id="rId6" tooltip="Human parainfluenza viruses"/>
              </a:rPr>
              <a:t> v</a:t>
            </a:r>
            <a:r>
              <a:rPr lang="en-US" dirty="0" smtClean="0"/>
              <a:t>.</a:t>
            </a:r>
            <a:br>
              <a:rPr lang="en-US" dirty="0" smtClean="0"/>
            </a:br>
            <a:r>
              <a:rPr lang="en-US" dirty="0" smtClean="0"/>
              <a:t> Less common causes </a:t>
            </a:r>
            <a:br>
              <a:rPr lang="en-US" dirty="0" smtClean="0"/>
            </a:br>
            <a:r>
              <a:rPr lang="en-US" dirty="0" err="1" smtClean="0"/>
              <a:t>bac</a:t>
            </a:r>
            <a:r>
              <a:rPr lang="en-US" dirty="0" smtClean="0"/>
              <a:t> </a:t>
            </a:r>
            <a:r>
              <a:rPr lang="en-US" dirty="0" err="1" smtClean="0"/>
              <a:t>eg</a:t>
            </a:r>
            <a:r>
              <a:rPr lang="en-US" dirty="0" smtClean="0"/>
              <a:t> </a:t>
            </a:r>
            <a:r>
              <a:rPr lang="en-US" i="1" dirty="0" err="1" smtClean="0">
                <a:hlinkClick r:id="rId7" tooltip="Legionella"/>
              </a:rPr>
              <a:t>Legionella</a:t>
            </a:r>
            <a:r>
              <a:rPr lang="en-US" dirty="0" smtClean="0"/>
              <a:t>, </a:t>
            </a:r>
            <a:br>
              <a:rPr lang="en-US" dirty="0" smtClean="0"/>
            </a:br>
            <a:r>
              <a:rPr lang="en-US" i="1" dirty="0" smtClean="0">
                <a:hlinkClick r:id="rId8" tooltip="Chlamydia pneumoniae"/>
              </a:rPr>
              <a:t>Chlamydia </a:t>
            </a:r>
            <a:r>
              <a:rPr lang="en-US" i="1" dirty="0" err="1" smtClean="0">
                <a:hlinkClick r:id="rId8" tooltip="Chlamydia pneumoniae"/>
              </a:rPr>
              <a:t>pneumoniae</a:t>
            </a:r>
            <a:r>
              <a:rPr lang="en-US" dirty="0" smtClean="0"/>
              <a:t>, </a:t>
            </a:r>
            <a:br>
              <a:rPr lang="en-US" dirty="0" smtClean="0"/>
            </a:br>
            <a:r>
              <a:rPr lang="en-US" i="1" dirty="0" err="1" smtClean="0">
                <a:hlinkClick r:id="rId9" tooltip="Mycoplasma pneumoniae"/>
              </a:rPr>
              <a:t>Mycoplasma</a:t>
            </a:r>
            <a:r>
              <a:rPr lang="en-US" i="1" dirty="0" smtClean="0">
                <a:hlinkClick r:id="rId9" tooltip="Mycoplasma pneumoniae"/>
              </a:rPr>
              <a:t> </a:t>
            </a:r>
            <a:r>
              <a:rPr lang="en-US" i="1" dirty="0" err="1" smtClean="0">
                <a:hlinkClick r:id="rId9" tooltip="Mycoplasma pneumoniae"/>
              </a:rPr>
              <a:t>pneumoniae</a:t>
            </a:r>
            <a:r>
              <a:rPr lang="en-US" dirty="0" smtClean="0"/>
              <a:t>, and </a:t>
            </a:r>
            <a:r>
              <a:rPr lang="en-US" i="1" dirty="0" smtClean="0">
                <a:hlinkClick r:id="rId10" tooltip="Streptococcus pneumoniae"/>
              </a:rPr>
              <a:t>Streptococcus </a:t>
            </a:r>
            <a:r>
              <a:rPr lang="en-US" i="1" dirty="0" err="1" smtClean="0">
                <a:hlinkClick r:id="rId10" tooltip="Streptococcus pneumoniae"/>
              </a:rPr>
              <a:t>pneumoniae</a:t>
            </a:r>
            <a:r>
              <a:rPr lang="en-US" dirty="0" smtClean="0"/>
              <a:t>. </a:t>
            </a:r>
            <a:br>
              <a:rPr lang="en-US" dirty="0" smtClean="0"/>
            </a:br>
            <a:r>
              <a:rPr lang="en-US" dirty="0" smtClean="0"/>
              <a:t>RSV</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5940444"/>
          </a:xfrm>
        </p:spPr>
        <p:txBody>
          <a:bodyPr>
            <a:normAutofit/>
          </a:bodyPr>
          <a:lstStyle/>
          <a:p>
            <a:r>
              <a:rPr lang="en-US" dirty="0" smtClean="0"/>
              <a:t>Changes in </a:t>
            </a:r>
            <a:r>
              <a:rPr lang="en-US" dirty="0" smtClean="0">
                <a:solidFill>
                  <a:srgbClr val="FF0000"/>
                </a:solidFill>
                <a:effectLst>
                  <a:outerShdw blurRad="38100" dist="38100" dir="2700000" algn="tl">
                    <a:srgbClr val="000000">
                      <a:alpha val="43137"/>
                    </a:srgbClr>
                  </a:outerShdw>
                </a:effectLst>
              </a:rPr>
              <a:t>immune system, </a:t>
            </a:r>
            <a:r>
              <a:rPr lang="en-US" dirty="0" smtClean="0"/>
              <a:t/>
            </a:r>
            <a:br>
              <a:rPr lang="en-US" dirty="0" smtClean="0"/>
            </a:br>
            <a:r>
              <a:rPr lang="en-US" dirty="0" smtClean="0"/>
              <a:t>heart, </a:t>
            </a:r>
            <a:br>
              <a:rPr lang="en-US" dirty="0" smtClean="0"/>
            </a:br>
            <a:r>
              <a:rPr lang="en-US" dirty="0" smtClean="0"/>
              <a:t>and lungs during pregnancy </a:t>
            </a:r>
            <a:br>
              <a:rPr lang="en-US" dirty="0" smtClean="0"/>
            </a:br>
            <a:r>
              <a:rPr lang="en-US" dirty="0" smtClean="0"/>
              <a:t>(and up to 2 wks postpartum) </a:t>
            </a:r>
            <a:br>
              <a:rPr lang="en-US" dirty="0" smtClean="0"/>
            </a:br>
            <a:r>
              <a:rPr lang="en-US" dirty="0" smtClean="0"/>
              <a:t>more prone </a:t>
            </a:r>
            <a:br>
              <a:rPr lang="en-US" dirty="0" smtClean="0"/>
            </a:br>
            <a:r>
              <a:rPr lang="en-US" dirty="0" smtClean="0"/>
              <a:t>to severe illness from flu, </a:t>
            </a:r>
            <a:br>
              <a:rPr lang="en-US" dirty="0" smtClean="0"/>
            </a:br>
            <a:r>
              <a:rPr lang="en-US" dirty="0" smtClean="0"/>
              <a:t>including illness resulting in hospitalization</a:t>
            </a:r>
            <a:endParaRPr lang="en-US" dirty="0"/>
          </a:p>
        </p:txBody>
      </p:sp>
    </p:spTree>
    <p:extLst>
      <p:ext uri="{BB962C8B-B14F-4D97-AF65-F5344CB8AC3E}">
        <p14:creationId xmlns:p14="http://schemas.microsoft.com/office/powerpoint/2010/main" xmlns="" val="271783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6297634"/>
          </a:xfrm>
        </p:spPr>
        <p:txBody>
          <a:bodyPr>
            <a:normAutofit fontScale="90000"/>
          </a:bodyPr>
          <a:lstStyle/>
          <a:p>
            <a:r>
              <a:rPr lang="en-US" dirty="0" smtClean="0"/>
              <a:t>changes include :</a:t>
            </a:r>
            <a:br>
              <a:rPr lang="en-US" dirty="0" smtClean="0"/>
            </a:br>
            <a:r>
              <a:rPr lang="en-US" dirty="0" smtClean="0"/>
              <a:t>elevation of diaphragm to accommodate the uterus, </a:t>
            </a:r>
            <a:br>
              <a:rPr lang="en-US" dirty="0" smtClean="0"/>
            </a:br>
            <a:r>
              <a:rPr lang="en-US" dirty="0" smtClean="0"/>
              <a:t>increased respiratory rate,</a:t>
            </a:r>
            <a:br>
              <a:rPr lang="en-US" dirty="0" smtClean="0"/>
            </a:br>
            <a:r>
              <a:rPr lang="en-US" dirty="0" smtClean="0"/>
              <a:t> increased intra‐abdominal pressure, </a:t>
            </a:r>
            <a:br>
              <a:rPr lang="en-US" dirty="0" smtClean="0"/>
            </a:br>
            <a:r>
              <a:rPr lang="en-US" dirty="0" smtClean="0"/>
              <a:t>decreased chest compliance,</a:t>
            </a:r>
            <a:br>
              <a:rPr lang="en-US" dirty="0" smtClean="0"/>
            </a:br>
            <a:r>
              <a:rPr lang="en-US" dirty="0" smtClean="0"/>
              <a:t> </a:t>
            </a:r>
            <a:r>
              <a:rPr lang="en-US" sz="2200" dirty="0" smtClean="0"/>
              <a:t>and</a:t>
            </a:r>
            <a:br>
              <a:rPr lang="en-US" sz="2200" dirty="0" smtClean="0"/>
            </a:br>
            <a:r>
              <a:rPr lang="en-US" sz="2200" dirty="0" smtClean="0"/>
              <a:t> as a consequence</a:t>
            </a:r>
            <a:r>
              <a:rPr lang="en-US" dirty="0" smtClean="0"/>
              <a:t>,</a:t>
            </a:r>
            <a:br>
              <a:rPr lang="en-US" dirty="0" smtClean="0"/>
            </a:br>
            <a:r>
              <a:rPr lang="en-US" dirty="0" smtClean="0"/>
              <a:t> </a:t>
            </a:r>
            <a:r>
              <a:rPr lang="en-US" sz="2200" dirty="0" smtClean="0"/>
              <a:t>increased risk of aspiration</a:t>
            </a:r>
            <a:endParaRPr lang="en-US" sz="2200" dirty="0"/>
          </a:p>
        </p:txBody>
      </p:sp>
    </p:spTree>
    <p:extLst>
      <p:ext uri="{BB962C8B-B14F-4D97-AF65-F5344CB8AC3E}">
        <p14:creationId xmlns:p14="http://schemas.microsoft.com/office/powerpoint/2010/main" xmlns="" val="4045985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4368808"/>
          </a:xfrm>
        </p:spPr>
        <p:txBody>
          <a:bodyPr>
            <a:normAutofit/>
          </a:bodyPr>
          <a:lstStyle/>
          <a:p>
            <a:r>
              <a:rPr lang="en-US" dirty="0" smtClean="0"/>
              <a:t>Pregnancy has been considered an </a:t>
            </a:r>
            <a:r>
              <a:rPr lang="en-US" dirty="0" err="1" smtClean="0"/>
              <a:t>an</a:t>
            </a:r>
            <a:r>
              <a:rPr lang="en-US" dirty="0" smtClean="0"/>
              <a:t> immunosuppressive state</a:t>
            </a:r>
            <a:endParaRPr lang="en-US" dirty="0"/>
          </a:p>
        </p:txBody>
      </p:sp>
    </p:spTree>
    <p:extLst>
      <p:ext uri="{BB962C8B-B14F-4D97-AF65-F5344CB8AC3E}">
        <p14:creationId xmlns:p14="http://schemas.microsoft.com/office/powerpoint/2010/main" xmlns="" val="1753176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076"/>
            <a:ext cx="8329642" cy="6011882"/>
          </a:xfrm>
        </p:spPr>
        <p:txBody>
          <a:bodyPr>
            <a:normAutofit/>
          </a:bodyPr>
          <a:lstStyle/>
          <a:p>
            <a:r>
              <a:rPr lang="en-US" dirty="0" smtClean="0"/>
              <a:t>The </a:t>
            </a:r>
            <a:r>
              <a:rPr lang="en-US" dirty="0" err="1" smtClean="0">
                <a:solidFill>
                  <a:srgbClr val="FF0000"/>
                </a:solidFill>
                <a:effectLst>
                  <a:outerShdw blurRad="38100" dist="38100" dir="2700000" algn="tl">
                    <a:srgbClr val="000000">
                      <a:alpha val="43137"/>
                    </a:srgbClr>
                  </a:outerShdw>
                </a:effectLst>
              </a:rPr>
              <a:t>pathophysiologic</a:t>
            </a:r>
            <a:r>
              <a:rPr lang="en-US" dirty="0" smtClean="0"/>
              <a:t> mechanisms underlying increased flu risk to pregnant women and their fetuses are </a:t>
            </a:r>
            <a:r>
              <a:rPr lang="en-US" dirty="0" smtClean="0">
                <a:solidFill>
                  <a:srgbClr val="FF0000"/>
                </a:solidFill>
                <a:effectLst>
                  <a:outerShdw blurRad="38100" dist="38100" dir="2700000" algn="tl">
                    <a:srgbClr val="000000">
                      <a:alpha val="43137"/>
                    </a:srgbClr>
                  </a:outerShdw>
                </a:effectLst>
              </a:rPr>
              <a:t>unclear</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19269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5654692"/>
          </a:xfrm>
        </p:spPr>
        <p:txBody>
          <a:bodyPr>
            <a:normAutofit/>
          </a:bodyPr>
          <a:lstStyle/>
          <a:p>
            <a:r>
              <a:rPr lang="en-US" dirty="0" smtClean="0">
                <a:solidFill>
                  <a:srgbClr val="FF0000"/>
                </a:solidFill>
                <a:effectLst>
                  <a:outerShdw blurRad="38100" dist="38100" dir="2700000" algn="tl">
                    <a:srgbClr val="000000">
                      <a:alpha val="43137"/>
                    </a:srgbClr>
                  </a:outerShdw>
                </a:effectLst>
              </a:rPr>
              <a:t>Replication</a:t>
            </a:r>
            <a:r>
              <a:rPr lang="en-US" dirty="0" smtClean="0"/>
              <a:t> of flu v.</a:t>
            </a:r>
            <a:br>
              <a:rPr lang="en-US" dirty="0" smtClean="0"/>
            </a:br>
            <a:r>
              <a:rPr lang="en-US" dirty="0" smtClean="0"/>
              <a:t> is </a:t>
            </a:r>
            <a:r>
              <a:rPr lang="en-US" dirty="0" smtClean="0">
                <a:solidFill>
                  <a:srgbClr val="00B050"/>
                </a:solidFill>
                <a:effectLst>
                  <a:outerShdw blurRad="38100" dist="38100" dir="2700000" algn="tl">
                    <a:srgbClr val="000000">
                      <a:alpha val="43137"/>
                    </a:srgbClr>
                  </a:outerShdw>
                </a:effectLst>
              </a:rPr>
              <a:t>significantly higher </a:t>
            </a:r>
            <a:r>
              <a:rPr lang="en-US" dirty="0" smtClean="0"/>
              <a:t/>
            </a:r>
            <a:br>
              <a:rPr lang="en-US" dirty="0" smtClean="0"/>
            </a:br>
            <a:r>
              <a:rPr lang="en-US" sz="4000" dirty="0" smtClean="0"/>
              <a:t>in peripheral blood mononuclear cells </a:t>
            </a:r>
            <a:r>
              <a:rPr lang="en-US" dirty="0" smtClean="0"/>
              <a:t>(PBMCs) </a:t>
            </a:r>
            <a:br>
              <a:rPr lang="en-US" dirty="0" smtClean="0"/>
            </a:br>
            <a:r>
              <a:rPr lang="en-US" dirty="0" smtClean="0"/>
              <a:t>incubated with </a:t>
            </a:r>
            <a:br>
              <a:rPr lang="en-US" dirty="0" smtClean="0"/>
            </a:br>
            <a:r>
              <a:rPr lang="en-US" dirty="0" smtClean="0">
                <a:solidFill>
                  <a:srgbClr val="FF0000"/>
                </a:solidFill>
                <a:effectLst>
                  <a:outerShdw blurRad="38100" dist="38100" dir="2700000" algn="tl">
                    <a:srgbClr val="000000">
                      <a:alpha val="43137"/>
                    </a:srgbClr>
                  </a:outerShdw>
                </a:effectLst>
              </a:rPr>
              <a:t>3rd</a:t>
            </a:r>
            <a:r>
              <a:rPr lang="en-US" dirty="0" smtClean="0"/>
              <a:t> trimester serum</a:t>
            </a:r>
            <a:endParaRPr lang="en-US" dirty="0"/>
          </a:p>
        </p:txBody>
      </p:sp>
    </p:spTree>
    <p:extLst>
      <p:ext uri="{BB962C8B-B14F-4D97-AF65-F5344CB8AC3E}">
        <p14:creationId xmlns:p14="http://schemas.microsoft.com/office/powerpoint/2010/main" xmlns="" val="377599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6154758"/>
          </a:xfrm>
        </p:spPr>
        <p:txBody>
          <a:bodyPr>
            <a:normAutofit fontScale="90000"/>
          </a:bodyPr>
          <a:lstStyle/>
          <a:p>
            <a:pPr lvl="0"/>
            <a:r>
              <a:rPr lang="en-US" dirty="0" smtClean="0"/>
              <a:t/>
            </a:r>
            <a:br>
              <a:rPr lang="en-US" dirty="0" smtClean="0"/>
            </a:br>
            <a:r>
              <a:rPr lang="en-US" dirty="0" smtClean="0"/>
              <a:t> </a:t>
            </a:r>
            <a:r>
              <a:rPr lang="en-US" dirty="0">
                <a:solidFill>
                  <a:srgbClr val="FF0000"/>
                </a:solidFill>
                <a:effectLst>
                  <a:outerShdw blurRad="38100" dist="38100" dir="2700000" algn="tl">
                    <a:srgbClr val="000000">
                      <a:alpha val="43137"/>
                    </a:srgbClr>
                  </a:outerShdw>
                </a:effectLst>
              </a:rPr>
              <a:t>rapid</a:t>
            </a:r>
            <a:r>
              <a:rPr lang="en-US" dirty="0"/>
              <a:t> </a:t>
            </a:r>
            <a:r>
              <a:rPr lang="en-US" dirty="0" smtClean="0"/>
              <a:t>transmission</a:t>
            </a:r>
            <a:br>
              <a:rPr lang="en-US" dirty="0" smtClean="0"/>
            </a:br>
            <a:r>
              <a:rPr lang="en-US" dirty="0" smtClean="0"/>
              <a:t> </a:t>
            </a:r>
            <a:r>
              <a:rPr lang="en-US" dirty="0"/>
              <a:t>in </a:t>
            </a:r>
            <a:r>
              <a:rPr lang="en-US" dirty="0" smtClean="0"/>
              <a:t/>
            </a:r>
            <a:br>
              <a:rPr lang="en-US" dirty="0" smtClean="0"/>
            </a:br>
            <a:r>
              <a:rPr lang="en-US" dirty="0" smtClean="0"/>
              <a:t>crowded </a:t>
            </a:r>
            <a:r>
              <a:rPr lang="en-US" dirty="0"/>
              <a:t>areas </a:t>
            </a:r>
            <a:r>
              <a:rPr lang="en-US" dirty="0" smtClean="0"/>
              <a:t/>
            </a:r>
            <a:br>
              <a:rPr lang="en-US" dirty="0" smtClean="0"/>
            </a:br>
            <a:r>
              <a:rPr lang="en-US" sz="3600" dirty="0" smtClean="0"/>
              <a:t>(schools / </a:t>
            </a:r>
            <a:r>
              <a:rPr lang="en-US" sz="3600" dirty="0"/>
              <a:t>nursing </a:t>
            </a:r>
            <a:r>
              <a:rPr lang="en-US" sz="3600" dirty="0" smtClean="0"/>
              <a:t>homes)</a:t>
            </a:r>
            <a:br>
              <a:rPr lang="en-US" sz="3600" dirty="0" smtClean="0"/>
            </a:br>
            <a:r>
              <a:rPr lang="en-US" dirty="0" smtClean="0"/>
              <a:t/>
            </a:r>
            <a:br>
              <a:rPr lang="en-US" dirty="0" smtClean="0"/>
            </a:br>
            <a:r>
              <a:rPr lang="en-US" dirty="0" smtClean="0"/>
              <a:t> </a:t>
            </a:r>
            <a:r>
              <a:rPr lang="en-US" dirty="0"/>
              <a:t>coughs or sneezes, </a:t>
            </a:r>
            <a:r>
              <a:rPr lang="en-US" dirty="0" smtClean="0"/>
              <a:t/>
            </a:r>
            <a:br>
              <a:rPr lang="en-US" dirty="0" smtClean="0"/>
            </a:br>
            <a:r>
              <a:rPr lang="en-US" dirty="0" smtClean="0"/>
              <a:t>in </a:t>
            </a:r>
            <a:r>
              <a:rPr lang="en-US" dirty="0">
                <a:solidFill>
                  <a:srgbClr val="FF0000"/>
                </a:solidFill>
                <a:effectLst>
                  <a:outerShdw blurRad="38100" dist="38100" dir="2700000" algn="tl">
                    <a:srgbClr val="000000">
                      <a:alpha val="43137"/>
                    </a:srgbClr>
                  </a:outerShdw>
                </a:effectLst>
              </a:rPr>
              <a:t>close</a:t>
            </a:r>
            <a:r>
              <a:rPr lang="en-US" dirty="0"/>
              <a:t> </a:t>
            </a:r>
            <a:r>
              <a:rPr lang="en-US" dirty="0" smtClean="0"/>
              <a:t>proximity</a:t>
            </a:r>
            <a:br>
              <a:rPr lang="en-US" dirty="0" smtClean="0"/>
            </a:br>
            <a:r>
              <a:rPr lang="en-US" dirty="0"/>
              <a:t/>
            </a:r>
            <a:br>
              <a:rPr lang="en-US" dirty="0"/>
            </a:br>
            <a:r>
              <a:rPr lang="en-US" dirty="0"/>
              <a:t>by contaminated </a:t>
            </a:r>
            <a:r>
              <a:rPr lang="en-US" sz="3100" i="1" dirty="0">
                <a:solidFill>
                  <a:srgbClr val="FF0000"/>
                </a:solidFill>
                <a:effectLst>
                  <a:outerShdw blurRad="38100" dist="38100" dir="2700000" algn="tl">
                    <a:srgbClr val="000000">
                      <a:alpha val="43137"/>
                    </a:srgbClr>
                  </a:outerShdw>
                </a:effectLst>
              </a:rPr>
              <a:t>hands</a:t>
            </a:r>
            <a:br>
              <a:rPr lang="en-US" sz="3100" i="1" dirty="0">
                <a:solidFill>
                  <a:srgbClr val="FF0000"/>
                </a:solidFill>
                <a:effectLst>
                  <a:outerShdw blurRad="38100" dist="38100" dir="2700000" algn="tl">
                    <a:srgbClr val="000000">
                      <a:alpha val="43137"/>
                    </a:srgbClr>
                  </a:outerShdw>
                </a:effectLst>
              </a:rPr>
            </a:br>
            <a:endParaRPr lang="en-US" i="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154</Words>
  <Application>Microsoft Office PowerPoint</Application>
  <PresentationFormat>On-screen Show (4:3)</PresentationFormat>
  <Paragraphs>36</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Influenza  clinical features epidemiology dd. Sonbol Taramian MD inf.dis.department GUMS</vt:lpstr>
      <vt:lpstr>All age groups but  some,more at risk !</vt:lpstr>
      <vt:lpstr>pregnant women,  children &lt; 59 mths,  the elderly,  chronic medical conditions  (chronic cardiac, pulmonary, renal, metabolic, neurodevelopmental, liver or hematologic dis.)  IC: (HIV/AIDS, chemotherapy or steroids, or malignancy)   HCW </vt:lpstr>
      <vt:lpstr>Changes in immune system,  heart,  and lungs during pregnancy  (and up to 2 wks postpartum)  more prone  to severe illness from flu,  including illness resulting in hospitalization</vt:lpstr>
      <vt:lpstr>changes include : elevation of diaphragm to accommodate the uterus,  increased respiratory rate,  increased intra‐abdominal pressure,  decreased chest compliance,  and  as a consequence,  increased risk of aspiration</vt:lpstr>
      <vt:lpstr>Pregnancy has been considered an an immunosuppressive state</vt:lpstr>
      <vt:lpstr>The pathophysiologic mechanisms underlying increased flu risk to pregnant women and their fetuses are unclear</vt:lpstr>
      <vt:lpstr>Replication of flu v.  is significantly higher  in peripheral blood mononuclear cells (PBMCs)  incubated with  3rd trimester serum</vt:lpstr>
      <vt:lpstr>  rapid transmission  in  crowded areas  (schools / nursing homes)   coughs or sneezes,  in close proximity  by contaminated hands </vt:lpstr>
      <vt:lpstr>Adults  spread  from 1 d. before symptoms  to  5 d. after  Children and IC,  longer  </vt:lpstr>
      <vt:lpstr>incubation period: about 2 d.(1-4d.) </vt:lpstr>
      <vt:lpstr>timing of flu is very unpredictable </vt:lpstr>
      <vt:lpstr>mild to severe illness   from  asymptomatic to  mild, uncomplicated  to  severe, complicated illness </vt:lpstr>
      <vt:lpstr>typical symptoms    sudden onset of: high fever muscle aches  headache chills fatigue loss of appetite sore throat  In some,  especially children,  nausea, vomiting and diarrhea</vt:lpstr>
      <vt:lpstr>Flu Complications  Most ,  recover in a few d. to  &lt;2 wks </vt:lpstr>
      <vt:lpstr>moderate complications:  Sinus and ear inf.  </vt:lpstr>
      <vt:lpstr>   pneumonia   a serious complication  from flu v. inf alone  or co-inf with bac.  </vt:lpstr>
      <vt:lpstr>Other possible serious complications  triggered by flu :  myocarditis,  encephalitis or  myositis,  rhabdomyolysis,  and multi-organ failure  </vt:lpstr>
      <vt:lpstr>most ,  recover in 7 - 10 d.,   severe illness can occur  v. can trigger  an extreme  inflammatory response  and lead to sepsis </vt:lpstr>
      <vt:lpstr>worse  chronic medical problems    asthma  ,  chronic heart dis.  </vt:lpstr>
      <vt:lpstr>Difficulty breathing or  shortness of breath  Pain or pressure in the chest or abd.  Sudden dizziness  Confusion  Severe or persistent vomiting  </vt:lpstr>
      <vt:lpstr>Flu-like symptoms improve  but  then  return  with  fever and  worse cough   </vt:lpstr>
      <vt:lpstr>Almost all of   flu v.  examined this season  are still similar to  the cell-grown vaccine reference v.  ( not significant Agic drift)    </vt:lpstr>
      <vt:lpstr>How commonly  mismatch  occurs  between flu vaccine strains  and circulating flu v.? </vt:lpstr>
      <vt:lpstr>17 years' of data , close match only 11% - 21% of time 1996 - 2012,  17-yr period divided into 34 flu seasons—winter and summer for each yr.: Northern Hemisphere vaccine strains : closely matched with circulating strains for 7 (20.6%) of 34 seasons for H3N2 and  5 (14.7%) of 34 seasons for flu B.   For the Southern Hemisphere vaccine,   rates were  14.7% for H3N2 and 11.1% for flu B.  Strain drift among seasons:  41.2% for H3N2 and 35.3% for influenza B   </vt:lpstr>
      <vt:lpstr>In recent yrs  multiple novel flu A strains  have emerged in humans</vt:lpstr>
      <vt:lpstr>Most zoonotic AIVs and swine flu variants  typically cause mild inf. in humans  however  severe illness and fatalities  are associated with  zoonotic H5N6, H10N8, H7N9 and H5N1 serotypes,  and H1N1 1918 Spanish flu. </vt:lpstr>
      <vt:lpstr>changing landscape of  avian flu  globally indicates  a need to reassess  the risk of a pandemic flu outbreak of zoonotic origin</vt:lpstr>
      <vt:lpstr>an increase in emergence of AIVs infecting humans in the last decade   (i) improvements in zoonotic AIV case ascertainment,  </vt:lpstr>
      <vt:lpstr>(ii) a “true” increase in AIV emergence,  </vt:lpstr>
      <vt:lpstr>which could be explained by  an increase in AIV circulation  and  diversity in poultry populations,  growths in the poultry industry</vt:lpstr>
      <vt:lpstr>not any reports of AIV emergence in humans  in low-income,  developing countries –  this may also be due to case ascertainment bias.   Developing countries  are both unable to support high levels of active AIV surveillance  (in both human and animal sectors),  and  highly regulated agricultural systems with the ability to enforce dis. control regulations </vt:lpstr>
      <vt:lpstr>Avian flu has the highest case-fatality rate  among 10-39 yrs.  Unlike seasonal flu, (very young and very old individuals),   young adults a large proportion of avian flu cases 50%,&lt;20 yrs.  40%,aged 20-40 yrs  In Egypt,  avian flu ,a relatively low mortality rate,  associated with a high rate of inf. in young children (&lt; 10 y);  as of May 2009,  the mortality rate in this subpopulation has been zero  The significance and reproducibility of these findings remains to be seen </vt:lpstr>
      <vt:lpstr> Infectious diseases causing ILI:   malaria,  acute HIV/AIDS inf.,  hepatitis C,  Q fever,  dengue fever,  pneumonia,   Pharmaceutical drugs : biologics such as IFN and monoclonal Abs, CSFs Chemotherapeutic agents   bisphosphonates, caspofungin, and levamisole  influenza vaccine or other vac.,  opioid withdrawal in addicts  </vt:lpstr>
      <vt:lpstr>rhinoviruses,  coronaviruses,  human respiratory syncytial virus, adenoviruses,  human parainfluenza v.  Less common causes  bac eg Legionella,  Chlamydia pneumoniae,  Mycoplasma pneumoniae, and Streptococcus pneumoniae.  RSV</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Hematology</cp:lastModifiedBy>
  <cp:revision>92</cp:revision>
  <dcterms:created xsi:type="dcterms:W3CDTF">2018-08-18T13:17:46Z</dcterms:created>
  <dcterms:modified xsi:type="dcterms:W3CDTF">2018-09-06T05:20:54Z</dcterms:modified>
</cp:coreProperties>
</file>