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86" r:id="rId5"/>
    <p:sldId id="259" r:id="rId6"/>
    <p:sldId id="260" r:id="rId7"/>
    <p:sldId id="277" r:id="rId8"/>
    <p:sldId id="262" r:id="rId9"/>
    <p:sldId id="264" r:id="rId10"/>
    <p:sldId id="261" r:id="rId11"/>
    <p:sldId id="267" r:id="rId12"/>
    <p:sldId id="268" r:id="rId13"/>
    <p:sldId id="278" r:id="rId14"/>
    <p:sldId id="280" r:id="rId15"/>
    <p:sldId id="270" r:id="rId16"/>
    <p:sldId id="271" r:id="rId17"/>
    <p:sldId id="282" r:id="rId18"/>
    <p:sldId id="273" r:id="rId19"/>
    <p:sldId id="274" r:id="rId20"/>
    <p:sldId id="265" r:id="rId21"/>
    <p:sldId id="275" r:id="rId22"/>
    <p:sldId id="266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CC3399"/>
    <a:srgbClr val="70AC2E"/>
    <a:srgbClr val="C19FFF"/>
    <a:srgbClr val="CAB4EA"/>
    <a:srgbClr val="D3B5E9"/>
    <a:srgbClr val="D68B1C"/>
    <a:srgbClr val="FFE0A3"/>
    <a:srgbClr val="D0005E"/>
    <a:srgbClr val="BE0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4956050"/>
            <a:ext cx="7772400" cy="76352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5719575"/>
            <a:ext cx="6400800" cy="610820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458115"/>
          </a:xfr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229600" cy="3970329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701619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291130"/>
            <a:ext cx="7016195" cy="458115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40" y="1291130"/>
            <a:ext cx="8229600" cy="610820"/>
          </a:xfrm>
          <a:effectLst>
            <a:outerShdw blurRad="50800" dist="38100" dir="2700000" algn="tl" rotWithShape="0">
              <a:prstClr val="black">
                <a:alpha val="69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0" y="2054654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0" y="2684517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4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7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956051"/>
            <a:ext cx="8230515" cy="167975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Dr. </a:t>
            </a:r>
            <a:r>
              <a:rPr lang="en-US" b="1" dirty="0" err="1" smtClean="0">
                <a:solidFill>
                  <a:srgbClr val="FFFF00"/>
                </a:solidFill>
              </a:rPr>
              <a:t>Marjan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Mahdavi-Roshan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Assistance Professor in Nutrition Sciences,</a:t>
            </a:r>
            <a:br>
              <a:rPr lang="en-US" b="1" dirty="0" smtClean="0"/>
            </a:br>
            <a:r>
              <a:rPr lang="en-US" b="1" dirty="0" err="1" smtClean="0"/>
              <a:t>Guilan</a:t>
            </a:r>
            <a:r>
              <a:rPr lang="en-US" b="1" dirty="0" smtClean="0"/>
              <a:t> university of medical sciences</a:t>
            </a:r>
            <a:endParaRPr lang="en-US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4950" y="33706"/>
            <a:ext cx="6245350" cy="7635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dirty="0" smtClean="0">
                <a:solidFill>
                  <a:srgbClr val="C00000"/>
                </a:solidFill>
              </a:rPr>
              <a:t>Diet therapy in Diabetes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572" y="3123590"/>
            <a:ext cx="4189475" cy="4093123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374900"/>
            <a:ext cx="6992228" cy="60249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endParaRPr lang="en-US" sz="1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Adherence to Mediterranean-style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eating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characterized by high levels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monounsaturated fatty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acids such as olive oil, high intake of plant-based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foods, moderate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fish,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 low intake of red and processed meat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dirty="0"/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whole-fat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dairy products versus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adherence has been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lower incidence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60065"/>
            <a:ext cx="7772400" cy="1500187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Medical Nutrition Therapy for Diabetes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5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527605"/>
            <a:ext cx="6871725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MNT implemented by dietitian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A1C levels by an average of 1% to 2%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type and duration of diabetes and the A1C level 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These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outcomes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similar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greater to those from glucose-lowering medications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MNT also is reported to improve lipid profiles, decrease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blood pressure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promote weight loss, decreased need for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medications,and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risk of onset and progression to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diabetes-related comorbidities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71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680310"/>
            <a:ext cx="6871725" cy="59554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b="1" dirty="0">
                <a:solidFill>
                  <a:srgbClr val="C00000"/>
                </a:solidFill>
              </a:rPr>
              <a:t>Energy Balance and Weight </a:t>
            </a:r>
            <a:r>
              <a:rPr lang="en-US" sz="2400" b="1" dirty="0" smtClean="0">
                <a:solidFill>
                  <a:srgbClr val="C00000"/>
                </a:solidFill>
              </a:rPr>
              <a:t>Management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Overweight and obesity are, however, common health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problems in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persons at risk for and with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loss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frequently is recommended as the solution to improve glycemic control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(7-8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of baseline weight)</a:t>
            </a:r>
          </a:p>
        </p:txBody>
      </p:sp>
    </p:spTree>
    <p:extLst>
      <p:ext uri="{BB962C8B-B14F-4D97-AF65-F5344CB8AC3E}">
        <p14:creationId xmlns:p14="http://schemas.microsoft.com/office/powerpoint/2010/main" val="323449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86835" y="1138425"/>
            <a:ext cx="6108200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variety of nutrition therapy interventions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implemented.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unified focus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MNT: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T2DM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energy intake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sz="10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T1DM is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counting and insulin-to-carbohydrate ratios.</a:t>
            </a:r>
            <a:endParaRPr lang="en-US" sz="22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996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527605"/>
            <a:ext cx="6871725" cy="59554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Intake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clear link between glycemic control and the development of complications in persons with T1DM and T2DM.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exists that the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quantity and type of carbohydrate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eaten influence blood glucose levels; however, the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carbohydrate eaten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the primary predictor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glycemic response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methingfishy.ie/resources/image_resources/image_food_pyrami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410" y="3581705"/>
            <a:ext cx="4193523" cy="3061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374900"/>
            <a:ext cx="6871725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starches, such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breads, cereals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pasta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rice,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starchy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vegetables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crackers, and snack chips; fruits and fruit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juices; milk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milk substitutes and yogurt; and sweets and desserts.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choice or serving is a portion of food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containing15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grams of carbohydrate. 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ight Arrow 1"/>
          <p:cNvSpPr/>
          <p:nvPr/>
        </p:nvSpPr>
        <p:spPr>
          <a:xfrm rot="10800000">
            <a:off x="8430733" y="5261460"/>
            <a:ext cx="528603" cy="30541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7320690" y="3734410"/>
            <a:ext cx="528603" cy="30541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640935" y="4497935"/>
            <a:ext cx="528603" cy="30541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613108" y="6005521"/>
            <a:ext cx="528603" cy="305410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35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89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374900"/>
            <a:ext cx="7024430" cy="59554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Fiber intake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fiber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calculated as having about half the energy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2kcal/g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of most other carbohydrates (4 kcal/g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most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people, it is not necessary to subtract the amount of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dietary fiber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(or sugar alcohols)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carbohydrate counting.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Consuming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foods containing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g fiber per day for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adult women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 g per day for adult men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encouraged.</a:t>
            </a:r>
            <a:endParaRPr lang="en-US" sz="22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222195"/>
            <a:ext cx="7024430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Non-nutritive and </a:t>
            </a:r>
            <a:r>
              <a:rPr lang="en-US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Hypocaloric</a:t>
            </a: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Sweeteners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6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calorie sweeteners approved by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FDA) include </a:t>
            </a:r>
            <a:endParaRPr lang="fa-I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sugar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alcohols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sorbitol,mannitol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xylitol,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isomalt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lactitol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a-IR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produce a lower glycemic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response</a:t>
            </a:r>
            <a:r>
              <a:rPr lang="fa-I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contain, on average, 2 calories per gram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fa-I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Saccharin, aspartame, 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neotame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acesulfame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potassium,</a:t>
            </a:r>
            <a:endParaRPr lang="fa-IR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fa-IR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sucralose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non-nutritive sweeteners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approved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fa-I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by the FDA. </a:t>
            </a:r>
            <a:endParaRPr lang="fa-I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a-IR" sz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aspartame</a:t>
            </a:r>
            <a:r>
              <a:rPr lang="fa-I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actual daily intake in persons with diabetes is 2 to 4 mg/kg</a:t>
            </a:r>
            <a:r>
              <a:rPr lang="fa-I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body weight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daily</a:t>
            </a:r>
            <a:endParaRPr lang="fa-I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a-I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fa-I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stevia-derived sweetener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 generally recognized as safe. </a:t>
            </a:r>
            <a:endParaRPr lang="en-US" sz="2200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a-IR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goodgreen.ir/wp-content/uploads/2015/12/%D8%A7%D8%B3%D8%AA%D9%88%DB%8C%D8%A7.jpg1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4497935"/>
            <a:ext cx="1679755" cy="91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1.tebyan.net/big/1390/10/35512502072674552295323238155211187763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6" y="5566870"/>
            <a:ext cx="1679754" cy="106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16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2048" y="222195"/>
            <a:ext cx="6132168" cy="610820"/>
          </a:xfrm>
        </p:spPr>
        <p:txBody>
          <a:bodyPr>
            <a:noAutofit/>
          </a:bodyPr>
          <a:lstStyle/>
          <a:p>
            <a:pPr algn="ctr"/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21" y="222195"/>
            <a:ext cx="6871724" cy="656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36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78629" y="1596540"/>
            <a:ext cx="6108200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of MNT on A1C will be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known </a:t>
            </a: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weeks to 3 months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at which time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dietitian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assess whether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goals of therapy have been met by changes 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lifestyle 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whether changes or additional medications are needed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42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527605"/>
            <a:ext cx="7024430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Vitamin</a:t>
            </a:r>
            <a:r>
              <a:rPr lang="fa-IR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mineral </a:t>
            </a:r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supplements</a:t>
            </a:r>
            <a:endParaRPr lang="fa-IR" sz="3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clear evidence has been established for benefits from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</a:t>
            </a:r>
            <a:r>
              <a:rPr lang="fa-I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mineral supplements in persons with diabetes (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population) who do not have underlying deficiencies</a:t>
            </a:r>
            <a:endParaRPr lang="fa-I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fa-I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only indicate the lack of benefit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also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evidence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potential harm.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routine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supplementation is </a:t>
            </a: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advised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fa-IR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9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people with diabetes receive medical care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team that may include 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dietitians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nurses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pharmacists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health professionals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expertise in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diabetes. Individuals with diabetes also must assume an active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in their care.</a:t>
            </a:r>
          </a:p>
        </p:txBody>
      </p:sp>
    </p:spTree>
    <p:extLst>
      <p:ext uri="{BB962C8B-B14F-4D97-AF65-F5344CB8AC3E}">
        <p14:creationId xmlns:p14="http://schemas.microsoft.com/office/powerpoint/2010/main" val="94513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23310" y="374900"/>
            <a:ext cx="6871725" cy="59554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 Problems with </a:t>
            </a: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Hypoglycemia is a potential problem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exercise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persons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taking insulin or insulin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secretagogues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Hypoglycemia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reported to be more common after</a:t>
            </a: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exercise—especially exercise of long duration—strenuous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 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play,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during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exercise. This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because of increased insulin sensitivity after exercise</a:t>
            </a:r>
            <a:endParaRPr lang="en-US" sz="2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Hyperglycemia also can result from exercise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high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intensity, likely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effects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counterregulatory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hormones. When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person exercises at what for him or her is a high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intensity, there is a greater-than-normal increase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counterregulatory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hormones. As a result, hepatic glucose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release exceeds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rise in glucose use.</a:t>
            </a:r>
            <a:endParaRPr lang="en-US" sz="22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4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374900"/>
            <a:ext cx="6871725" cy="5955495"/>
          </a:xfrm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in diabetic  people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7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all persons, blood glucose levels decline gradually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during exercise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ingesting a carbohydrate feeding during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prolonged exercise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improve performance by maintaining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availability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oxidation of blood glucose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exerciser with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diabetes whose blood glucose levels may drop sooner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lower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 the exerciser without diabetes,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ingesting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carbohydrate after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to 60 minutes of exercise is important and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may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 in preventing hypoglycemia.</a:t>
            </a:r>
            <a:endParaRPr lang="en-US" sz="2200" u="sng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9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15" y="1443835"/>
            <a:ext cx="8389625" cy="458115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Medical Nutrition Therapy for </a:t>
            </a:r>
            <a:r>
              <a:rPr lang="en-US" b="1" dirty="0" err="1">
                <a:solidFill>
                  <a:srgbClr val="FFFF00"/>
                </a:solidFill>
              </a:rPr>
              <a:t>Prediabetes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865" y="2207360"/>
            <a:ext cx="8398775" cy="580279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the pharmacologic agents metformin,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alpha-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glucosidase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inhibitors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orlistat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thiazolidinediones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shown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decrease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incidence of diabetes by various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time, metformin is the only drug that should </a:t>
            </a:r>
            <a:r>
              <a:rPr lang="en-US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considered 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use in diabetes prevention. It is the most </a:t>
            </a:r>
            <a:r>
              <a:rPr lang="en-US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effective in </a:t>
            </a:r>
            <a:r>
              <a:rPr lang="en-US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with a BMI of at least 35 kg/m2 and who are under </a:t>
            </a:r>
            <a:r>
              <a:rPr lang="en-US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 30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drugs, issues of cost, side effects, and lack of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persistence of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effect are of </a:t>
            </a:r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concern.</a:t>
            </a: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260" y="1443835"/>
            <a:ext cx="7886700" cy="32635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Weight loss and/or achievement of ideal body weight (body mass index [BMI] of 18.5 to 24.9 kg/m2) should be part of the medical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8720" y="2798526"/>
            <a:ext cx="6566315" cy="38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18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52048" y="222195"/>
            <a:ext cx="6132168" cy="61082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</a:t>
            </a:r>
            <a:endParaRPr lang="en-US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52048" y="833015"/>
            <a:ext cx="7016195" cy="580279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management must include lifestyle changes. Physical activity is important to prevent weight gain and maintain weight loss. For cardiovascular fitness and to reduce risk of T2DM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Recommendations include: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moderate-intensity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aerobic physical activity a minimum of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minutes 5 days per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(150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min/week)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vigorous-intensity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aerobic physical activity a minimum of 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minutes 3 days per week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(90 min/week).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Muscle-strengthening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 involving all major muscle groups two or more days per week are also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recommended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69" y="2207359"/>
            <a:ext cx="7940661" cy="44284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Physical activity independent of weight loss improves insulin sensitivity</a:t>
            </a:r>
            <a:r>
              <a:rPr 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42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99067" y="527605"/>
            <a:ext cx="7144933" cy="56500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 of MNT for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prediabetes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emphasize the importance of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food choices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facilitate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weight loss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9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Whole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grains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dietary fiber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associated with reduced risk of diabetes.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intake of whole grain–containing foods improves insulin sensitivity independent of body weight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intake of dietary fiber has been associated with improved insulin sensitivity and improved ability to secrete insulin adequately to overcome insulin resistance.</a:t>
            </a:r>
          </a:p>
        </p:txBody>
      </p:sp>
    </p:spTree>
    <p:extLst>
      <p:ext uri="{BB962C8B-B14F-4D97-AF65-F5344CB8AC3E}">
        <p14:creationId xmlns:p14="http://schemas.microsoft.com/office/powerpoint/2010/main" val="26685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985720"/>
            <a:ext cx="6719019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consumption of sugar-sweetened beverages, which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includes: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drinks, fruit drinks, and energy and vitamin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water type drinks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containing sucrose, high-fructose corn syrup,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and/ or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fruit juice concentrates is associated with the development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T2DM</a:t>
            </a:r>
          </a:p>
        </p:txBody>
      </p:sp>
    </p:spTree>
    <p:extLst>
      <p:ext uri="{BB962C8B-B14F-4D97-AF65-F5344CB8AC3E}">
        <p14:creationId xmlns:p14="http://schemas.microsoft.com/office/powerpoint/2010/main" val="230551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76015" y="680310"/>
            <a:ext cx="6871725" cy="5955495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also have reported that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eating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pattern high in saturated fatty acids and trans fatty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increased markers of insulin resistance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risk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type 2 diabetes, whereas unsaturated fatty acid intake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associated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inversely with risk of diabetes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lifestyle changes that include </a:t>
            </a: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moderate weight loss </a:t>
            </a:r>
            <a:r>
              <a:rPr 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including </a:t>
            </a: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calories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200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reduced intake of fat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effective. </a:t>
            </a:r>
          </a:p>
        </p:txBody>
      </p:sp>
    </p:spTree>
    <p:extLst>
      <p:ext uri="{BB962C8B-B14F-4D97-AF65-F5344CB8AC3E}">
        <p14:creationId xmlns:p14="http://schemas.microsoft.com/office/powerpoint/2010/main" val="121668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3531</TotalTime>
  <Words>1216</Words>
  <Application>Microsoft Office PowerPoint</Application>
  <PresentationFormat>On-screen Show (4:3)</PresentationFormat>
  <Paragraphs>99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Office Theme</vt:lpstr>
      <vt:lpstr>Dr. Marjan Mahdavi-Roshan Assistance Professor in Nutrition Sciences, Guilan university of medical sciences</vt:lpstr>
      <vt:lpstr>PowerPoint Presentation</vt:lpstr>
      <vt:lpstr>Medical Nutrition Therapy for Prediabetes</vt:lpstr>
      <vt:lpstr>PowerPoint Presentation</vt:lpstr>
      <vt:lpstr>Physical activity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silver</cp:lastModifiedBy>
  <cp:revision>148</cp:revision>
  <dcterms:created xsi:type="dcterms:W3CDTF">2013-08-21T19:17:07Z</dcterms:created>
  <dcterms:modified xsi:type="dcterms:W3CDTF">2019-01-02T17:08:35Z</dcterms:modified>
</cp:coreProperties>
</file>