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59" r:id="rId4"/>
    <p:sldMasterId id="2147484083" r:id="rId5"/>
  </p:sldMasterIdLst>
  <p:notesMasterIdLst>
    <p:notesMasterId r:id="rId56"/>
  </p:notesMasterIdLst>
  <p:handoutMasterIdLst>
    <p:handoutMasterId r:id="rId57"/>
  </p:handoutMasterIdLst>
  <p:sldIdLst>
    <p:sldId id="292" r:id="rId6"/>
    <p:sldId id="293" r:id="rId7"/>
    <p:sldId id="301" r:id="rId8"/>
    <p:sldId id="295" r:id="rId9"/>
    <p:sldId id="296" r:id="rId10"/>
    <p:sldId id="330" r:id="rId11"/>
    <p:sldId id="297" r:id="rId12"/>
    <p:sldId id="307" r:id="rId13"/>
    <p:sldId id="329" r:id="rId14"/>
    <p:sldId id="350" r:id="rId15"/>
    <p:sldId id="328" r:id="rId16"/>
    <p:sldId id="349" r:id="rId17"/>
    <p:sldId id="299" r:id="rId18"/>
    <p:sldId id="300" r:id="rId19"/>
    <p:sldId id="326" r:id="rId20"/>
    <p:sldId id="302" r:id="rId21"/>
    <p:sldId id="303" r:id="rId22"/>
    <p:sldId id="304" r:id="rId23"/>
    <p:sldId id="305" r:id="rId24"/>
    <p:sldId id="306" r:id="rId25"/>
    <p:sldId id="308" r:id="rId26"/>
    <p:sldId id="309" r:id="rId27"/>
    <p:sldId id="310" r:id="rId28"/>
    <p:sldId id="311" r:id="rId29"/>
    <p:sldId id="333" r:id="rId30"/>
    <p:sldId id="334" r:id="rId31"/>
    <p:sldId id="312" r:id="rId32"/>
    <p:sldId id="313" r:id="rId33"/>
    <p:sldId id="337" r:id="rId34"/>
    <p:sldId id="344" r:id="rId35"/>
    <p:sldId id="338" r:id="rId36"/>
    <p:sldId id="342" r:id="rId37"/>
    <p:sldId id="343" r:id="rId38"/>
    <p:sldId id="341" r:id="rId39"/>
    <p:sldId id="314" r:id="rId40"/>
    <p:sldId id="315" r:id="rId41"/>
    <p:sldId id="316" r:id="rId42"/>
    <p:sldId id="336" r:id="rId43"/>
    <p:sldId id="335" r:id="rId44"/>
    <p:sldId id="319" r:id="rId45"/>
    <p:sldId id="345" r:id="rId46"/>
    <p:sldId id="320" r:id="rId47"/>
    <p:sldId id="321" r:id="rId48"/>
    <p:sldId id="322" r:id="rId49"/>
    <p:sldId id="346" r:id="rId50"/>
    <p:sldId id="348" r:id="rId51"/>
    <p:sldId id="347" r:id="rId52"/>
    <p:sldId id="339" r:id="rId53"/>
    <p:sldId id="325" r:id="rId54"/>
    <p:sldId id="318" r:id="rId5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2031"/>
    <a:srgbClr val="FF33CC"/>
    <a:srgbClr val="00FF00"/>
    <a:srgbClr val="0000FF"/>
    <a:srgbClr val="66FF33"/>
    <a:srgbClr val="990099"/>
    <a:srgbClr val="008000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38" autoAdjust="0"/>
  </p:normalViewPr>
  <p:slideViewPr>
    <p:cSldViewPr>
      <p:cViewPr>
        <p:scale>
          <a:sx n="70" d="100"/>
          <a:sy n="70" d="100"/>
        </p:scale>
        <p:origin x="-1938" y="-450"/>
      </p:cViewPr>
      <p:guideLst>
        <p:guide orient="horz" pos="216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656" y="85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-6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-6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0" charset="0"/>
              </a:defRPr>
            </a:lvl1pPr>
          </a:lstStyle>
          <a:p>
            <a:pPr>
              <a:defRPr/>
            </a:pPr>
            <a:fld id="{8679A0F6-CF04-437D-A7C7-441A7114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-6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-6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0" charset="0"/>
              </a:defRPr>
            </a:lvl1pPr>
          </a:lstStyle>
          <a:p>
            <a:pPr>
              <a:defRPr/>
            </a:pPr>
            <a:fld id="{6E62BF7A-4363-494A-9E49-0A39B8A8F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1125" indent="-111125" algn="l" rtl="0" eaLnBrk="0" fontAlgn="base" hangingPunct="0">
      <a:lnSpc>
        <a:spcPct val="70000"/>
      </a:lnSpc>
      <a:spcBef>
        <a:spcPct val="30000"/>
      </a:spcBef>
      <a:spcAft>
        <a:spcPct val="0"/>
      </a:spcAft>
      <a:buFont typeface="Times" pitchFamily="18" charset="0"/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9250" indent="-123825" algn="l" rtl="0" eaLnBrk="0" fontAlgn="base" hangingPunct="0">
      <a:lnSpc>
        <a:spcPct val="70000"/>
      </a:lnSpc>
      <a:spcBef>
        <a:spcPct val="30000"/>
      </a:spcBef>
      <a:spcAft>
        <a:spcPct val="0"/>
      </a:spcAft>
      <a:buFont typeface="Times" pitchFamily="18" charset="0"/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576263" indent="-112713" algn="l" rtl="0" eaLnBrk="0" fontAlgn="base" hangingPunct="0">
      <a:lnSpc>
        <a:spcPct val="70000"/>
      </a:lnSpc>
      <a:spcBef>
        <a:spcPct val="30000"/>
      </a:spcBef>
      <a:spcAft>
        <a:spcPct val="0"/>
      </a:spcAft>
      <a:buFont typeface="Times" pitchFamily="18" charset="0"/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812800" indent="-122238" algn="l" rtl="0" eaLnBrk="0" fontAlgn="base" hangingPunct="0">
      <a:lnSpc>
        <a:spcPct val="70000"/>
      </a:lnSpc>
      <a:spcBef>
        <a:spcPct val="30000"/>
      </a:spcBef>
      <a:spcAft>
        <a:spcPct val="0"/>
      </a:spcAft>
      <a:buFont typeface="Times" pitchFamily="18" charset="0"/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038225" indent="-111125" algn="l" rtl="0" eaLnBrk="0" fontAlgn="base" hangingPunct="0">
      <a:lnSpc>
        <a:spcPct val="70000"/>
      </a:lnSpc>
      <a:spcBef>
        <a:spcPct val="30000"/>
      </a:spcBef>
      <a:spcAft>
        <a:spcPct val="0"/>
      </a:spcAft>
      <a:buFont typeface="Times" pitchFamily="18" charset="0"/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pi.oregonstate.edu/mic/glossary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860A2-A867-47DE-8A0A-564901F5B6C9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total of 388 pregnant women (122 case and 266 control)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2BF7A-4363-494A-9E49-0A39B8A8F1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, 1,600–1,800 or a 33% reduction in intake, does not lead to ketosis but controls weight gain and glucose levels in obese </a:t>
            </a:r>
            <a:r>
              <a:rPr lang="en-US" dirty="0" err="1" smtClean="0"/>
              <a:t>wome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2BF7A-4363-494A-9E49-0A39B8A8F1C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1125" marR="0" indent="-111125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  <a:defRPr/>
            </a:pPr>
            <a:r>
              <a:rPr lang="en-US" dirty="0" smtClean="0"/>
              <a:t>The </a:t>
            </a:r>
            <a:r>
              <a:rPr lang="en-US" dirty="0" err="1" smtClean="0">
                <a:hlinkClick r:id="rId3"/>
              </a:rPr>
              <a:t>glycemic</a:t>
            </a:r>
            <a:r>
              <a:rPr lang="en-US" dirty="0" smtClean="0">
                <a:hlinkClick r:id="rId3"/>
              </a:rPr>
              <a:t> index</a:t>
            </a:r>
            <a:r>
              <a:rPr lang="en-US" dirty="0" smtClean="0"/>
              <a:t> (GI) is a measure of the blood </a:t>
            </a:r>
            <a:r>
              <a:rPr lang="en-US" dirty="0" smtClean="0">
                <a:hlinkClick r:id="rId3"/>
              </a:rPr>
              <a:t>glucose</a:t>
            </a:r>
            <a:r>
              <a:rPr lang="en-US" dirty="0" smtClean="0"/>
              <a:t>-raising potential of the </a:t>
            </a:r>
            <a:r>
              <a:rPr lang="en-US" dirty="0" smtClean="0">
                <a:hlinkClick r:id="rId3"/>
              </a:rPr>
              <a:t>carbohydrate</a:t>
            </a:r>
            <a:r>
              <a:rPr lang="en-US" dirty="0" smtClean="0"/>
              <a:t> content of a food compared to a reference food (generally pure glucose).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2BF7A-4363-494A-9E49-0A39B8A8F1C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obtained by multiplying the quality of carbohydrate in a given food (GI) by the amount of carbohydrate in a serving of that food.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2BF7A-4363-494A-9E49-0A39B8A8F1C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Slide </a:t>
            </a:r>
            <a:fld id="{4ADA371C-3B94-4E3E-A728-6D45C620F7A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924DB84-912F-43A7-ADB0-CE8043E501D3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A38B83A-D4D7-4A54-A4BF-8AC2E3DFC949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2307B-BB57-4389-8B9C-E3949F075EB8}" type="slidenum">
              <a:rPr lang="en-US" smtClean="0"/>
              <a:pPr>
                <a:defRPr/>
              </a:pPr>
              <a:t>‹#›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4F919-0084-4802-823C-7826A9C43B73}" type="slidenum">
              <a:rPr lang="en-US" smtClean="0"/>
              <a:pPr>
                <a:defRPr/>
              </a:pPr>
              <a:t>‹#›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BD035EB-07C8-43F8-B14C-7E83C3CA30A9}" type="slidenum">
              <a:rPr lang="en-US" smtClean="0"/>
              <a:pPr>
                <a:defRPr/>
              </a:pPr>
              <a:t>‹#›</a:t>
            </a:fld>
            <a:endParaRPr lang="en-US" sz="1400" b="0" dirty="0">
              <a:latin typeface="Times" pitchFamily="-60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E6186CC-508F-487B-83D5-F2C12CCA24BE}" type="slidenum">
              <a:rPr lang="en-US" smtClean="0"/>
              <a:pPr>
                <a:defRPr/>
              </a:pPr>
              <a:t>‹#›</a:t>
            </a:fld>
            <a:endParaRPr lang="en-US" sz="1400" b="0">
              <a:latin typeface="Times" pitchFamily="-60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B5E717A-E788-464C-B9D6-B9232DA0F70F}" type="slidenum">
              <a:rPr lang="en-US" smtClean="0"/>
              <a:pPr>
                <a:defRPr/>
              </a:pPr>
              <a:t>‹#›</a:t>
            </a:fld>
            <a:endParaRPr lang="en-US" sz="1400" b="0">
              <a:latin typeface="Times" pitchFamily="-60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DCA7AE9-C3BD-4656-BFD4-30FB2BF175EF}" type="slidenum">
              <a:rPr lang="en-US" smtClean="0"/>
              <a:pPr>
                <a:defRPr/>
              </a:pPr>
              <a:t>‹#›</a:t>
            </a:fld>
            <a:endParaRPr lang="en-US" sz="1400" b="0">
              <a:latin typeface="Times" pitchFamily="-60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5E2E4FF-5E6F-4012-8ACB-CCEFF09F0536}" type="slidenum">
              <a:rPr lang="en-US" smtClean="0"/>
              <a:pPr>
                <a:defRPr/>
              </a:pPr>
              <a:t>‹#›</a:t>
            </a:fld>
            <a:endParaRPr lang="en-US" sz="1400" b="0">
              <a:latin typeface="Times" pitchFamily="-60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C6E9360-E442-4617-AA65-795CDDAFA7F9}" type="slidenum">
              <a:rPr lang="en-US" smtClean="0"/>
              <a:pPr>
                <a:defRPr/>
              </a:pPr>
              <a:t>‹#›</a:t>
            </a:fld>
            <a:endParaRPr lang="en-US" sz="1400" b="0">
              <a:latin typeface="Times" pitchFamily="-60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7A8F2EE-E46C-4010-854E-865F635318C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03E87B-12C9-4695-8ACE-D3CA451C2DCB}" type="slidenum">
              <a:rPr lang="en-US" smtClean="0"/>
              <a:pPr>
                <a:defRPr/>
              </a:pPr>
              <a:t>‹#›</a:t>
            </a:fld>
            <a:endParaRPr lang="en-US" sz="1400" b="0">
              <a:latin typeface="Times" pitchFamily="-60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6DCD4B0-0C1A-4986-93C6-17D4F8A9E79C}" type="slidenum">
              <a:rPr lang="en-US" smtClean="0"/>
              <a:pPr>
                <a:defRPr/>
              </a:pPr>
              <a:t>‹#›</a:t>
            </a:fld>
            <a:endParaRPr lang="en-US" sz="1400" b="0">
              <a:latin typeface="Times" pitchFamily="-60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D5864AC-DA46-447A-8FE2-1C15372E38C4}" type="slidenum">
              <a:rPr lang="en-US" smtClean="0"/>
              <a:pPr>
                <a:defRPr/>
              </a:pPr>
              <a:t>‹#›</a:t>
            </a:fld>
            <a:endParaRPr lang="en-US" sz="1400" b="0">
              <a:latin typeface="Times" pitchFamily="-60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DF5DEC7-DBF7-4E69-A1AB-0A7E387A749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834A89-E638-4B4F-8A86-9606F4A3ED78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9566DFA-8875-4CEF-BA99-A99C17CB8D1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E1B2D62-B675-4D62-A8D8-FF8733FE0073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DA3849E-5476-45B2-B078-DD69853BAF33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9E9DA46-89FC-47A9-B479-34459FF0E1D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2E20CE0-EF8E-4D51-886A-B4F57813D5A4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1/3/2019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26468A3-CF4A-473B-8C45-2BCEFDADF2CA}" type="slidenum">
              <a:rPr lang="en-US" smtClean="0"/>
              <a:pPr>
                <a:defRPr/>
              </a:pPr>
              <a:t>‹#›</a:t>
            </a:fld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/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1/3/2019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Mirmiran / SBMU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26468A3-CF4A-473B-8C45-2BCEFDADF2CA}" type="slidenum">
              <a:rPr lang="en-US" smtClean="0"/>
              <a:pPr>
                <a:defRPr/>
              </a:pPr>
              <a:t>‹#›</a:t>
            </a:fld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/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subTitle" idx="1"/>
          </p:nvPr>
        </p:nvSpPr>
        <p:spPr>
          <a:xfrm>
            <a:off x="2514600" y="3429000"/>
            <a:ext cx="4114800" cy="1828800"/>
          </a:xfrm>
        </p:spPr>
        <p:txBody>
          <a:bodyPr>
            <a:noAutofit/>
          </a:bodyPr>
          <a:lstStyle/>
          <a:p>
            <a:pPr rtl="1">
              <a:buFont typeface="Times" pitchFamily="18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Dr. </a:t>
            </a:r>
            <a:r>
              <a:rPr lang="en-US" sz="2800" b="1" dirty="0" err="1" smtClean="0">
                <a:solidFill>
                  <a:srgbClr val="FF0000"/>
                </a:solidFill>
              </a:rPr>
              <a:t>Fatemeh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Sedaghat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1100" dirty="0" smtClean="0"/>
          </a:p>
          <a:p>
            <a:pPr>
              <a:defRPr/>
            </a:pPr>
            <a:r>
              <a:rPr lang="en-US" sz="1600" b="1" dirty="0" smtClean="0"/>
              <a:t>PhD in Nutrition Sciences</a:t>
            </a:r>
          </a:p>
          <a:p>
            <a:pPr>
              <a:defRPr/>
            </a:pPr>
            <a:endParaRPr lang="en-US" sz="1100" dirty="0" smtClean="0"/>
          </a:p>
          <a:p>
            <a:pPr>
              <a:defRPr/>
            </a:pPr>
            <a:r>
              <a:rPr lang="en-US" sz="1100" b="1" dirty="0" smtClean="0"/>
              <a:t>Faculty  and Institute of Nutrition and Food Technology, </a:t>
            </a:r>
            <a:r>
              <a:rPr lang="en-US" sz="1100" b="1" dirty="0" err="1" smtClean="0"/>
              <a:t>Shahid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Beheshti</a:t>
            </a:r>
            <a:r>
              <a:rPr lang="en-US" sz="1100" b="1" dirty="0" smtClean="0"/>
              <a:t> University of Medical Sciences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2813" y="1600200"/>
            <a:ext cx="7011987" cy="160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/>
              <a:t>Medical Nutrition Therapy in </a:t>
            </a:r>
            <a:r>
              <a:rPr lang="en-US" sz="3600" b="1" dirty="0" smtClean="0">
                <a:solidFill>
                  <a:srgbClr val="990099"/>
                </a:solidFill>
              </a:rPr>
              <a:t>Gestational Diabetes Mellitus</a:t>
            </a:r>
            <a:r>
              <a:rPr lang="en-US" sz="3200" b="1" dirty="0" smtClean="0">
                <a:solidFill>
                  <a:srgbClr val="990099"/>
                </a:solidFill>
              </a:rPr>
              <a:t/>
            </a:r>
            <a:br>
              <a:rPr lang="en-US" sz="3200" b="1" dirty="0" smtClean="0">
                <a:solidFill>
                  <a:srgbClr val="990099"/>
                </a:solidFill>
              </a:rPr>
            </a:br>
            <a:endParaRPr lang="en-US" sz="32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DC4DB23-58FD-4112-9CA6-4CE516AC95DF}" type="slidenum">
              <a:rPr lang="en-US" smtClean="0"/>
              <a:pPr algn="r">
                <a:defRPr/>
              </a:pPr>
              <a:t>10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results of recent systematic reviews showed that adherence to a </a:t>
            </a:r>
            <a:r>
              <a:rPr lang="en-US" sz="2400" dirty="0" smtClean="0">
                <a:solidFill>
                  <a:srgbClr val="FF0000"/>
                </a:solidFill>
              </a:rPr>
              <a:t>healthier dietary pattern</a:t>
            </a:r>
            <a:r>
              <a:rPr lang="en-US" sz="2400" dirty="0" smtClean="0"/>
              <a:t>, like </a:t>
            </a:r>
            <a:r>
              <a:rPr lang="en-US" sz="2400" dirty="0" smtClean="0">
                <a:solidFill>
                  <a:srgbClr val="FF0000"/>
                </a:solidFill>
              </a:rPr>
              <a:t>Mediterranean</a:t>
            </a:r>
            <a:r>
              <a:rPr lang="en-US" sz="2400" dirty="0" smtClean="0"/>
              <a:t> dietary pattern, and reducing the intake of sugar sweetened cola, potatoes, fatty foods, </a:t>
            </a:r>
            <a:r>
              <a:rPr lang="en-US" sz="2400" dirty="0" smtClean="0"/>
              <a:t>sweets </a:t>
            </a:r>
            <a:r>
              <a:rPr lang="en-US" sz="2400" dirty="0" smtClean="0"/>
              <a:t>can </a:t>
            </a:r>
            <a:r>
              <a:rPr lang="en-US" sz="2400" dirty="0" smtClean="0">
                <a:solidFill>
                  <a:srgbClr val="FF0000"/>
                </a:solidFill>
              </a:rPr>
              <a:t>decrease</a:t>
            </a:r>
            <a:r>
              <a:rPr lang="en-US" sz="2400" dirty="0" smtClean="0"/>
              <a:t> the incidence of </a:t>
            </a:r>
            <a:r>
              <a:rPr lang="en-US" sz="2400" dirty="0" smtClean="0">
                <a:solidFill>
                  <a:srgbClr val="FF0000"/>
                </a:solidFill>
              </a:rPr>
              <a:t>GDM</a:t>
            </a:r>
            <a:r>
              <a:rPr lang="en-US" sz="2400" dirty="0" smtClean="0"/>
              <a:t>, especially in women at higher risk and before getting </a:t>
            </a:r>
            <a:r>
              <a:rPr lang="en-US" sz="2400" dirty="0" smtClean="0"/>
              <a:t>pregnant.</a:t>
            </a:r>
            <a:endParaRPr lang="en-US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Maternal Dietary Patterns and GDM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6400800"/>
            <a:ext cx="17979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</a:rPr>
              <a:t>D. A. </a:t>
            </a:r>
            <a:r>
              <a:rPr lang="en-US" sz="1200" dirty="0" err="1" smtClean="0">
                <a:latin typeface="+mn-lt"/>
              </a:rPr>
              <a:t>Schoenaker</a:t>
            </a:r>
            <a:r>
              <a:rPr lang="en-US" sz="1200" dirty="0" smtClean="0">
                <a:latin typeface="+mn-lt"/>
              </a:rPr>
              <a:t>, 2016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B77A0ED-0E6C-4443-B5B1-AEEC01984DC6}" type="slidenum">
              <a:rPr lang="en-US" smtClean="0"/>
              <a:pPr algn="r">
                <a:defRPr/>
              </a:pPr>
              <a:t>11</a:t>
            </a:fld>
            <a:endParaRPr lang="en-US" sz="1400" b="0" dirty="0">
              <a:latin typeface="Times" pitchFamily="-60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"/>
            <a:ext cx="8458199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44677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Western dietary pattern </a:t>
            </a:r>
            <a:r>
              <a:rPr lang="en-US" sz="2000" dirty="0" smtClean="0">
                <a:latin typeface="+mn-lt"/>
              </a:rPr>
              <a:t>was high in sweets, jams, mayonnaise, soft drinks, salty snacks, solid fat, high-fat dairy products, potatoes, organ meat, </a:t>
            </a:r>
            <a:r>
              <a:rPr lang="en-US" sz="2000" dirty="0" smtClean="0">
                <a:latin typeface="+mn-lt"/>
              </a:rPr>
              <a:t>red </a:t>
            </a:r>
            <a:r>
              <a:rPr lang="en-US" sz="2000" dirty="0" smtClean="0">
                <a:latin typeface="+mn-lt"/>
              </a:rPr>
              <a:t>meat, processed </a:t>
            </a:r>
            <a:r>
              <a:rPr lang="en-US" sz="2000" dirty="0" smtClean="0">
                <a:latin typeface="+mn-lt"/>
              </a:rPr>
              <a:t>foods. </a:t>
            </a:r>
            <a:r>
              <a:rPr lang="en-US" sz="2000" dirty="0" smtClean="0">
                <a:latin typeface="+mn-lt"/>
              </a:rPr>
              <a:t>Western dietary pattern was associated with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increased risk </a:t>
            </a:r>
            <a:r>
              <a:rPr lang="en-US" sz="2000" dirty="0" smtClean="0">
                <a:latin typeface="+mn-lt"/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GDM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B77A0ED-0E6C-4443-B5B1-AEEC01984DC6}" type="slidenum">
              <a:rPr lang="en-US" smtClean="0"/>
              <a:pPr algn="r">
                <a:defRPr/>
              </a:pPr>
              <a:t>12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/>
          </a:bodyPr>
          <a:lstStyle/>
          <a:p>
            <a:pPr algn="ctr">
              <a:buFont typeface="Times" pitchFamily="18" charset="0"/>
              <a:buNone/>
              <a:defRPr/>
            </a:pP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Font typeface="Times" pitchFamily="18" charset="0"/>
              <a:buNone/>
              <a:defRPr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Medical Nutrition Therapy (MNT) in GDM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Medical Nutrition Therapy (MNT)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8A42045-FA81-4C89-AB21-F2C745CEED2A}" type="slidenum">
              <a:rPr lang="en-US" smtClean="0"/>
              <a:pPr algn="r">
                <a:defRPr/>
              </a:pPr>
              <a:t>13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Times" pitchFamily="-60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American Diabetes Association </a:t>
            </a:r>
            <a:r>
              <a:rPr lang="en-US" dirty="0" smtClean="0"/>
              <a:t>recommends that all women with GDM receive nutrition counseling by a registered dietitian (RD). </a:t>
            </a:r>
          </a:p>
          <a:p>
            <a:pPr algn="just">
              <a:buFont typeface="Times" pitchFamily="-60" charset="0"/>
              <a:buChar char="•"/>
              <a:defRPr/>
            </a:pPr>
            <a:endParaRPr lang="en-US" dirty="0" smtClean="0"/>
          </a:p>
          <a:p>
            <a:pPr algn="just">
              <a:buFont typeface="Times" pitchFamily="-60" charset="0"/>
              <a:buChar char="•"/>
              <a:defRPr/>
            </a:pPr>
            <a:r>
              <a:rPr lang="en-US" dirty="0" smtClean="0"/>
              <a:t>MNT is the </a:t>
            </a:r>
            <a:r>
              <a:rPr lang="en-US" b="1" dirty="0" smtClean="0">
                <a:solidFill>
                  <a:srgbClr val="990099"/>
                </a:solidFill>
              </a:rPr>
              <a:t>primary therapy</a:t>
            </a:r>
            <a:r>
              <a:rPr lang="en-US" dirty="0" smtClean="0">
                <a:solidFill>
                  <a:srgbClr val="990099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b="1" u="sng" dirty="0" smtClean="0">
                <a:solidFill>
                  <a:srgbClr val="990099"/>
                </a:solidFill>
              </a:rPr>
              <a:t>30 –90% </a:t>
            </a:r>
            <a:r>
              <a:rPr lang="en-US" dirty="0" smtClean="0"/>
              <a:t>of women diagnosed with GDM.</a:t>
            </a:r>
          </a:p>
          <a:p>
            <a:pPr algn="just">
              <a:buFont typeface="Times" pitchFamily="-60" charset="0"/>
              <a:buChar char="•"/>
              <a:defRPr/>
            </a:pPr>
            <a:endParaRPr lang="en-US" dirty="0" smtClean="0"/>
          </a:p>
          <a:p>
            <a:pPr algn="just"/>
            <a:r>
              <a:rPr lang="en-US" dirty="0" smtClean="0"/>
              <a:t>Individualization of MNT depending on maternal  weight and height, physical activity level, and lifestyle is recommended.</a:t>
            </a:r>
          </a:p>
          <a:p>
            <a:pPr algn="just">
              <a:buFont typeface="Times" pitchFamily="-60" charset="0"/>
              <a:buChar char="•"/>
              <a:defRPr/>
            </a:pPr>
            <a:endParaRPr lang="en-US" dirty="0" smtClean="0"/>
          </a:p>
          <a:p>
            <a:pPr algn="just">
              <a:buFont typeface="Times" pitchFamily="-60" charset="0"/>
              <a:buChar char="•"/>
              <a:defRPr/>
            </a:pPr>
            <a:endParaRPr lang="en-US" dirty="0" smtClean="0"/>
          </a:p>
          <a:p>
            <a:pPr algn="just">
              <a:buFont typeface="Times" pitchFamily="-60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Times" pitchFamily="-60" charset="0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914400" y="6400800"/>
            <a:ext cx="106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Reader,2007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754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Medical Nutrition Therapy </a:t>
            </a:r>
            <a:r>
              <a:rPr lang="en-US" sz="2000" b="1" dirty="0" smtClean="0">
                <a:solidFill>
                  <a:srgbClr val="C00000"/>
                </a:solidFill>
              </a:rPr>
              <a:t>(cont’)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5723602-0324-43A5-881D-4F6CD8253CD1}" type="slidenum">
              <a:rPr lang="en-US" smtClean="0"/>
              <a:pPr algn="r">
                <a:defRPr/>
              </a:pPr>
              <a:t>14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7924800" cy="5181600"/>
          </a:xfrm>
        </p:spPr>
        <p:txBody>
          <a:bodyPr>
            <a:normAutofit/>
          </a:bodyPr>
          <a:lstStyle/>
          <a:p>
            <a:pPr>
              <a:buFont typeface="Times" pitchFamily="-60" charset="0"/>
              <a:buNone/>
              <a:defRPr/>
            </a:pPr>
            <a:r>
              <a:rPr lang="en-CA" b="1" dirty="0" smtClean="0">
                <a:solidFill>
                  <a:srgbClr val="C00000"/>
                </a:solidFill>
              </a:rPr>
              <a:t>Goals</a:t>
            </a:r>
            <a:r>
              <a:rPr lang="en-CA" dirty="0" smtClean="0">
                <a:solidFill>
                  <a:srgbClr val="C00000"/>
                </a:solidFill>
              </a:rPr>
              <a:t>:</a:t>
            </a:r>
            <a:endParaRPr lang="en-US" dirty="0" smtClean="0"/>
          </a:p>
          <a:p>
            <a:pPr>
              <a:buFont typeface="Times" pitchFamily="-60" charset="0"/>
              <a:buChar char="•"/>
              <a:defRPr/>
            </a:pPr>
            <a:r>
              <a:rPr lang="en-US" dirty="0" smtClean="0"/>
              <a:t>Achieve </a:t>
            </a:r>
            <a:r>
              <a:rPr lang="en-US" sz="3200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normoglycemia</a:t>
            </a:r>
            <a:r>
              <a:rPr lang="en-US" sz="32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Times" pitchFamily="18" charset="0"/>
              <a:buNone/>
              <a:defRPr/>
            </a:pPr>
            <a:endParaRPr lang="en-US" sz="900" b="1" dirty="0" smtClean="0">
              <a:solidFill>
                <a:srgbClr val="FF0000"/>
              </a:solidFill>
            </a:endParaRPr>
          </a:p>
          <a:p>
            <a:pPr>
              <a:buFont typeface="Times" pitchFamily="18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    Recommended treatment targets</a:t>
            </a:r>
          </a:p>
          <a:p>
            <a:pPr>
              <a:buFont typeface="Times" pitchFamily="-60" charset="0"/>
              <a:buChar char="•"/>
              <a:defRPr/>
            </a:pPr>
            <a:endParaRPr lang="en-US" sz="3200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Times" pitchFamily="-60" charset="0"/>
              <a:buChar char="•"/>
              <a:defRPr/>
            </a:pPr>
            <a:endParaRPr lang="en-US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Times" pitchFamily="-60" charset="0"/>
              <a:buChar char="•"/>
              <a:defRPr/>
            </a:pPr>
            <a:r>
              <a:rPr lang="en-US" sz="900" dirty="0" smtClean="0"/>
              <a:t> 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914400" y="6400800"/>
            <a:ext cx="862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ADA,2004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95400" y="3063875"/>
          <a:ext cx="6858000" cy="3086736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1035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Test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Gestational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Diabetes (mg/dl)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35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Fasting plasma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glucose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65-95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I hr postprandial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&lt;140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2 hr postprandial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&lt;120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3A7C617-C52D-486D-8C95-4AF3240E4165}" type="slidenum">
              <a:rPr lang="en-US" smtClean="0"/>
              <a:pPr algn="r">
                <a:defRPr/>
              </a:pPr>
              <a:t>15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CA" b="1" dirty="0" smtClean="0">
                <a:solidFill>
                  <a:srgbClr val="C00000"/>
                </a:solidFill>
              </a:rPr>
              <a:t>Goals</a:t>
            </a:r>
            <a:r>
              <a:rPr lang="en-CA" dirty="0" smtClean="0">
                <a:solidFill>
                  <a:srgbClr val="C00000"/>
                </a:solidFill>
              </a:rPr>
              <a:t>:</a:t>
            </a: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Font typeface="Times" pitchFamily="-60" charset="0"/>
              <a:buChar char="•"/>
              <a:defRPr/>
            </a:pPr>
            <a:r>
              <a:rPr lang="en-US" dirty="0" smtClean="0"/>
              <a:t>Providing </a:t>
            </a:r>
            <a:r>
              <a:rPr lang="en-US" dirty="0" smtClean="0"/>
              <a:t>the </a:t>
            </a:r>
            <a:r>
              <a:rPr lang="en-US" sz="3200" dirty="0" smtClean="0">
                <a:solidFill>
                  <a:srgbClr val="990099"/>
                </a:solidFill>
              </a:rPr>
              <a:t>required nutrients </a:t>
            </a:r>
            <a:r>
              <a:rPr lang="en-US" dirty="0" smtClean="0"/>
              <a:t>for </a:t>
            </a:r>
            <a:r>
              <a:rPr lang="en-US" sz="3200" dirty="0" smtClean="0">
                <a:solidFill>
                  <a:srgbClr val="990099"/>
                </a:solidFill>
              </a:rPr>
              <a:t>normal</a:t>
            </a:r>
            <a:r>
              <a:rPr lang="en-US" b="1" u="sng" dirty="0" smtClean="0"/>
              <a:t> </a:t>
            </a:r>
            <a:r>
              <a:rPr lang="en-US" sz="3200" dirty="0" smtClean="0">
                <a:solidFill>
                  <a:srgbClr val="990099"/>
                </a:solidFill>
              </a:rPr>
              <a:t>fetal growth </a:t>
            </a:r>
            <a:r>
              <a:rPr lang="en-US" dirty="0" smtClean="0"/>
              <a:t>and </a:t>
            </a:r>
            <a:r>
              <a:rPr lang="en-US" sz="3200" dirty="0" smtClean="0">
                <a:solidFill>
                  <a:srgbClr val="990099"/>
                </a:solidFill>
              </a:rPr>
              <a:t>maternal health.</a:t>
            </a:r>
            <a:endParaRPr lang="en-US" dirty="0" smtClean="0">
              <a:solidFill>
                <a:srgbClr val="990099"/>
              </a:solidFill>
            </a:endParaRPr>
          </a:p>
          <a:p>
            <a:pPr>
              <a:buFont typeface="Times" pitchFamily="-60" charset="0"/>
              <a:buNone/>
              <a:defRPr/>
            </a:pPr>
            <a:endParaRPr lang="en-US" sz="700" dirty="0" smtClean="0"/>
          </a:p>
          <a:p>
            <a:pPr>
              <a:buFont typeface="Times" pitchFamily="-60" charset="0"/>
              <a:buChar char="•"/>
              <a:defRPr/>
            </a:pPr>
            <a:r>
              <a:rPr lang="en-US" sz="3200" dirty="0" smtClean="0">
                <a:solidFill>
                  <a:srgbClr val="990099"/>
                </a:solidFill>
              </a:rPr>
              <a:t>Prevent excessive maternal weight gain</a:t>
            </a:r>
            <a:r>
              <a:rPr lang="en-US" dirty="0" smtClean="0"/>
              <a:t>, particularly in women who are overweight or have gained excess weight in pregnancy.</a:t>
            </a:r>
          </a:p>
          <a:p>
            <a:pPr>
              <a:buFont typeface="Times" pitchFamily="-60" charset="0"/>
              <a:buChar char="•"/>
              <a:defRPr/>
            </a:pPr>
            <a:endParaRPr lang="en-US" sz="700" dirty="0" smtClean="0"/>
          </a:p>
          <a:p>
            <a:pPr eaLnBrk="1" hangingPunct="1">
              <a:buFont typeface="Times" pitchFamily="-60" charset="0"/>
              <a:buChar char="•"/>
              <a:defRPr/>
            </a:pPr>
            <a:r>
              <a:rPr lang="en-CA" sz="3200" dirty="0" smtClean="0">
                <a:solidFill>
                  <a:srgbClr val="990099"/>
                </a:solidFill>
              </a:rPr>
              <a:t>Prevent ketosis.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5587" y="152400"/>
            <a:ext cx="7008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Medical Nutrition Therapy 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(cont’)</a:t>
            </a:r>
            <a:endParaRPr lang="en-US" sz="36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199"/>
            <a:ext cx="7008812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Medical Nutrition Therapy </a:t>
            </a:r>
            <a:r>
              <a:rPr lang="en-US" sz="2000" b="1" dirty="0" smtClean="0">
                <a:solidFill>
                  <a:srgbClr val="C00000"/>
                </a:solidFill>
              </a:rPr>
              <a:t>(cont’)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7D2509C-2635-4E29-959F-360AC68BFE7A}" type="slidenum">
              <a:rPr lang="en-US" smtClean="0"/>
              <a:pPr algn="r">
                <a:defRPr/>
              </a:pPr>
              <a:t>16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028700" y="1524000"/>
            <a:ext cx="7962900" cy="396240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sz="3200" dirty="0" smtClean="0"/>
              <a:t>Include:</a:t>
            </a:r>
          </a:p>
          <a:p>
            <a:pPr eaLnBrk="1" hangingPunct="1">
              <a:buFont typeface="Times" pitchFamily="-60" charset="0"/>
              <a:buChar char="•"/>
              <a:defRPr/>
            </a:pPr>
            <a:r>
              <a:rPr lang="en-US" sz="3200" dirty="0" smtClean="0">
                <a:solidFill>
                  <a:srgbClr val="990099"/>
                </a:solidFill>
              </a:rPr>
              <a:t>Nutrition therapy</a:t>
            </a:r>
          </a:p>
          <a:p>
            <a:pPr eaLnBrk="1" hangingPunct="1">
              <a:buFont typeface="Times" pitchFamily="-60" charset="0"/>
              <a:buChar char="•"/>
              <a:defRPr/>
            </a:pPr>
            <a:r>
              <a:rPr lang="en-US" sz="3200" dirty="0" smtClean="0">
                <a:solidFill>
                  <a:srgbClr val="990099"/>
                </a:solidFill>
              </a:rPr>
              <a:t>Exercise</a:t>
            </a:r>
          </a:p>
          <a:p>
            <a:pPr eaLnBrk="1" hangingPunct="1">
              <a:buFont typeface="Times" pitchFamily="-60" charset="0"/>
              <a:buChar char="•"/>
              <a:defRPr/>
            </a:pPr>
            <a:r>
              <a:rPr lang="en-CA" sz="3200" dirty="0" smtClean="0"/>
              <a:t>Self-monitoring of blood glucose (SMBG)</a:t>
            </a:r>
          </a:p>
          <a:p>
            <a:pPr eaLnBrk="1" hangingPunct="1">
              <a:buFont typeface="Times" pitchFamily="-60" charset="0"/>
              <a:buChar char="•"/>
              <a:defRPr/>
            </a:pPr>
            <a:r>
              <a:rPr lang="en-US" sz="3200" dirty="0" smtClean="0"/>
              <a:t>Pharmacologic therapy</a:t>
            </a:r>
          </a:p>
          <a:p>
            <a:pPr eaLnBrk="1" hangingPunct="1">
              <a:buFont typeface="Times" pitchFamily="-60" charset="0"/>
              <a:buChar char="•"/>
              <a:defRPr/>
            </a:pPr>
            <a:r>
              <a:rPr lang="en-US" sz="3200" dirty="0" smtClean="0"/>
              <a:t>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DBA3EBD-4469-4E8B-B085-EA9904B879ED}" type="slidenum">
              <a:rPr lang="en-US" smtClean="0"/>
              <a:pPr algn="r">
                <a:defRPr/>
              </a:pPr>
              <a:t>17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514600"/>
            <a:ext cx="70102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Nutrition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Therapy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462"/>
            <a:ext cx="7315200" cy="922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Efficacy of Dietary Therapy for GDM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B13B1C76-D56A-4AA7-9456-7D533670079D}" type="slidenum">
              <a:rPr lang="en-US" smtClean="0"/>
              <a:pPr algn="r">
                <a:defRPr/>
              </a:pPr>
              <a:t>18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7962900" cy="4800600"/>
          </a:xfrm>
        </p:spPr>
        <p:txBody>
          <a:bodyPr>
            <a:normAutofit lnSpcReduction="10000"/>
          </a:bodyPr>
          <a:lstStyle/>
          <a:p>
            <a:pPr>
              <a:buFont typeface="Times" pitchFamily="18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Nutrition</a:t>
            </a:r>
            <a:r>
              <a:rPr lang="en-US" dirty="0" smtClean="0"/>
              <a:t> intervention for GDM has been recognized as the </a:t>
            </a:r>
            <a:r>
              <a:rPr lang="en-US" b="1" dirty="0" smtClean="0">
                <a:solidFill>
                  <a:srgbClr val="FF0000"/>
                </a:solidFill>
              </a:rPr>
              <a:t>cornerstone of </a:t>
            </a:r>
            <a:r>
              <a:rPr lang="en-US" b="1" dirty="0" smtClean="0">
                <a:solidFill>
                  <a:srgbClr val="FF0000"/>
                </a:solidFill>
              </a:rPr>
              <a:t>therapy.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Times" pitchFamily="18" charset="0"/>
              <a:buNone/>
              <a:defRPr/>
            </a:pPr>
            <a:endParaRPr lang="en-US" sz="18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Times" pitchFamily="-60" charset="0"/>
              <a:buNone/>
              <a:defRPr/>
            </a:pPr>
            <a:r>
              <a:rPr lang="en-US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patients receive diet therapy:</a:t>
            </a:r>
          </a:p>
          <a:p>
            <a:pPr marL="715963" indent="-182563">
              <a:buFont typeface="Times" pitchFamily="-60" charset="0"/>
              <a:buChar char="•"/>
              <a:defRPr/>
            </a:pPr>
            <a:r>
              <a:rPr lang="en-US" sz="2400" dirty="0" smtClean="0"/>
              <a:t>Fewer patients require insulin therapy</a:t>
            </a:r>
          </a:p>
          <a:p>
            <a:pPr marL="715963" indent="-182563">
              <a:buFont typeface="Times" pitchFamily="-60" charset="0"/>
              <a:buChar char="•"/>
              <a:defRPr/>
            </a:pPr>
            <a:r>
              <a:rPr lang="en-US" sz="2400" dirty="0" smtClean="0"/>
              <a:t>Decrease HbA1c</a:t>
            </a:r>
          </a:p>
          <a:p>
            <a:pPr marL="715963" indent="-182563">
              <a:buFont typeface="Times" pitchFamily="-60" charset="0"/>
              <a:buChar char="•"/>
              <a:defRPr/>
            </a:pPr>
            <a:r>
              <a:rPr lang="en-US" sz="2400" dirty="0" smtClean="0"/>
              <a:t>lower serious </a:t>
            </a:r>
            <a:r>
              <a:rPr lang="en-US" sz="2400" dirty="0" err="1" smtClean="0"/>
              <a:t>perinatal</a:t>
            </a:r>
            <a:r>
              <a:rPr lang="en-US" sz="2400" dirty="0" smtClean="0"/>
              <a:t> complications among the infants:</a:t>
            </a:r>
          </a:p>
          <a:p>
            <a:pPr marL="990600" indent="-182563">
              <a:buFont typeface="Wingdings" pitchFamily="2" charset="2"/>
              <a:buChar char="ü"/>
              <a:defRPr/>
            </a:pPr>
            <a:r>
              <a:rPr lang="en-US" sz="2400" dirty="0" smtClean="0"/>
              <a:t> lower </a:t>
            </a:r>
            <a:r>
              <a:rPr lang="en-US" sz="2400" dirty="0" err="1" smtClean="0"/>
              <a:t>perinatal</a:t>
            </a:r>
            <a:r>
              <a:rPr lang="en-US" sz="2400" dirty="0" smtClean="0"/>
              <a:t> mortality</a:t>
            </a:r>
          </a:p>
          <a:p>
            <a:pPr marL="990600" indent="-182563">
              <a:buFont typeface="Wingdings" pitchFamily="2" charset="2"/>
              <a:buChar char="ü"/>
              <a:defRPr/>
            </a:pPr>
            <a:r>
              <a:rPr lang="en-US" sz="2400" dirty="0" smtClean="0"/>
              <a:t> lower % large-for-gestational-age</a:t>
            </a:r>
          </a:p>
          <a:p>
            <a:pPr marL="990600" indent="-182563">
              <a:buFont typeface="Wingdings" pitchFamily="2" charset="2"/>
              <a:buChar char="ü"/>
              <a:defRPr/>
            </a:pPr>
            <a:r>
              <a:rPr lang="en-US" sz="2400" dirty="0" smtClean="0"/>
              <a:t> Less </a:t>
            </a:r>
            <a:r>
              <a:rPr lang="en-US" sz="2400" dirty="0" err="1" smtClean="0"/>
              <a:t>macrosomia</a:t>
            </a:r>
            <a:endParaRPr lang="en-US" sz="2400" dirty="0" smtClean="0"/>
          </a:p>
          <a:p>
            <a:pPr>
              <a:buFont typeface="Times" pitchFamily="-60" charset="0"/>
              <a:buChar char="•"/>
              <a:defRPr/>
            </a:pPr>
            <a:endParaRPr lang="en-US" dirty="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844550" y="6319839"/>
            <a:ext cx="403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/>
              <a:t>Crowther</a:t>
            </a:r>
            <a:r>
              <a:rPr lang="en-US" sz="1200" dirty="0"/>
              <a:t> </a:t>
            </a:r>
            <a:r>
              <a:rPr lang="en-US" sz="1200" dirty="0" smtClean="0"/>
              <a:t>,2005, Reader,2006,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Cheung,2009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638800" cy="9906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6CE861F-BE5B-450A-B469-6F54966BA34D}" type="slidenum">
              <a:rPr lang="en-US" smtClean="0"/>
              <a:pPr algn="r">
                <a:defRPr/>
              </a:pPr>
              <a:t>19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8305800" cy="4114800"/>
          </a:xfrm>
        </p:spPr>
        <p:txBody>
          <a:bodyPr/>
          <a:lstStyle/>
          <a:p>
            <a:pPr>
              <a:buFont typeface="Times" pitchFamily="-60" charset="0"/>
              <a:buChar char="•"/>
              <a:defRPr/>
            </a:pPr>
            <a:r>
              <a:rPr lang="en-US" sz="2400" dirty="0" smtClean="0"/>
              <a:t>All women should receive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individualized counseling</a:t>
            </a:r>
          </a:p>
          <a:p>
            <a:pPr>
              <a:buFont typeface="Times" pitchFamily="-60" charset="0"/>
              <a:buChar char="•"/>
              <a:defRPr/>
            </a:pPr>
            <a:endParaRPr lang="en-US" sz="2400" dirty="0" smtClean="0"/>
          </a:p>
          <a:p>
            <a:pPr marL="182563" indent="-182563">
              <a:buFont typeface="Times" pitchFamily="-60" charset="0"/>
              <a:buChar char="•"/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plan </a:t>
            </a:r>
            <a:r>
              <a:rPr lang="en-US" sz="2400" dirty="0" smtClean="0"/>
              <a:t>should be </a:t>
            </a:r>
            <a:r>
              <a:rPr lang="en-US" sz="2400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individualized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&amp; </a:t>
            </a:r>
            <a:r>
              <a:rPr lang="en-US" sz="2400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culturally appropriate</a:t>
            </a:r>
          </a:p>
          <a:p>
            <a:pPr>
              <a:buFont typeface="Times" pitchFamily="-60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914400" y="6400800"/>
            <a:ext cx="100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Cheung,2009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62000" y="3429000"/>
            <a:ext cx="8077200" cy="23622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571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" pitchFamily="-60" charset="0"/>
              </a:rPr>
              <a:t>to provide adequate calories &amp; nutrients to meet </a:t>
            </a:r>
          </a:p>
          <a:p>
            <a:pPr marL="808038" indent="-808038">
              <a:defRPr/>
            </a:pPr>
            <a:r>
              <a:rPr lang="en-US" b="1" dirty="0">
                <a:solidFill>
                  <a:srgbClr val="FF0000"/>
                </a:solidFill>
                <a:latin typeface="Times" pitchFamily="-60" charset="0"/>
              </a:rPr>
              <a:t>the needs of pregnancy and consistent with the blood glucose goals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68388" y="673408"/>
            <a:ext cx="7923212" cy="525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Definition &amp; Worldwide Prevalence of GDM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418571"/>
            <a:ext cx="457200" cy="457200"/>
          </a:xfrm>
        </p:spPr>
        <p:txBody>
          <a:bodyPr/>
          <a:lstStyle/>
          <a:p>
            <a:pPr algn="r">
              <a:defRPr/>
            </a:pPr>
            <a:fld id="{9A0C206C-CE2E-4A9D-914B-4690BA84F595}" type="slidenum">
              <a:rPr lang="en-US" smtClean="0"/>
              <a:pPr algn="r">
                <a:defRPr/>
              </a:pPr>
              <a:t>2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427471"/>
            <a:ext cx="7315200" cy="4953000"/>
          </a:xfrm>
        </p:spPr>
        <p:txBody>
          <a:bodyPr/>
          <a:lstStyle/>
          <a:p>
            <a:pPr>
              <a:buFont typeface="Times" pitchFamily="-60" charset="0"/>
              <a:buChar char="•"/>
              <a:defRPr/>
            </a:pPr>
            <a:r>
              <a:rPr lang="en-US" b="1" dirty="0" smtClean="0">
                <a:solidFill>
                  <a:srgbClr val="990099"/>
                </a:solidFill>
              </a:rPr>
              <a:t>GDM</a:t>
            </a:r>
            <a:r>
              <a:rPr lang="en-US" dirty="0" smtClean="0"/>
              <a:t> is defined as any degree of glucose </a:t>
            </a:r>
          </a:p>
          <a:p>
            <a:pPr>
              <a:buFont typeface="Times" pitchFamily="-60" charset="0"/>
              <a:buNone/>
              <a:defRPr/>
            </a:pPr>
            <a:r>
              <a:rPr lang="en-US" dirty="0" smtClean="0"/>
              <a:t>    intolerance with onset or first recognition</a:t>
            </a:r>
          </a:p>
          <a:p>
            <a:pPr>
              <a:buFont typeface="Times" pitchFamily="-60" charset="0"/>
              <a:buNone/>
              <a:defRPr/>
            </a:pPr>
            <a:r>
              <a:rPr lang="en-US" dirty="0" smtClean="0"/>
              <a:t>    during pregnancy </a:t>
            </a:r>
          </a:p>
          <a:p>
            <a:pPr>
              <a:buFont typeface="Times" pitchFamily="-60" charset="0"/>
              <a:buNone/>
              <a:defRPr/>
            </a:pPr>
            <a:endParaRPr lang="en-US" sz="800" dirty="0" smtClean="0"/>
          </a:p>
          <a:p>
            <a:pPr>
              <a:buFont typeface="Times" pitchFamily="-60" charset="0"/>
              <a:buChar char="•"/>
              <a:defRPr/>
            </a:pPr>
            <a:r>
              <a:rPr lang="en-US" dirty="0" smtClean="0"/>
              <a:t>Approximately </a:t>
            </a:r>
            <a:r>
              <a:rPr lang="en-US" b="1" u="sng" dirty="0" smtClean="0">
                <a:solidFill>
                  <a:srgbClr val="FF0000"/>
                </a:solidFill>
              </a:rPr>
              <a:t>7%</a:t>
            </a:r>
            <a:r>
              <a:rPr lang="en-US" dirty="0" smtClean="0"/>
              <a:t> of all pregnancies are complicated  by GDM</a:t>
            </a:r>
          </a:p>
          <a:p>
            <a:pPr>
              <a:buFont typeface="Times" pitchFamily="-60" charset="0"/>
              <a:buChar char="•"/>
              <a:defRPr/>
            </a:pPr>
            <a:endParaRPr lang="en-US" sz="300" dirty="0" smtClean="0"/>
          </a:p>
          <a:p>
            <a:pPr>
              <a:buFont typeface="Times" pitchFamily="-60" charset="0"/>
              <a:buChar char="•"/>
              <a:defRPr/>
            </a:pPr>
            <a:r>
              <a:rPr lang="en-US" dirty="0" smtClean="0"/>
              <a:t>ranging from </a:t>
            </a:r>
            <a:r>
              <a:rPr lang="en-US" b="1" dirty="0" smtClean="0">
                <a:solidFill>
                  <a:srgbClr val="FF0000"/>
                </a:solidFill>
              </a:rPr>
              <a:t>1 to 14% </a:t>
            </a:r>
            <a:r>
              <a:rPr lang="en-US" dirty="0" smtClean="0"/>
              <a:t>depending on </a:t>
            </a:r>
          </a:p>
          <a:p>
            <a:pPr marL="1082675" indent="-184150">
              <a:buFont typeface="Wingdings" pitchFamily="2" charset="2"/>
              <a:buChar char="ü"/>
              <a:defRPr/>
            </a:pPr>
            <a:r>
              <a:rPr lang="en-US" dirty="0" smtClean="0"/>
              <a:t>the population studied </a:t>
            </a:r>
          </a:p>
          <a:p>
            <a:pPr marL="1082675" indent="-184150">
              <a:buFont typeface="Wingdings" pitchFamily="2" charset="2"/>
              <a:buChar char="ü"/>
              <a:defRPr/>
            </a:pPr>
            <a:r>
              <a:rPr lang="en-US" dirty="0" smtClean="0"/>
              <a:t> the diagnostic tests</a:t>
            </a:r>
          </a:p>
          <a:p>
            <a:pPr marL="371475" indent="-6350">
              <a:buFont typeface="Times" pitchFamily="-60" charset="0"/>
              <a:buNone/>
              <a:defRPr/>
            </a:pPr>
            <a:endParaRPr lang="en-US" sz="700" dirty="0" smtClean="0"/>
          </a:p>
          <a:p>
            <a:pPr>
              <a:buFont typeface="Times" pitchFamily="-60" charset="0"/>
              <a:buChar char="•"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200,000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cases annually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066800" y="6477000"/>
            <a:ext cx="155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Diabetes care,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462"/>
            <a:ext cx="7161212" cy="922338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124AD82-09CD-427F-AB39-5693A536D8C4}" type="slidenum">
              <a:rPr lang="en-US" smtClean="0"/>
              <a:pPr algn="r">
                <a:defRPr/>
              </a:pPr>
              <a:t>20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648200"/>
          </a:xfrm>
        </p:spPr>
        <p:txBody>
          <a:bodyPr>
            <a:normAutofit/>
          </a:bodyPr>
          <a:lstStyle/>
          <a:p>
            <a:pPr algn="ctr">
              <a:buFont typeface="Times" pitchFamily="-60" charset="0"/>
              <a:buNone/>
              <a:defRPr/>
            </a:pPr>
            <a:r>
              <a:rPr lang="en-US" sz="3200" b="1" dirty="0" smtClean="0">
                <a:solidFill>
                  <a:srgbClr val="990099"/>
                </a:solidFill>
              </a:rPr>
              <a:t>“Do the Institute of Medicine and other recommendations for weight gain and calorie intake apply to the woman with GDM?”</a:t>
            </a:r>
          </a:p>
          <a:p>
            <a:pPr algn="ctr">
              <a:buFont typeface="Times" pitchFamily="-60" charset="0"/>
              <a:buNone/>
              <a:defRPr/>
            </a:pP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Weight gain during pregnancy for women with GDM should be similar to that of women without  diabetes”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914400" y="6400800"/>
            <a:ext cx="106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Reader,2007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E637A-E3C1-4DCC-976B-6976ED36A6B5}" type="slidenum">
              <a:rPr lang="en-US" smtClean="0"/>
              <a:pPr>
                <a:defRPr/>
              </a:pPr>
              <a:t>21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5181600"/>
          </a:xfrm>
        </p:spPr>
        <p:txBody>
          <a:bodyPr/>
          <a:lstStyle/>
          <a:p>
            <a:pPr algn="ctr">
              <a:buFont typeface="Times" pitchFamily="18" charset="0"/>
              <a:buNone/>
            </a:pPr>
            <a:r>
              <a:rPr lang="en-US" dirty="0" smtClean="0"/>
              <a:t>weight-gain recommendations based on</a:t>
            </a:r>
          </a:p>
          <a:p>
            <a:pPr algn="ctr">
              <a:buFont typeface="Times" pitchFamily="18" charset="0"/>
              <a:buNone/>
            </a:pPr>
            <a:r>
              <a:rPr lang="en-US" dirty="0" err="1" smtClean="0"/>
              <a:t>prepregnancy</a:t>
            </a:r>
            <a:r>
              <a:rPr lang="en-US" dirty="0" smtClean="0"/>
              <a:t> BMI </a:t>
            </a:r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2286000"/>
          <a:ext cx="6477000" cy="39903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86200"/>
                <a:gridCol w="2590800"/>
              </a:tblGrid>
              <a:tr h="6375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(</a:t>
                      </a:r>
                      <a:r>
                        <a:rPr lang="en-US" sz="2400" dirty="0" smtClean="0"/>
                        <a:t>BMI</a:t>
                      </a:r>
                      <a:r>
                        <a:rPr lang="en-US" sz="2400" baseline="0" dirty="0" smtClean="0"/>
                        <a:t> (kg/m</a:t>
                      </a:r>
                      <a:r>
                        <a:rPr lang="en-US" sz="1800" baseline="0" dirty="0" smtClean="0"/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weight-gain (kg)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Underweight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˂ 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12-18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990099"/>
                          </a:solidFill>
                        </a:rPr>
                        <a:t>normal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18.5 –25.0</a:t>
                      </a:r>
                      <a:endParaRPr lang="en-US" sz="2400" b="1" dirty="0" smtClean="0">
                        <a:solidFill>
                          <a:srgbClr val="99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11.3 –15.3 kg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990099"/>
                          </a:solidFill>
                        </a:rPr>
                        <a:t>overweight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990099"/>
                          </a:solidFill>
                        </a:rPr>
                        <a:t>25–29.9</a:t>
                      </a:r>
                      <a:endParaRPr lang="en-US" sz="2400" b="1" dirty="0" smtClean="0">
                        <a:solidFill>
                          <a:srgbClr val="99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6.8–11.3 kg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990099"/>
                          </a:solidFill>
                        </a:rPr>
                        <a:t>Obese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990099"/>
                          </a:solidFill>
                        </a:rPr>
                        <a:t>&gt;</a:t>
                      </a:r>
                      <a:r>
                        <a:rPr lang="en-US" sz="2400" b="1" dirty="0" smtClean="0">
                          <a:solidFill>
                            <a:srgbClr val="990099"/>
                          </a:solidFill>
                        </a:rPr>
                        <a:t>29</a:t>
                      </a:r>
                      <a:endParaRPr lang="en-US" sz="2400" b="1" dirty="0" smtClean="0">
                        <a:solidFill>
                          <a:srgbClr val="99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 kg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295400" y="144462"/>
            <a:ext cx="71612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Nutrition </a:t>
            </a: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Therapy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(cont’)</a:t>
            </a:r>
            <a:endParaRPr lang="en-US" sz="40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295400" y="6477000"/>
            <a:ext cx="510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(Institute of Medicine’s Nutrition for  Pregnancy 1990)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144462"/>
            <a:ext cx="7161212" cy="922338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8142724-D237-47D0-8C69-C05D67F75F6D}" type="slidenum">
              <a:rPr lang="en-US" smtClean="0"/>
              <a:pPr algn="r">
                <a:defRPr/>
              </a:pPr>
              <a:t>22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8700" y="1524000"/>
            <a:ext cx="7581900" cy="4800600"/>
          </a:xfrm>
        </p:spPr>
        <p:txBody>
          <a:bodyPr/>
          <a:lstStyle/>
          <a:p>
            <a:pPr>
              <a:buFont typeface="Times" pitchFamily="-60" charset="0"/>
              <a:buNone/>
              <a:defRPr/>
            </a:pPr>
            <a:r>
              <a:rPr lang="en-US" sz="2800" dirty="0" smtClean="0"/>
              <a:t>Overweight and obese women</a:t>
            </a:r>
            <a:r>
              <a:rPr lang="en-US" sz="2400" dirty="0" smtClean="0"/>
              <a:t>:</a:t>
            </a:r>
          </a:p>
          <a:p>
            <a:pPr algn="just">
              <a:buFont typeface="Times" pitchFamily="-60" charset="0"/>
              <a:buNone/>
              <a:defRPr/>
            </a:pPr>
            <a:r>
              <a:rPr lang="en-US" dirty="0" smtClean="0"/>
              <a:t>Severe calorie restriction </a:t>
            </a:r>
            <a:r>
              <a:rPr lang="en-US" b="1" dirty="0" smtClean="0">
                <a:solidFill>
                  <a:srgbClr val="FF0000"/>
                </a:solidFill>
              </a:rPr>
              <a:t>&lt;1500 </a:t>
            </a:r>
            <a:r>
              <a:rPr lang="en-US" dirty="0" smtClean="0"/>
              <a:t>calories per day or 50% restriction increases </a:t>
            </a:r>
            <a:r>
              <a:rPr lang="en-US" dirty="0" err="1" smtClean="0">
                <a:solidFill>
                  <a:srgbClr val="0000FF"/>
                </a:solidFill>
              </a:rPr>
              <a:t>ketonuria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ketonemia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Times" pitchFamily="-60" charset="0"/>
              <a:buNone/>
              <a:defRPr/>
            </a:pPr>
            <a:endParaRPr lang="en-US" dirty="0" smtClean="0"/>
          </a:p>
          <a:p>
            <a:pPr>
              <a:buFont typeface="Times" pitchFamily="-60" charset="0"/>
              <a:buNone/>
              <a:defRPr/>
            </a:pPr>
            <a:r>
              <a:rPr lang="en-US" dirty="0" smtClean="0"/>
              <a:t>American Diabetes Association have suggested:</a:t>
            </a:r>
          </a:p>
          <a:p>
            <a:pPr>
              <a:buFont typeface="Times" pitchFamily="-60" charset="0"/>
              <a:buNone/>
              <a:defRPr/>
            </a:pPr>
            <a:endParaRPr lang="en-US" dirty="0" smtClean="0"/>
          </a:p>
          <a:p>
            <a:pPr algn="ctr">
              <a:buFont typeface="Times" pitchFamily="-60" charset="0"/>
              <a:buNone/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4419600"/>
            <a:ext cx="6553200" cy="16764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30–33% calorie restriction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obese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with GDM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noting a minimum </a:t>
            </a:r>
            <a:r>
              <a:rPr lang="en-US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1800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calorie </a:t>
            </a: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838200" y="6473825"/>
            <a:ext cx="1331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ADA,2000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144462"/>
            <a:ext cx="7161212" cy="922338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139650E-F3A6-451B-8786-A008F2CC6568}" type="slidenum">
              <a:rPr lang="en-US" smtClean="0"/>
              <a:pPr algn="r">
                <a:defRPr/>
              </a:pPr>
              <a:t>23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6106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Calorie formulas </a:t>
            </a:r>
            <a:r>
              <a:rPr lang="en-US" dirty="0" smtClean="0"/>
              <a:t>have been suggested in articles and guidelines for GDM:</a:t>
            </a:r>
          </a:p>
        </p:txBody>
      </p:sp>
      <p:sp>
        <p:nvSpPr>
          <p:cNvPr id="5" name="Flowchart: Preparation 4"/>
          <p:cNvSpPr/>
          <p:nvPr/>
        </p:nvSpPr>
        <p:spPr bwMode="auto">
          <a:xfrm>
            <a:off x="533400" y="2819400"/>
            <a:ext cx="8153400" cy="3048000"/>
          </a:xfrm>
          <a:prstGeom prst="flowChartPreparation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buClr>
                <a:srgbClr val="FF0000"/>
              </a:buClr>
              <a:buSzPct val="111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 35–40 </a:t>
            </a:r>
            <a:r>
              <a:rPr lang="en-US" dirty="0" smtClean="0">
                <a:solidFill>
                  <a:schemeClr val="tx1"/>
                </a:solidFill>
              </a:rPr>
              <a:t>kcal/kg</a:t>
            </a:r>
            <a:r>
              <a:rPr lang="en-US" dirty="0" smtClean="0"/>
              <a:t>  </a:t>
            </a:r>
            <a:r>
              <a:rPr lang="en-US" dirty="0">
                <a:solidFill>
                  <a:schemeClr val="tx1"/>
                </a:solidFill>
              </a:rPr>
              <a:t>for underweight</a:t>
            </a:r>
          </a:p>
          <a:p>
            <a:pPr algn="l">
              <a:buClr>
                <a:srgbClr val="FF0000"/>
              </a:buClr>
              <a:buSzPct val="111000"/>
              <a:buFont typeface="Wingdings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>
              <a:buClr>
                <a:srgbClr val="FF0000"/>
              </a:buClr>
              <a:buSzPct val="111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 30 –35 kcal/kg for normal weight</a:t>
            </a:r>
          </a:p>
          <a:p>
            <a:pPr algn="l">
              <a:buClr>
                <a:srgbClr val="FF0000"/>
              </a:buClr>
              <a:buSzPct val="111000"/>
              <a:buFont typeface="Wingdings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>
              <a:buClr>
                <a:srgbClr val="FF0000"/>
              </a:buClr>
              <a:buSzPct val="111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 25–30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kcal/kg for overweight</a:t>
            </a:r>
          </a:p>
          <a:p>
            <a:pPr algn="l">
              <a:buClr>
                <a:srgbClr val="FF0000"/>
              </a:buClr>
              <a:buSzPct val="111000"/>
              <a:buFont typeface="Wingdings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SzPct val="111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 23–25 </a:t>
            </a:r>
            <a:r>
              <a:rPr lang="en-US" dirty="0" smtClean="0">
                <a:solidFill>
                  <a:schemeClr val="tx1"/>
                </a:solidFill>
              </a:rPr>
              <a:t>kcal/kg </a:t>
            </a:r>
            <a:r>
              <a:rPr lang="en-US" dirty="0" smtClean="0"/>
              <a:t>(</a:t>
            </a:r>
            <a:r>
              <a:rPr lang="en-US" dirty="0" err="1" smtClean="0"/>
              <a:t>pregravid</a:t>
            </a:r>
            <a:r>
              <a:rPr lang="en-US" dirty="0" smtClean="0"/>
              <a:t> weight)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obese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914400" y="6400800"/>
            <a:ext cx="106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Reader,2007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296862"/>
            <a:ext cx="7161212" cy="922338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E80A093-C10F-46C2-9A3A-C4332E1E7EE8}" type="slidenum">
              <a:rPr lang="en-US" smtClean="0"/>
              <a:pPr algn="r">
                <a:defRPr/>
              </a:pPr>
              <a:t>24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05000"/>
            <a:ext cx="7772400" cy="4038600"/>
          </a:xfrm>
        </p:spPr>
        <p:txBody>
          <a:bodyPr/>
          <a:lstStyle/>
          <a:p>
            <a:pPr>
              <a:buFont typeface="Times" pitchFamily="-60" charset="0"/>
              <a:buNone/>
              <a:defRPr/>
            </a:pPr>
            <a:r>
              <a:rPr lang="en-US" b="1" u="sng" dirty="0" smtClean="0"/>
              <a:t>Macronutrient Intake</a:t>
            </a:r>
          </a:p>
          <a:p>
            <a:pPr>
              <a:buFont typeface="Times" pitchFamily="-60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CA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</a:t>
            </a:r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(CHO)</a:t>
            </a:r>
            <a:r>
              <a:rPr lang="en-CA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CA" sz="28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to 55% </a:t>
            </a:r>
            <a:r>
              <a:rPr lang="en-CA" dirty="0" smtClean="0"/>
              <a:t>kcal intake</a:t>
            </a:r>
          </a:p>
          <a:p>
            <a:pPr lvl="1" eaLnBrk="1" hangingPunct="1">
              <a:defRPr/>
            </a:pPr>
            <a:endParaRPr lang="en-CA" dirty="0" smtClean="0"/>
          </a:p>
          <a:p>
            <a:pPr lvl="1" eaLnBrk="1" hangingPunct="1">
              <a:defRPr/>
            </a:pPr>
            <a:r>
              <a:rPr lang="en-CA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en-CA" sz="2800" b="1" dirty="0" smtClean="0">
                <a:solidFill>
                  <a:srgbClr val="990099"/>
                </a:solidFill>
              </a:rPr>
              <a:t>:</a:t>
            </a:r>
            <a:r>
              <a:rPr lang="en-CA" dirty="0" smtClean="0">
                <a:solidFill>
                  <a:srgbClr val="990099"/>
                </a:solidFill>
              </a:rPr>
              <a:t>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20-25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CA" dirty="0" smtClean="0"/>
              <a:t> kcal intake</a:t>
            </a:r>
          </a:p>
          <a:p>
            <a:pPr lvl="1" eaLnBrk="1" hangingPunct="1">
              <a:defRPr/>
            </a:pPr>
            <a:endParaRPr lang="en-CA" dirty="0" smtClean="0"/>
          </a:p>
          <a:p>
            <a:pPr lvl="1" eaLnBrk="1" hangingPunct="1">
              <a:defRPr/>
            </a:pPr>
            <a:r>
              <a:rPr lang="en-CA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</a:t>
            </a:r>
            <a:r>
              <a:rPr lang="en-CA" sz="2800" b="1" dirty="0" smtClean="0">
                <a:solidFill>
                  <a:srgbClr val="990099"/>
                </a:solidFill>
              </a:rPr>
              <a:t>: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25-30%</a:t>
            </a:r>
            <a:r>
              <a:rPr lang="en-CA" dirty="0" smtClean="0"/>
              <a:t> kcal intake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914400" y="6400800"/>
            <a:ext cx="100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Cheung,2009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220662"/>
            <a:ext cx="7161212" cy="922338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E80A093-C10F-46C2-9A3A-C4332E1E7EE8}" type="slidenum">
              <a:rPr lang="en-US" smtClean="0"/>
              <a:pPr algn="r">
                <a:defRPr/>
              </a:pPr>
              <a:t>25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543800" cy="4648200"/>
          </a:xfrm>
        </p:spPr>
        <p:txBody>
          <a:bodyPr>
            <a:normAutofit/>
          </a:bodyPr>
          <a:lstStyle/>
          <a:p>
            <a:pPr>
              <a:buFont typeface="Times" pitchFamily="-60" charset="0"/>
              <a:buNone/>
              <a:defRPr/>
            </a:pPr>
            <a:r>
              <a:rPr lang="en-US" b="1" u="sng" dirty="0" smtClean="0">
                <a:solidFill>
                  <a:srgbClr val="FF33CC"/>
                </a:solidFill>
              </a:rPr>
              <a:t>Carbohydrate </a:t>
            </a:r>
          </a:p>
          <a:p>
            <a:pPr>
              <a:buFont typeface="Times" pitchFamily="-60" charset="0"/>
              <a:buNone/>
              <a:defRPr/>
            </a:pPr>
            <a:endParaRPr lang="en-US" b="1" u="sng" dirty="0" smtClean="0"/>
          </a:p>
          <a:p>
            <a:pPr algn="just"/>
            <a:r>
              <a:rPr lang="en-US" dirty="0" smtClean="0"/>
              <a:t>The 2002 Dietary Reference Intake Report set a minimum level of </a:t>
            </a:r>
            <a:r>
              <a:rPr lang="en-US" b="1" dirty="0" smtClean="0">
                <a:solidFill>
                  <a:srgbClr val="FF0000"/>
                </a:solidFill>
              </a:rPr>
              <a:t>130 g/day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non-pregnant</a:t>
            </a:r>
            <a:r>
              <a:rPr lang="en-US" dirty="0" smtClean="0"/>
              <a:t> women and </a:t>
            </a:r>
            <a:r>
              <a:rPr lang="en-US" b="1" dirty="0" smtClean="0">
                <a:solidFill>
                  <a:srgbClr val="990099"/>
                </a:solidFill>
              </a:rPr>
              <a:t>175 g/day</a:t>
            </a:r>
            <a:r>
              <a:rPr lang="en-US" b="1" dirty="0" smtClean="0"/>
              <a:t>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990099"/>
                </a:solidFill>
              </a:rPr>
              <a:t>pregnancy</a:t>
            </a:r>
            <a:r>
              <a:rPr lang="en-US" dirty="0" smtClean="0"/>
              <a:t>; this is an additional 45 g carbohydrate for fetal brain development and functioning. </a:t>
            </a:r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An </a:t>
            </a:r>
            <a:r>
              <a:rPr lang="en-US" dirty="0" smtClean="0">
                <a:solidFill>
                  <a:schemeClr val="accent1"/>
                </a:solidFill>
              </a:rPr>
              <a:t>evening snack </a:t>
            </a:r>
            <a:r>
              <a:rPr lang="en-US" dirty="0" smtClean="0"/>
              <a:t>is usually needed to prevent accelerated ketosis overnight.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Times" pitchFamily="-60" charset="0"/>
              <a:buNone/>
              <a:defRPr/>
            </a:pPr>
            <a:endParaRPr lang="en-US" dirty="0" smtClean="0"/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914400" y="6400800"/>
            <a:ext cx="100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Cheung,2009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220662"/>
            <a:ext cx="7161212" cy="922338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E80A093-C10F-46C2-9A3A-C4332E1E7EE8}" type="slidenum">
              <a:rPr lang="en-US" smtClean="0"/>
              <a:pPr algn="r">
                <a:defRPr/>
              </a:pPr>
              <a:t>26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315200" cy="4876800"/>
          </a:xfrm>
        </p:spPr>
        <p:txBody>
          <a:bodyPr>
            <a:normAutofit/>
          </a:bodyPr>
          <a:lstStyle/>
          <a:p>
            <a:pPr algn="just">
              <a:buFont typeface="Times" pitchFamily="-60" charset="0"/>
              <a:buNone/>
              <a:defRPr/>
            </a:pPr>
            <a:r>
              <a:rPr lang="en-US" b="1" u="sng" dirty="0" smtClean="0">
                <a:solidFill>
                  <a:srgbClr val="FF33CC"/>
                </a:solidFill>
              </a:rPr>
              <a:t>Carbohydrate </a:t>
            </a:r>
          </a:p>
          <a:p>
            <a:pPr algn="just">
              <a:buFont typeface="Times" pitchFamily="-60" charset="0"/>
              <a:buNone/>
              <a:defRPr/>
            </a:pPr>
            <a:endParaRPr lang="en-US" b="1" u="sng" dirty="0" smtClean="0"/>
          </a:p>
          <a:p>
            <a:pPr algn="just"/>
            <a:r>
              <a:rPr lang="en-US" dirty="0" smtClean="0"/>
              <a:t>Carbohydrates are not as well tolerated at </a:t>
            </a:r>
            <a:r>
              <a:rPr lang="en-US" b="1" dirty="0" smtClean="0">
                <a:solidFill>
                  <a:srgbClr val="FF0000"/>
                </a:solidFill>
              </a:rPr>
              <a:t>breakfast</a:t>
            </a:r>
            <a:r>
              <a:rPr lang="en-US" dirty="0" smtClean="0"/>
              <a:t> as they are at other meals because of increased levels of </a:t>
            </a:r>
            <a:r>
              <a:rPr lang="en-US" dirty="0" err="1" smtClean="0">
                <a:solidFill>
                  <a:srgbClr val="0000FF"/>
                </a:solidFill>
              </a:rPr>
              <a:t>cortisol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growth hormones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Initial food plan may have </a:t>
            </a:r>
            <a:r>
              <a:rPr lang="en-US" b="1" dirty="0" smtClean="0">
                <a:solidFill>
                  <a:srgbClr val="FF0000"/>
                </a:solidFill>
              </a:rPr>
              <a:t>approximately 30 g of carbohydrate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at breakfast. To satisfy hunger, </a:t>
            </a:r>
            <a:r>
              <a:rPr lang="en-US" b="1" dirty="0" smtClean="0">
                <a:solidFill>
                  <a:srgbClr val="00FF00"/>
                </a:solidFill>
              </a:rPr>
              <a:t>protein foods </a:t>
            </a:r>
            <a:r>
              <a:rPr lang="en-US" dirty="0" smtClean="0"/>
              <a:t>can be added because they do not affect blood glucose levels.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914400" y="6400800"/>
            <a:ext cx="100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Cheung,2009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687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Mirmiran / SBMU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FD1108-8EEB-4586-9DD5-FFA6C1CB0576}" type="slidenum">
              <a:rPr lang="en-US" smtClean="0"/>
              <a:pPr algn="r">
                <a:defRPr/>
              </a:pPr>
              <a:t>27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8700" y="1143000"/>
            <a:ext cx="7962900" cy="5715000"/>
          </a:xfrm>
        </p:spPr>
        <p:txBody>
          <a:bodyPr/>
          <a:lstStyle/>
          <a:p>
            <a:pPr>
              <a:buSzPct val="150000"/>
              <a:buFont typeface="Times" pitchFamily="-60" charset="0"/>
              <a:buChar char="•"/>
              <a:defRPr/>
            </a:pPr>
            <a:r>
              <a:rPr lang="en-CA" b="1" dirty="0" smtClean="0">
                <a:solidFill>
                  <a:srgbClr val="FF33CC"/>
                </a:solidFill>
              </a:rPr>
              <a:t>CHO</a:t>
            </a:r>
            <a:r>
              <a:rPr lang="en-US" dirty="0" smtClean="0"/>
              <a:t> are an important dietary source of energy, vitamins, minerals &amp; fiber content.</a:t>
            </a:r>
          </a:p>
          <a:p>
            <a:pPr>
              <a:buSzPct val="150000"/>
              <a:buFont typeface="Times" pitchFamily="-60" charset="0"/>
              <a:buChar char="•"/>
              <a:defRPr/>
            </a:pPr>
            <a:endParaRPr lang="en-US" sz="900" dirty="0" smtClean="0"/>
          </a:p>
          <a:p>
            <a:pPr>
              <a:buSzPct val="150000"/>
              <a:buFont typeface="Times" pitchFamily="-60" charset="0"/>
              <a:buChar char="•"/>
              <a:defRPr/>
            </a:pPr>
            <a:r>
              <a:rPr lang="en-CA" b="1" dirty="0" smtClean="0">
                <a:solidFill>
                  <a:srgbClr val="FF33CC"/>
                </a:solidFill>
              </a:rPr>
              <a:t>CHO</a:t>
            </a:r>
            <a:r>
              <a:rPr lang="en-US" dirty="0" smtClean="0"/>
              <a:t> is the main nutrient that affects postprandial glucose levels. </a:t>
            </a:r>
          </a:p>
          <a:p>
            <a:pPr>
              <a:buSzPct val="150000"/>
              <a:buFont typeface="Times" pitchFamily="-60" charset="0"/>
              <a:buChar char="•"/>
              <a:defRPr/>
            </a:pPr>
            <a:endParaRPr lang="en-US" sz="1800" dirty="0" smtClean="0"/>
          </a:p>
          <a:p>
            <a:pPr>
              <a:buSzPct val="150000"/>
              <a:buFont typeface="Times" pitchFamily="-60" charset="0"/>
              <a:buChar char="•"/>
              <a:defRPr/>
            </a:pPr>
            <a:r>
              <a:rPr lang="en-CA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intake can be manipulated by:</a:t>
            </a:r>
          </a:p>
          <a:p>
            <a:pPr>
              <a:buSzPct val="150000"/>
              <a:buFont typeface="Times" pitchFamily="-60" charset="0"/>
              <a:buChar char="•"/>
              <a:defRPr/>
            </a:pPr>
            <a:endParaRPr lang="en-US" sz="900" dirty="0" smtClean="0"/>
          </a:p>
          <a:p>
            <a:pPr marL="898525" indent="-182563">
              <a:buSzPct val="80000"/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295400" y="4114800"/>
            <a:ext cx="6781800" cy="2362200"/>
          </a:xfrm>
          <a:prstGeom prst="roundRect">
            <a:avLst/>
          </a:pr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33400" indent="-258763" algn="l"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Controlling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total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amount of </a:t>
            </a:r>
            <a:r>
              <a:rPr lang="en-C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</a:p>
          <a:p>
            <a:pPr marL="533400" indent="-258763" algn="l">
              <a:buSzPct val="80000"/>
              <a:buFont typeface="Wingdings" pitchFamily="2" charset="2"/>
              <a:buChar char="Ø"/>
              <a:defRPr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Distribution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C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several</a:t>
            </a:r>
          </a:p>
          <a:p>
            <a:pPr marL="533400" indent="-258763" algn="l">
              <a:buSzPct val="80000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meals and snacks </a:t>
            </a:r>
          </a:p>
          <a:p>
            <a:pPr marL="533400" indent="-258763" algn="l">
              <a:buSzPct val="80000"/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C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762000" y="6477000"/>
            <a:ext cx="106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Reader,2007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91EA1DF-186C-4171-94BB-B615EB111BE0}" type="slidenum">
              <a:rPr lang="en-US" smtClean="0"/>
              <a:pPr algn="r">
                <a:defRPr/>
              </a:pPr>
              <a:t>28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1028700" y="1371600"/>
            <a:ext cx="7658100" cy="5105400"/>
          </a:xfrm>
        </p:spPr>
        <p:txBody>
          <a:bodyPr>
            <a:normAutofit lnSpcReduction="10000"/>
          </a:bodyPr>
          <a:lstStyle/>
          <a:p>
            <a:pPr>
              <a:buFont typeface="Times" pitchFamily="-60" charset="0"/>
              <a:buNone/>
              <a:defRPr/>
            </a:pPr>
            <a:r>
              <a:rPr lang="en-US" dirty="0" smtClean="0"/>
              <a:t>The ADA Standards of Medical Care state :</a:t>
            </a:r>
          </a:p>
          <a:p>
            <a:pPr>
              <a:buFont typeface="Times" pitchFamily="-60" charset="0"/>
              <a:buNone/>
              <a:defRPr/>
            </a:pPr>
            <a:endParaRPr lang="en-US" sz="700" dirty="0" smtClean="0"/>
          </a:p>
          <a:p>
            <a:pPr>
              <a:buFont typeface="Times" pitchFamily="-60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Glycemic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Index (GI) </a:t>
            </a:r>
            <a:r>
              <a:rPr lang="en-US" dirty="0" smtClean="0"/>
              <a:t>can provide additional benefit to total carbohydrate control</a:t>
            </a:r>
          </a:p>
          <a:p>
            <a:pPr>
              <a:buFont typeface="Times" pitchFamily="-60" charset="0"/>
              <a:buChar char="•"/>
              <a:defRPr/>
            </a:pPr>
            <a:endParaRPr lang="en-US" dirty="0" smtClean="0"/>
          </a:p>
          <a:p>
            <a:pPr>
              <a:buFont typeface="Times" pitchFamily="-60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GI =  (</a:t>
            </a:r>
            <a:r>
              <a:rPr lang="en-US" b="1" dirty="0" err="1" smtClean="0">
                <a:solidFill>
                  <a:srgbClr val="FF0000"/>
                </a:solidFill>
              </a:rPr>
              <a:t>iAUC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test</a:t>
            </a:r>
            <a:r>
              <a:rPr lang="en-US" b="1" baseline="-25000" dirty="0" smtClean="0">
                <a:solidFill>
                  <a:srgbClr val="FF0000"/>
                </a:solidFill>
              </a:rPr>
              <a:t> food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iAUC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glucose</a:t>
            </a:r>
            <a:r>
              <a:rPr lang="en-US" b="1" dirty="0" smtClean="0">
                <a:solidFill>
                  <a:srgbClr val="FF0000"/>
                </a:solidFill>
              </a:rPr>
              <a:t>) x 100</a:t>
            </a:r>
          </a:p>
          <a:p>
            <a:pPr>
              <a:buFont typeface="Times" pitchFamily="-60" charset="0"/>
              <a:buChar char="•"/>
              <a:defRPr/>
            </a:pPr>
            <a:endParaRPr lang="en-US" sz="1800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Foods with a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GI (&lt;55)</a:t>
            </a:r>
          </a:p>
          <a:p>
            <a:pPr>
              <a:buFont typeface="Times" pitchFamily="-60" charset="0"/>
              <a:buNone/>
              <a:defRPr/>
            </a:pPr>
            <a:r>
              <a:rPr lang="en-US" dirty="0" smtClean="0"/>
              <a:t>        produce 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lower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postmeal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glucose </a:t>
            </a:r>
            <a:r>
              <a:rPr lang="en-US" dirty="0" smtClean="0"/>
              <a:t>elevation</a:t>
            </a:r>
          </a:p>
          <a:p>
            <a:pPr>
              <a:buFont typeface="Times" pitchFamily="-60" charset="0"/>
              <a:buChar char="•"/>
              <a:defRPr/>
            </a:pPr>
            <a:endParaRPr lang="en-US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Foods with a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GI (&gt;70) </a:t>
            </a:r>
          </a:p>
          <a:p>
            <a:pPr>
              <a:buFont typeface="Times" pitchFamily="-60" charset="0"/>
              <a:buNone/>
              <a:defRPr/>
            </a:pPr>
            <a:r>
              <a:rPr lang="en-US" dirty="0" smtClean="0"/>
              <a:t>        show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higher postprandial glucose </a:t>
            </a:r>
            <a:r>
              <a:rPr lang="en-US" dirty="0" smtClean="0"/>
              <a:t>values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920750" y="6400800"/>
            <a:ext cx="106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Reader,2007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91EA1DF-186C-4171-94BB-B615EB111BE0}" type="slidenum">
              <a:rPr lang="en-US" smtClean="0"/>
              <a:pPr algn="r">
                <a:defRPr/>
              </a:pPr>
              <a:t>29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1028700" y="1371600"/>
            <a:ext cx="7810500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Glycemic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load (GL)</a:t>
            </a:r>
          </a:p>
          <a:p>
            <a:pPr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Times" pitchFamily="-60" charset="0"/>
              <a:buNone/>
              <a:defRPr/>
            </a:pPr>
            <a:r>
              <a:rPr lang="en-US" b="1" dirty="0" err="1" smtClean="0">
                <a:solidFill>
                  <a:srgbClr val="990099"/>
                </a:solidFill>
              </a:rPr>
              <a:t>GL</a:t>
            </a:r>
            <a:r>
              <a:rPr lang="en-US" b="1" baseline="-25000" dirty="0" err="1" smtClean="0">
                <a:solidFill>
                  <a:srgbClr val="990099"/>
                </a:solidFill>
              </a:rPr>
              <a:t>Food</a:t>
            </a:r>
            <a:r>
              <a:rPr lang="en-US" b="1" dirty="0" smtClean="0">
                <a:solidFill>
                  <a:srgbClr val="990099"/>
                </a:solidFill>
              </a:rPr>
              <a:t> = </a:t>
            </a:r>
            <a:r>
              <a:rPr lang="en-US" b="1" dirty="0" err="1" smtClean="0">
                <a:solidFill>
                  <a:srgbClr val="990099"/>
                </a:solidFill>
              </a:rPr>
              <a:t>GI</a:t>
            </a:r>
            <a:r>
              <a:rPr lang="en-US" b="1" baseline="-25000" dirty="0" err="1" smtClean="0">
                <a:solidFill>
                  <a:srgbClr val="990099"/>
                </a:solidFill>
              </a:rPr>
              <a:t>Food</a:t>
            </a:r>
            <a:r>
              <a:rPr lang="en-US" b="1" dirty="0" smtClean="0">
                <a:solidFill>
                  <a:srgbClr val="990099"/>
                </a:solidFill>
              </a:rPr>
              <a:t> x amount (g) of available  </a:t>
            </a:r>
            <a:r>
              <a:rPr lang="en-US" b="1" dirty="0" err="1" smtClean="0">
                <a:solidFill>
                  <a:srgbClr val="990099"/>
                </a:solidFill>
              </a:rPr>
              <a:t>carbohydrate</a:t>
            </a:r>
            <a:r>
              <a:rPr lang="en-US" b="1" baseline="-25000" dirty="0" err="1" smtClean="0">
                <a:solidFill>
                  <a:srgbClr val="990099"/>
                </a:solidFill>
              </a:rPr>
              <a:t>Food</a:t>
            </a:r>
            <a:r>
              <a:rPr lang="en-US" b="1" dirty="0" smtClean="0">
                <a:solidFill>
                  <a:srgbClr val="990099"/>
                </a:solidFill>
              </a:rPr>
              <a:t> per serving/100</a:t>
            </a:r>
          </a:p>
          <a:p>
            <a:pPr>
              <a:buFont typeface="Times" pitchFamily="-60" charset="0"/>
              <a:buNone/>
              <a:defRPr/>
            </a:pPr>
            <a:endParaRPr lang="en-US" dirty="0" smtClean="0"/>
          </a:p>
          <a:p>
            <a:pPr>
              <a:buFont typeface="Times" pitchFamily="-60" charset="0"/>
              <a:buNone/>
              <a:defRPr/>
            </a:pPr>
            <a:r>
              <a:rPr lang="en-US" dirty="0" smtClean="0">
                <a:solidFill>
                  <a:srgbClr val="FF33CC"/>
                </a:solidFill>
              </a:rPr>
              <a:t>high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GL≥20 </a:t>
            </a:r>
          </a:p>
          <a:p>
            <a:pPr>
              <a:buFont typeface="Times" pitchFamily="-60" charset="0"/>
              <a:buNone/>
              <a:defRPr/>
            </a:pPr>
            <a:r>
              <a:rPr lang="en-US" dirty="0" smtClean="0">
                <a:solidFill>
                  <a:srgbClr val="FF33CC"/>
                </a:solidFill>
              </a:rPr>
              <a:t>intermediate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GL of 11-19</a:t>
            </a:r>
          </a:p>
          <a:p>
            <a:pPr>
              <a:buFont typeface="Times" pitchFamily="-60" charset="0"/>
              <a:buNone/>
              <a:defRPr/>
            </a:pPr>
            <a:r>
              <a:rPr lang="en-US" dirty="0" smtClean="0">
                <a:solidFill>
                  <a:srgbClr val="FF33CC"/>
                </a:solidFill>
              </a:rPr>
              <a:t>low</a:t>
            </a:r>
            <a:r>
              <a:rPr lang="en-US" dirty="0" smtClean="0"/>
              <a:t>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GL≤10 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920750" y="6400800"/>
            <a:ext cx="106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Reader,2007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731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Prevalence of GDM in Iran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D243777-81BB-438F-83BD-FBA4865B36C8}" type="slidenum">
              <a:rPr lang="en-US" smtClean="0"/>
              <a:pPr algn="r">
                <a:defRPr/>
              </a:pPr>
              <a:t>3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8700" y="1447800"/>
            <a:ext cx="6972300" cy="3352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800" dirty="0" smtClean="0"/>
              <a:t>According to 14 studies from 1992-2007, the prevalence of GDM ranged between </a:t>
            </a:r>
            <a:r>
              <a:rPr lang="en-US" sz="2800" b="1" dirty="0" smtClean="0">
                <a:solidFill>
                  <a:srgbClr val="FF0000"/>
                </a:solidFill>
              </a:rPr>
              <a:t>1.3%</a:t>
            </a: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10%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in different regions of </a:t>
            </a:r>
            <a:r>
              <a:rPr lang="en-US" sz="3600" dirty="0" smtClean="0">
                <a:solidFill>
                  <a:srgbClr val="FF0000"/>
                </a:solidFill>
              </a:rPr>
              <a:t>Iran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838200" y="6324600"/>
            <a:ext cx="12923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/>
              <a:t>Khoshniat</a:t>
            </a:r>
            <a:r>
              <a:rPr lang="en-US" sz="1200" dirty="0"/>
              <a:t>, 2009</a:t>
            </a:r>
          </a:p>
        </p:txBody>
      </p:sp>
      <p:pic>
        <p:nvPicPr>
          <p:cNvPr id="72706" name="Picture 2" descr="Image result for iran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124200"/>
            <a:ext cx="3429000" cy="3549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91EA1DF-186C-4171-94BB-B615EB111BE0}" type="slidenum">
              <a:rPr lang="en-US" smtClean="0"/>
              <a:pPr algn="r">
                <a:defRPr/>
              </a:pPr>
              <a:t>30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1028700" y="1524000"/>
            <a:ext cx="76581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glycemic</a:t>
            </a:r>
            <a:r>
              <a:rPr lang="en-US" dirty="0" smtClean="0">
                <a:solidFill>
                  <a:srgbClr val="FF0000"/>
                </a:solidFill>
              </a:rPr>
              <a:t> index </a:t>
            </a:r>
            <a:r>
              <a:rPr lang="en-US" dirty="0" smtClean="0"/>
              <a:t>may have some benefits, but may be problematic as well. Concerns include: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Single food items, rather than combinations of foods, can impact blood sugar differently</a:t>
            </a:r>
          </a:p>
          <a:p>
            <a:endParaRPr lang="en-US" dirty="0" smtClean="0"/>
          </a:p>
          <a:p>
            <a:r>
              <a:rPr lang="en-US" dirty="0" smtClean="0"/>
              <a:t>Doesn't consider all variables that affect blood sugar, such as how food is prepared or </a:t>
            </a:r>
            <a:r>
              <a:rPr lang="en-US" dirty="0" smtClean="0">
                <a:solidFill>
                  <a:srgbClr val="FF0000"/>
                </a:solidFill>
              </a:rPr>
              <a:t>how much is eaten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Only includes foods that contain carbohydrates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Doesn't rank foods based on nutrient </a:t>
            </a:r>
            <a:r>
              <a:rPr lang="en-US" dirty="0" smtClean="0"/>
              <a:t>content, </a:t>
            </a:r>
            <a:r>
              <a:rPr lang="en-US" dirty="0" smtClean="0"/>
              <a:t>foods with a low GI ranking may be high in calories, sugar or saturated fat.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Nutrition therapy </a:t>
            </a:r>
            <a:r>
              <a:rPr lang="en-US" sz="2400" dirty="0" smtClean="0">
                <a:solidFill>
                  <a:srgbClr val="C00000"/>
                </a:solidFill>
              </a:rPr>
              <a:t>(cont’)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91EA1DF-186C-4171-94BB-B615EB111BE0}" type="slidenum">
              <a:rPr lang="en-US" smtClean="0"/>
              <a:pPr algn="r">
                <a:defRPr/>
              </a:pPr>
              <a:t>31</a:t>
            </a:fld>
            <a:endParaRPr lang="en-US" sz="1400" b="0" dirty="0">
              <a:latin typeface="Times" pitchFamily="-60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Nutrition therapy </a:t>
            </a:r>
            <a:r>
              <a:rPr lang="en-US" sz="2400" dirty="0" smtClean="0">
                <a:solidFill>
                  <a:srgbClr val="C00000"/>
                </a:solidFill>
              </a:rPr>
              <a:t>(cont’)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91EA1DF-186C-4171-94BB-B615EB111BE0}" type="slidenum">
              <a:rPr lang="en-US" smtClean="0"/>
              <a:pPr algn="r">
                <a:defRPr/>
              </a:pPr>
              <a:t>32</a:t>
            </a:fld>
            <a:endParaRPr lang="en-US" sz="1400" b="0" dirty="0">
              <a:latin typeface="Times" pitchFamily="-60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181350"/>
            <a:ext cx="714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1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91EA1DF-186C-4171-94BB-B615EB111BE0}" type="slidenum">
              <a:rPr lang="en-US" smtClean="0"/>
              <a:pPr algn="r">
                <a:defRPr/>
              </a:pPr>
              <a:t>33</a:t>
            </a:fld>
            <a:endParaRPr lang="en-US" sz="1400" b="0" dirty="0">
              <a:latin typeface="Times" pitchFamily="-60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181350"/>
            <a:ext cx="714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90600" y="1371600"/>
            <a:ext cx="72222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+mn-lt"/>
              </a:rPr>
              <a:t>10 Low-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Glycemic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Fruits for Diabetes</a:t>
            </a:r>
          </a:p>
          <a:p>
            <a:pPr algn="l"/>
            <a:endParaRPr lang="en-US" b="1" dirty="0" smtClean="0">
              <a:solidFill>
                <a:srgbClr val="990099"/>
              </a:solidFill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0099"/>
                </a:solidFill>
                <a:latin typeface="+mn-lt"/>
              </a:rPr>
              <a:t>Cherries (GI:20, GL:6)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0099"/>
                </a:solidFill>
                <a:latin typeface="+mn-lt"/>
              </a:rPr>
              <a:t>Grapefruit (GI:25, GL:3)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0099"/>
                </a:solidFill>
                <a:latin typeface="+mn-lt"/>
              </a:rPr>
              <a:t>Dried apricot (GI:32, GL:9)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0099"/>
                </a:solidFill>
                <a:latin typeface="+mn-lt"/>
              </a:rPr>
              <a:t>Pears (GI:38, GL:4)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0099"/>
                </a:solidFill>
                <a:latin typeface="+mn-lt"/>
              </a:rPr>
              <a:t>Apples (GI: 39, GL:5)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0099"/>
                </a:solidFill>
                <a:latin typeface="+mn-lt"/>
              </a:rPr>
              <a:t>Oranges (GI:40, GL: 5)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0099"/>
                </a:solidFill>
                <a:latin typeface="+mn-lt"/>
              </a:rPr>
              <a:t>Plums (GI: 40, GL: 2)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0099"/>
                </a:solidFill>
                <a:latin typeface="+mn-lt"/>
              </a:rPr>
              <a:t>Strawberries (GI:41, GL:3)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0099"/>
                </a:solidFill>
                <a:latin typeface="+mn-lt"/>
              </a:rPr>
              <a:t>Peaches (GI: 42, GL: 5)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0099"/>
                </a:solidFill>
                <a:latin typeface="+mn-lt"/>
              </a:rPr>
              <a:t>Grapes (GI: 53, GL: 5)</a:t>
            </a:r>
          </a:p>
          <a:p>
            <a:pPr algn="l"/>
            <a:r>
              <a:rPr lang="en-US" b="1" dirty="0" smtClean="0">
                <a:latin typeface="+mn-lt"/>
              </a:rPr>
              <a:t> </a:t>
            </a:r>
          </a:p>
          <a:p>
            <a:pPr algn="l"/>
            <a:endParaRPr lang="en-US" b="1" dirty="0" smtClean="0">
              <a:latin typeface="+mn-lt"/>
            </a:endParaRPr>
          </a:p>
          <a:p>
            <a:pPr algn="l"/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4038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r>
              <a:rPr lang="en-US" sz="2700" b="1" dirty="0" smtClean="0">
                <a:solidFill>
                  <a:srgbClr val="C00000"/>
                </a:solidFill>
              </a:rPr>
              <a:t/>
            </a:r>
            <a:br>
              <a:rPr lang="en-US" sz="2700" b="1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GI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</a:rPr>
              <a:t>or</a:t>
            </a:r>
            <a:r>
              <a:rPr lang="en-US" sz="3600" b="1" dirty="0" smtClean="0">
                <a:solidFill>
                  <a:schemeClr val="tx1"/>
                </a:solidFill>
              </a:rPr>
              <a:t> GL?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008000"/>
                </a:solidFill>
              </a:rPr>
              <a:t>Though the </a:t>
            </a:r>
            <a:r>
              <a:rPr lang="en-US" sz="2700" b="1" dirty="0" smtClean="0">
                <a:solidFill>
                  <a:srgbClr val="008000"/>
                </a:solidFill>
              </a:rPr>
              <a:t>GL</a:t>
            </a:r>
            <a:r>
              <a:rPr lang="en-US" sz="2700" dirty="0" smtClean="0">
                <a:solidFill>
                  <a:srgbClr val="008000"/>
                </a:solidFill>
              </a:rPr>
              <a:t> of </a:t>
            </a:r>
            <a:r>
              <a:rPr lang="en-US" sz="2700" b="1" dirty="0" smtClean="0">
                <a:solidFill>
                  <a:srgbClr val="FF0000"/>
                </a:solidFill>
              </a:rPr>
              <a:t>watermelon</a:t>
            </a:r>
            <a:r>
              <a:rPr lang="en-US" sz="2700" dirty="0" smtClean="0">
                <a:solidFill>
                  <a:srgbClr val="008000"/>
                </a:solidFill>
              </a:rPr>
              <a:t> is low, be sure to balance any meals containing </a:t>
            </a:r>
            <a:r>
              <a:rPr lang="en-US" sz="2700" b="1" dirty="0" smtClean="0">
                <a:solidFill>
                  <a:srgbClr val="FF0000"/>
                </a:solidFill>
              </a:rPr>
              <a:t>watermelon</a:t>
            </a:r>
            <a:r>
              <a:rPr lang="en-US" sz="2700" dirty="0" smtClean="0">
                <a:solidFill>
                  <a:srgbClr val="008000"/>
                </a:solidFill>
              </a:rPr>
              <a:t> with low-</a:t>
            </a:r>
            <a:r>
              <a:rPr lang="en-US" sz="2700" b="1" dirty="0" smtClean="0">
                <a:solidFill>
                  <a:srgbClr val="008000"/>
                </a:solidFill>
              </a:rPr>
              <a:t>GI</a:t>
            </a:r>
            <a:r>
              <a:rPr lang="en-US" sz="2700" dirty="0" smtClean="0">
                <a:solidFill>
                  <a:srgbClr val="008000"/>
                </a:solidFill>
              </a:rPr>
              <a:t> foods to minimize any potential blood sugar spikes.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91EA1DF-186C-4171-94BB-B615EB111BE0}" type="slidenum">
              <a:rPr lang="en-US" smtClean="0"/>
              <a:pPr algn="r">
                <a:defRPr/>
              </a:pPr>
              <a:t>34</a:t>
            </a:fld>
            <a:endParaRPr lang="en-US" sz="1400" b="0" dirty="0">
              <a:latin typeface="Times" pitchFamily="-60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0" y="4114800"/>
            <a:ext cx="32385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90600" y="5024735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008000"/>
                </a:solidFill>
                <a:latin typeface="+mn-lt"/>
              </a:rPr>
              <a:t>Watermelon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GI: 72,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GL: 2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3B7C95-0E2F-4916-8938-783A6E3A33D1}" type="slidenum">
              <a:rPr lang="en-US" smtClean="0"/>
              <a:pPr algn="r">
                <a:defRPr/>
              </a:pPr>
              <a:t>35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1028700" y="1371600"/>
            <a:ext cx="77343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Times" pitchFamily="-60" charset="0"/>
              <a:buNone/>
              <a:defRPr/>
            </a:pPr>
            <a:r>
              <a:rPr lang="en-US" sz="3000" b="1" dirty="0" smtClean="0"/>
              <a:t>Choose complex CHO contain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smtClean="0">
                <a:solidFill>
                  <a:srgbClr val="FF0000"/>
                </a:solidFill>
              </a:rPr>
              <a:t>Fiber</a:t>
            </a:r>
            <a:r>
              <a:rPr lang="en-US" sz="39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Times" pitchFamily="-60" charset="0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Times" pitchFamily="-60" charset="0"/>
              <a:buChar char="•"/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Soluble</a:t>
            </a:r>
            <a:r>
              <a:rPr lang="en-US" dirty="0" smtClean="0"/>
              <a:t> (legumes, oats, oat bran, barley, nuts, fruits) </a:t>
            </a:r>
          </a:p>
          <a:p>
            <a:pPr>
              <a:buFont typeface="Times" pitchFamily="-60" charset="0"/>
              <a:buChar char="•"/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Insoluble</a:t>
            </a:r>
            <a:r>
              <a:rPr lang="en-US" dirty="0" smtClean="0"/>
              <a:t> (whole grain breads, cereals and some vegetables</a:t>
            </a:r>
            <a:r>
              <a:rPr lang="en-US" dirty="0" smtClean="0"/>
              <a:t>, seeds) </a:t>
            </a:r>
            <a:endParaRPr lang="en-US" dirty="0" smtClean="0"/>
          </a:p>
          <a:p>
            <a:pPr marL="800100" indent="-228600">
              <a:buFont typeface="Times" pitchFamily="18" charset="0"/>
              <a:buNone/>
              <a:defRPr/>
            </a:pPr>
            <a:endParaRPr lang="en-US" dirty="0" smtClean="0"/>
          </a:p>
          <a:p>
            <a:pPr marL="800100" indent="-228600">
              <a:buFont typeface="Times" pitchFamily="18" charset="0"/>
              <a:buNone/>
              <a:defRPr/>
            </a:pPr>
            <a:r>
              <a:rPr lang="en-US" dirty="0" smtClean="0"/>
              <a:t>Both</a:t>
            </a:r>
            <a:r>
              <a:rPr lang="en-US" b="1" dirty="0" smtClean="0"/>
              <a:t>:</a:t>
            </a:r>
          </a:p>
          <a:p>
            <a:pPr marL="800100" indent="-228600">
              <a:buFont typeface="Times" pitchFamily="18" charset="0"/>
              <a:buNone/>
              <a:defRPr/>
            </a:pPr>
            <a:endParaRPr lang="en-US" b="1" dirty="0" smtClean="0"/>
          </a:p>
          <a:p>
            <a:pPr marL="800100" indent="-228600">
              <a:buFont typeface="Wingdings" pitchFamily="2" charset="2"/>
              <a:buChar char="ü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satiety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indent="-228600">
              <a:buFont typeface="Wingdings" pitchFamily="2" charset="2"/>
              <a:buChar char="ü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Slowing absorption time </a:t>
            </a:r>
          </a:p>
          <a:p>
            <a:pPr marL="800100" indent="-228600"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Lower </a:t>
            </a:r>
            <a:r>
              <a:rPr lang="en-US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glycemic</a:t>
            </a:r>
            <a:r>
              <a:rPr lang="en-US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index</a:t>
            </a:r>
          </a:p>
          <a:p>
            <a:pPr marL="800100" indent="-228600">
              <a:buFont typeface="Wingdings" pitchFamily="2" charset="2"/>
              <a:buChar char="ü"/>
              <a:defRPr/>
            </a:pPr>
            <a:endParaRPr lang="en-US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indent="-228600">
              <a:buFont typeface="Wingdings" pitchFamily="2" charset="2"/>
              <a:buChar char="ü"/>
              <a:defRPr/>
            </a:pPr>
            <a:endParaRPr lang="en-US" i="1" dirty="0" smtClean="0"/>
          </a:p>
          <a:p>
            <a:pPr>
              <a:buFont typeface="Times" pitchFamily="-60" charset="0"/>
              <a:buChar char="•"/>
              <a:defRPr/>
            </a:pPr>
            <a:endParaRPr lang="en-US" dirty="0" smtClean="0"/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920750" y="6400800"/>
            <a:ext cx="106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Reader,2007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B28F748-DCF4-47FA-94BE-87E4436F72BC}" type="slidenum">
              <a:rPr lang="en-US" smtClean="0"/>
              <a:pPr algn="r">
                <a:defRPr/>
              </a:pPr>
              <a:t>36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 lnSpcReduction="10000"/>
          </a:bodyPr>
          <a:lstStyle/>
          <a:p>
            <a:pPr>
              <a:buFont typeface="Times" pitchFamily="-60" charset="0"/>
              <a:buNone/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Carbohydrate Counting</a:t>
            </a:r>
          </a:p>
          <a:p>
            <a:pPr>
              <a:buFont typeface="Times" pitchFamily="-60" charset="0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dirty="0" smtClean="0"/>
              <a:t>Works as follows: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dirty="0" smtClean="0"/>
              <a:t>  A dietitian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determines a person’s dietary needs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dirty="0" smtClean="0"/>
              <a:t>  The individual is given a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CHO allowance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dirty="0" smtClean="0"/>
              <a:t>  Divided into a pattern of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meals &amp; snacks </a:t>
            </a:r>
            <a:r>
              <a:rPr lang="en-US" b="1" dirty="0" smtClean="0">
                <a:solidFill>
                  <a:srgbClr val="990099"/>
                </a:solidFill>
              </a:rPr>
              <a:t> 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dirty="0" smtClean="0"/>
              <a:t>     according to individual preferences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dirty="0" smtClean="0"/>
              <a:t>  The carbohydrate allowance can be expressed in  </a:t>
            </a:r>
          </a:p>
          <a:p>
            <a:pPr marL="898525" lvl="1" indent="-441325">
              <a:spcBef>
                <a:spcPct val="0"/>
              </a:spcBef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grams or as the number of carbohydrate     portions allowed </a:t>
            </a:r>
            <a:r>
              <a:rPr lang="en-US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meals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0668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C7644A5-094D-4F2D-9FF5-94AD01E1BF1F}" type="slidenum">
              <a:rPr lang="en-US" smtClean="0"/>
              <a:pPr algn="r">
                <a:defRPr/>
              </a:pPr>
              <a:t>37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7924800" cy="3276600"/>
          </a:xfrm>
        </p:spPr>
        <p:txBody>
          <a:bodyPr/>
          <a:lstStyle/>
          <a:p>
            <a:pPr>
              <a:buFont typeface="Times" pitchFamily="-60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Carbohydrate Counting</a:t>
            </a:r>
          </a:p>
          <a:p>
            <a:pPr>
              <a:buFont typeface="Times" pitchFamily="-60" charset="0"/>
              <a:buChar char="•"/>
              <a:defRPr/>
            </a:pPr>
            <a:endParaRPr lang="en-US" sz="6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Times" pitchFamily="-60" charset="0"/>
              <a:buChar char="•"/>
              <a:defRPr/>
            </a:pPr>
            <a:r>
              <a:rPr lang="en-US" dirty="0" smtClean="0"/>
              <a:t>Emphasis is given to spreading the dietary intake over </a:t>
            </a:r>
            <a:r>
              <a:rPr lang="en-US" u="sng" dirty="0" smtClean="0">
                <a:solidFill>
                  <a:srgbClr val="990099"/>
                </a:solidFill>
              </a:rPr>
              <a:t>six meals daily</a:t>
            </a:r>
            <a:r>
              <a:rPr lang="en-US" dirty="0" smtClean="0"/>
              <a:t>:</a:t>
            </a:r>
          </a:p>
          <a:p>
            <a:pPr marL="4216400" indent="-176213">
              <a:buFont typeface="Times" pitchFamily="-60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 main meals </a:t>
            </a:r>
          </a:p>
          <a:p>
            <a:pPr marL="4298950" indent="-258763">
              <a:buFont typeface="Times" pitchFamily="-60" charset="0"/>
              <a:buChar char="•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 snacks</a:t>
            </a:r>
          </a:p>
          <a:p>
            <a:pPr marL="4937125" indent="-182563">
              <a:buFont typeface="Times" pitchFamily="-60" charset="0"/>
              <a:buChar char="•"/>
              <a:defRPr/>
            </a:pPr>
            <a:endParaRPr lang="en-US" sz="1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 2" pitchFamily="18" charset="2"/>
              <a:buChar char="f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Distribution of CHO in daily meals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727448"/>
          <a:ext cx="8686796" cy="1139952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98178"/>
                <a:gridCol w="1449225"/>
                <a:gridCol w="1323702"/>
                <a:gridCol w="1075508"/>
                <a:gridCol w="1323702"/>
                <a:gridCol w="1075510"/>
                <a:gridCol w="1240971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meals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Breakfast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Snack1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Lunch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Snack2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Dinner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Snack3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CHO%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12.5%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12.5%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C7644A5-094D-4F2D-9FF5-94AD01E1BF1F}" type="slidenum">
              <a:rPr lang="en-US" smtClean="0"/>
              <a:pPr algn="r">
                <a:defRPr/>
              </a:pPr>
              <a:t>38</a:t>
            </a:fld>
            <a:endParaRPr lang="en-US" sz="1400" b="0" dirty="0">
              <a:latin typeface="Times" pitchFamily="-60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37470"/>
            <a:ext cx="8839200" cy="576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906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C7644A5-094D-4F2D-9FF5-94AD01E1BF1F}" type="slidenum">
              <a:rPr lang="en-US" smtClean="0"/>
              <a:pPr algn="r">
                <a:defRPr/>
              </a:pPr>
              <a:t>39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077200" cy="3657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Example: 35 year old woman diagnosed with GDM, at weeks 28 of her pregnancy, </a:t>
            </a:r>
          </a:p>
          <a:p>
            <a:pPr>
              <a:buNone/>
            </a:pPr>
            <a:r>
              <a:rPr lang="en-US" dirty="0" smtClean="0"/>
              <a:t>Pre-pregnancy weight: 90, height 1.70, BMI:  31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nutrition prescription is the following: </a:t>
            </a:r>
          </a:p>
          <a:p>
            <a:pPr>
              <a:buNone/>
            </a:pPr>
            <a:r>
              <a:rPr lang="en-US" dirty="0" smtClean="0">
                <a:solidFill>
                  <a:srgbClr val="990099"/>
                </a:solidFill>
              </a:rPr>
              <a:t>Calories: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2000</a:t>
            </a:r>
          </a:p>
          <a:p>
            <a:pPr>
              <a:buNone/>
            </a:pPr>
            <a:r>
              <a:rPr lang="en-US" dirty="0" smtClean="0">
                <a:solidFill>
                  <a:srgbClr val="990099"/>
                </a:solidFill>
              </a:rPr>
              <a:t>Carbohydrates</a:t>
            </a:r>
            <a:r>
              <a:rPr lang="en-US" dirty="0" smtClean="0"/>
              <a:t> (50%): </a:t>
            </a:r>
            <a:r>
              <a:rPr lang="en-US" dirty="0" smtClean="0">
                <a:solidFill>
                  <a:srgbClr val="FF0000"/>
                </a:solidFill>
              </a:rPr>
              <a:t>250 g</a:t>
            </a:r>
          </a:p>
          <a:p>
            <a:pPr>
              <a:buNone/>
            </a:pPr>
            <a:r>
              <a:rPr lang="en-US" dirty="0" smtClean="0">
                <a:solidFill>
                  <a:srgbClr val="990099"/>
                </a:solidFill>
              </a:rPr>
              <a:t>Protein</a:t>
            </a:r>
            <a:r>
              <a:rPr lang="en-US" dirty="0" smtClean="0"/>
              <a:t> (20%): </a:t>
            </a:r>
            <a:r>
              <a:rPr lang="en-US" dirty="0" smtClean="0">
                <a:solidFill>
                  <a:srgbClr val="FF0000"/>
                </a:solidFill>
              </a:rPr>
              <a:t>100 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990099"/>
                </a:solidFill>
              </a:rPr>
              <a:t>Fat</a:t>
            </a:r>
            <a:r>
              <a:rPr lang="en-US" dirty="0" smtClean="0"/>
              <a:t> (30%): </a:t>
            </a:r>
            <a:r>
              <a:rPr lang="en-US" dirty="0" smtClean="0">
                <a:solidFill>
                  <a:srgbClr val="FF0000"/>
                </a:solidFill>
              </a:rPr>
              <a:t>66 g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800600"/>
          <a:ext cx="8534400" cy="167030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77158"/>
                <a:gridCol w="1513867"/>
                <a:gridCol w="1210413"/>
                <a:gridCol w="1056641"/>
                <a:gridCol w="1300480"/>
                <a:gridCol w="1056642"/>
                <a:gridCol w="1219199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Meals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Breakfast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Snack1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Lunch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Snack2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Dinner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Snack3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CHO%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15%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12.5%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12.5%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gram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2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Mirmiran / SBMU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4C32776-A9C4-408B-875F-5707F4258886}" type="slidenum">
              <a:rPr lang="en-US" smtClean="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10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0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8991600" cy="6832682"/>
          </a:xfrm>
          <a:prstGeom prst="rect">
            <a:avLst/>
          </a:prstGeom>
          <a:noFill/>
          <a:ln w="76200">
            <a:solidFill>
              <a:srgbClr val="992031"/>
            </a:solidFill>
            <a:miter lim="800000"/>
            <a:headEnd/>
            <a:tailEnd/>
          </a:ln>
        </p:spPr>
      </p:pic>
      <p:sp>
        <p:nvSpPr>
          <p:cNvPr id="1043" name="TextBox 7"/>
          <p:cNvSpPr txBox="1">
            <a:spLocks noChangeArrowheads="1"/>
          </p:cNvSpPr>
          <p:nvPr/>
        </p:nvSpPr>
        <p:spPr bwMode="auto">
          <a:xfrm>
            <a:off x="1828800" y="149225"/>
            <a:ext cx="601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Khoshniat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N, Iranian Journal of Diabetes and Lipid Disorders;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E63CDAF-0951-4CF4-B5AD-6471BD08A115}" type="slidenum">
              <a:rPr lang="en-US" smtClean="0"/>
              <a:pPr algn="r">
                <a:defRPr/>
              </a:pPr>
              <a:t>40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Times" pitchFamily="18" charset="0"/>
              <a:buNone/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Fat intake:</a:t>
            </a:r>
          </a:p>
          <a:p>
            <a:pPr>
              <a:buFont typeface="Times" pitchFamily="-60" charset="0"/>
              <a:buChar char="•"/>
              <a:defRPr/>
            </a:pPr>
            <a:endParaRPr lang="en-US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 indent="-114300" algn="just">
              <a:buFont typeface="Times" pitchFamily="-60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than 10 %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SFA (</a:t>
            </a:r>
            <a:r>
              <a:rPr lang="en-US" dirty="0" smtClean="0"/>
              <a:t>animal fat contained in cuts of meat; dairy products, such as milk, butter and cheeses; and the skin of chicken, turkey, and other poultry)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 indent="-114300" algn="just">
              <a:buFont typeface="Times" pitchFamily="-60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10 %</a:t>
            </a:r>
            <a:r>
              <a:rPr lang="en-US" dirty="0" smtClean="0">
                <a:solidFill>
                  <a:srgbClr val="990099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PUFA</a:t>
            </a:r>
            <a:r>
              <a:rPr lang="en-US" dirty="0" smtClean="0"/>
              <a:t>  (are found in fish, soybean products, walnuts, and flaxseeds.)</a:t>
            </a:r>
          </a:p>
          <a:p>
            <a:pPr marL="1085850" indent="-114300" algn="just">
              <a:buFont typeface="Times" pitchFamily="-60" charset="0"/>
              <a:buChar char="•"/>
              <a:defRPr/>
            </a:pPr>
            <a:r>
              <a:rPr lang="en-US" dirty="0" smtClean="0"/>
              <a:t>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remainder</a:t>
            </a:r>
            <a:r>
              <a:rPr lang="en-US" dirty="0" smtClean="0"/>
              <a:t> derived from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MUFA (</a:t>
            </a:r>
            <a:r>
              <a:rPr lang="en-US" sz="2400" dirty="0" smtClean="0"/>
              <a:t>are found in avocados, nuts, seeds, olive oil, canola oil, and peanut butter.)</a:t>
            </a:r>
            <a:endParaRPr lang="en-U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Times" pitchFamily="18" charset="0"/>
              <a:buNone/>
              <a:defRPr/>
            </a:pPr>
            <a:endParaRPr lang="en-US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914400" y="6400800"/>
            <a:ext cx="100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Cheung,2009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E63CDAF-0951-4CF4-B5AD-6471BD08A115}" type="slidenum">
              <a:rPr lang="en-US" smtClean="0"/>
              <a:pPr algn="r">
                <a:defRPr/>
              </a:pPr>
              <a:t>41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7772400" cy="4114800"/>
          </a:xfrm>
        </p:spPr>
        <p:txBody>
          <a:bodyPr>
            <a:normAutofit fontScale="85000" lnSpcReduction="10000"/>
          </a:bodyPr>
          <a:lstStyle/>
          <a:p>
            <a:pPr>
              <a:buFont typeface="Times" pitchFamily="18" charset="0"/>
              <a:buNone/>
              <a:defRPr/>
            </a:pPr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intake:</a:t>
            </a:r>
          </a:p>
          <a:p>
            <a:pPr algn="just">
              <a:buFont typeface="Times" pitchFamily="-60" charset="0"/>
              <a:buChar char="•"/>
              <a:defRPr/>
            </a:pPr>
            <a:endParaRPr lang="en-US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 indent="-114300" algn="just">
              <a:buFont typeface="Times" pitchFamily="-60" charset="0"/>
              <a:buChar char="•"/>
              <a:defRPr/>
            </a:pPr>
            <a:r>
              <a:rPr lang="en-US" dirty="0" smtClean="0"/>
              <a:t>Dietary proteins and amino acids are important modulators of glucose metabolism, and a diet high in </a:t>
            </a:r>
            <a:r>
              <a:rPr lang="en-US" dirty="0" smtClean="0">
                <a:solidFill>
                  <a:srgbClr val="FF33CC"/>
                </a:solidFill>
              </a:rPr>
              <a:t>protein</a:t>
            </a:r>
            <a:r>
              <a:rPr lang="en-US" dirty="0" smtClean="0"/>
              <a:t> may impact </a:t>
            </a:r>
            <a:r>
              <a:rPr lang="en-US" dirty="0" smtClean="0">
                <a:solidFill>
                  <a:srgbClr val="FF33CC"/>
                </a:solidFill>
              </a:rPr>
              <a:t>glucose homeostasis </a:t>
            </a:r>
            <a:r>
              <a:rPr lang="en-US" dirty="0" smtClean="0"/>
              <a:t>by promoting </a:t>
            </a:r>
            <a:r>
              <a:rPr lang="en-US" dirty="0" smtClean="0">
                <a:solidFill>
                  <a:srgbClr val="992031"/>
                </a:solidFill>
              </a:rPr>
              <a:t>insulin resistance </a:t>
            </a:r>
            <a:r>
              <a:rPr lang="en-US" dirty="0" smtClean="0"/>
              <a:t>and increasing </a:t>
            </a:r>
            <a:r>
              <a:rPr lang="en-US" dirty="0" err="1" smtClean="0">
                <a:solidFill>
                  <a:srgbClr val="992031"/>
                </a:solidFill>
              </a:rPr>
              <a:t>gluconeogenesis</a:t>
            </a:r>
            <a:r>
              <a:rPr lang="en-US" dirty="0" smtClean="0"/>
              <a:t>.</a:t>
            </a:r>
          </a:p>
          <a:p>
            <a:pPr marL="1085850" indent="-114300">
              <a:buFont typeface="Times" pitchFamily="-60" charset="0"/>
              <a:buChar char="•"/>
              <a:defRPr/>
            </a:pPr>
            <a:endParaRPr lang="en-US" dirty="0" smtClean="0"/>
          </a:p>
          <a:p>
            <a:pPr marL="1085850" indent="-114300" algn="just">
              <a:buFont typeface="Times" pitchFamily="-60" charset="0"/>
              <a:buChar char="•"/>
              <a:defRPr/>
            </a:pPr>
            <a:r>
              <a:rPr lang="en-US" dirty="0" smtClean="0"/>
              <a:t>Most protein sources don’t have carbohydrates and won’t raise blood sugar, but be sure to check vegetarian sources of protein, such as </a:t>
            </a:r>
            <a:r>
              <a:rPr lang="en-US" dirty="0" smtClean="0">
                <a:solidFill>
                  <a:srgbClr val="0000FF"/>
                </a:solidFill>
              </a:rPr>
              <a:t>beans and legumes</a:t>
            </a:r>
            <a:r>
              <a:rPr lang="en-US" dirty="0" smtClean="0"/>
              <a:t>, which can </a:t>
            </a:r>
            <a:r>
              <a:rPr lang="en-US" dirty="0" smtClean="0">
                <a:solidFill>
                  <a:srgbClr val="FF0000"/>
                </a:solidFill>
              </a:rPr>
              <a:t>contain carbohydrates</a:t>
            </a:r>
            <a:r>
              <a:rPr lang="en-US" dirty="0" smtClean="0"/>
              <a:t>.</a:t>
            </a:r>
            <a:endParaRPr lang="en-US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914400" y="6400800"/>
            <a:ext cx="100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Cheung,2009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30388" y="152400"/>
            <a:ext cx="6018212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Nutrition Therapy </a:t>
            </a:r>
            <a:r>
              <a:rPr lang="en-US" sz="2400" b="1" dirty="0" smtClean="0">
                <a:solidFill>
                  <a:srgbClr val="C00000"/>
                </a:solidFill>
              </a:rPr>
              <a:t>(cont’)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6FCE6B-4A8B-48C9-B453-5EE5F0985DAE}" type="slidenum">
              <a:rPr lang="en-US" smtClean="0"/>
              <a:pPr algn="r">
                <a:defRPr/>
              </a:pPr>
              <a:t>42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76400"/>
            <a:ext cx="7772400" cy="4114800"/>
          </a:xfrm>
        </p:spPr>
        <p:txBody>
          <a:bodyPr/>
          <a:lstStyle/>
          <a:p>
            <a:pPr>
              <a:buFont typeface="Times" pitchFamily="18" charset="0"/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Nutrient needs</a:t>
            </a:r>
          </a:p>
          <a:p>
            <a:pPr algn="just">
              <a:buFont typeface="Times" pitchFamily="18" charset="0"/>
              <a:buNone/>
              <a:defRPr/>
            </a:pPr>
            <a:endParaRPr lang="en-US" b="1" dirty="0" smtClean="0"/>
          </a:p>
          <a:p>
            <a:pPr algn="just">
              <a:lnSpc>
                <a:spcPct val="150000"/>
              </a:lnSpc>
              <a:buFont typeface="Times" pitchFamily="-60" charset="0"/>
              <a:buChar char="•"/>
              <a:defRPr/>
            </a:pPr>
            <a:r>
              <a:rPr lang="en-US" dirty="0" smtClean="0"/>
              <a:t>There 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indication </a:t>
            </a:r>
            <a:r>
              <a:rPr lang="en-US" dirty="0" smtClean="0"/>
              <a:t>that women with GDM should not follow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guidelines </a:t>
            </a:r>
            <a:r>
              <a:rPr lang="en-US" dirty="0" smtClean="0"/>
              <a:t>for nutrient intakes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pregnant women </a:t>
            </a:r>
          </a:p>
          <a:p>
            <a:pPr>
              <a:lnSpc>
                <a:spcPct val="150000"/>
              </a:lnSpc>
              <a:buFont typeface="Times" pitchFamily="-60" charset="0"/>
              <a:buNone/>
              <a:defRPr/>
            </a:pP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Reference Intakes for pregnancy 2001)</a:t>
            </a:r>
            <a:endParaRPr lang="en-US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920750" y="6400800"/>
            <a:ext cx="106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Reader,2007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Nutrition therapy </a:t>
            </a: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</a:rPr>
              <a:t>con’t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F6A776B-21EC-4C11-9798-C37CC75C2EDF}" type="slidenum">
              <a:rPr lang="en-US" smtClean="0"/>
              <a:pPr algn="r">
                <a:defRPr/>
              </a:pPr>
              <a:t>43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solidFill>
                  <a:srgbClr val="C00000"/>
                </a:solidFill>
              </a:rPr>
              <a:t>Exercise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60FB587-91EA-4CEB-AD13-3EBEF1640A31}" type="slidenum">
              <a:rPr lang="en-US" smtClean="0"/>
              <a:pPr algn="r">
                <a:defRPr/>
              </a:pPr>
              <a:t>44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7962900" cy="45720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en-US" dirty="0" smtClean="0"/>
              <a:t> is an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obvious adjunct therapy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MNT for women with GDM to improve maternal </a:t>
            </a:r>
            <a:r>
              <a:rPr lang="en-US" dirty="0" err="1" smtClean="0"/>
              <a:t>glycemia</a:t>
            </a:r>
            <a:r>
              <a:rPr lang="en-US" dirty="0" smtClean="0"/>
              <a:t>. </a:t>
            </a:r>
          </a:p>
          <a:p>
            <a:pPr algn="just">
              <a:buNone/>
              <a:defRPr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Times" pitchFamily="-60" charset="0"/>
              <a:buChar char="•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and moderate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activities </a:t>
            </a:r>
            <a:r>
              <a:rPr lang="en-US" dirty="0" smtClean="0"/>
              <a:t>such as walking for 20–30 min/day:</a:t>
            </a:r>
          </a:p>
          <a:p>
            <a:pPr>
              <a:buFont typeface="Times" pitchFamily="-60" charset="0"/>
              <a:buChar char="•"/>
              <a:defRPr/>
            </a:pPr>
            <a:endParaRPr lang="en-US" sz="1600" dirty="0" smtClean="0"/>
          </a:p>
          <a:p>
            <a:pPr marL="1341438" indent="-258763">
              <a:buFont typeface="Wingdings 2" pitchFamily="18" charset="2"/>
              <a:buChar char="R"/>
              <a:defRPr/>
            </a:pPr>
            <a:r>
              <a:rPr lang="en-US" dirty="0" smtClean="0"/>
              <a:t> can 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safely encouraged</a:t>
            </a:r>
            <a:r>
              <a:rPr lang="en-US" dirty="0" smtClean="0"/>
              <a:t>, </a:t>
            </a:r>
          </a:p>
          <a:p>
            <a:pPr marL="1341438" indent="-258763">
              <a:buFont typeface="Wingdings 2" pitchFamily="18" charset="2"/>
              <a:buChar char="R"/>
              <a:defRPr/>
            </a:pPr>
            <a:r>
              <a:rPr lang="en-US" dirty="0" smtClean="0"/>
              <a:t>modest improvements in glycemic control might be achieved</a:t>
            </a:r>
            <a:endParaRPr lang="en-US" dirty="0"/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920750" y="6400800"/>
            <a:ext cx="106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Reader,2007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018213" cy="762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Recommendations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458EEC9-6783-43B2-B406-4A1C2800E064}" type="slidenum">
              <a:rPr lang="en-US" smtClean="0"/>
              <a:pPr algn="r">
                <a:defRPr/>
              </a:pPr>
              <a:t>45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382000" cy="5410200"/>
          </a:xfrm>
        </p:spPr>
        <p:txBody>
          <a:bodyPr>
            <a:normAutofit/>
          </a:bodyPr>
          <a:lstStyle/>
          <a:p>
            <a:pPr algn="just">
              <a:buFont typeface="Times" pitchFamily="18" charset="0"/>
              <a:buNone/>
              <a:defRPr/>
            </a:pPr>
            <a:r>
              <a:rPr lang="en-US" sz="2800" b="1" dirty="0" smtClean="0">
                <a:solidFill>
                  <a:srgbClr val="990099"/>
                </a:solidFill>
              </a:rPr>
              <a:t>Breakfast Tips: </a:t>
            </a:r>
          </a:p>
          <a:p>
            <a:pPr algn="just">
              <a:buFont typeface="Times" pitchFamily="18" charset="0"/>
              <a:buNone/>
              <a:defRPr/>
            </a:pPr>
            <a:endParaRPr lang="en-US" dirty="0" smtClean="0">
              <a:solidFill>
                <a:srgbClr val="990099"/>
              </a:solidFill>
            </a:endParaRPr>
          </a:p>
          <a:p>
            <a:pPr algn="just"/>
            <a:r>
              <a:rPr lang="en-US" sz="2000" dirty="0" smtClean="0"/>
              <a:t>Eat a small breakfast.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Eat whole-grain bread products.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Eat a food that has protein. This will help you to: feel full, get enough protein for you and your baby, control your blood sugar.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Do not eat cereal or fruit.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Do not drink fruit juice at breakfast or any other time of the day. Fruit juice raises your blood glucose very quickly.</a:t>
            </a:r>
          </a:p>
          <a:p>
            <a:pPr algn="just">
              <a:buFont typeface="Times" pitchFamily="18" charset="0"/>
              <a:buNone/>
              <a:defRPr/>
            </a:pPr>
            <a:endParaRPr lang="en-US" dirty="0" smtClean="0"/>
          </a:p>
          <a:p>
            <a:pPr algn="just">
              <a:buFont typeface="Times" pitchFamily="-60" charset="0"/>
              <a:buChar char="•"/>
              <a:defRPr/>
            </a:pPr>
            <a:endParaRPr lang="en-US" sz="700" dirty="0" smtClean="0"/>
          </a:p>
          <a:p>
            <a:pPr algn="just">
              <a:buFont typeface="Times" pitchFamily="-60" charset="0"/>
              <a:buChar char="•"/>
              <a:defRPr/>
            </a:pPr>
            <a:endParaRPr lang="en-US" sz="7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018213" cy="762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Recommendations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458EEC9-6783-43B2-B406-4A1C2800E064}" type="slidenum">
              <a:rPr lang="en-US" smtClean="0"/>
              <a:pPr algn="r">
                <a:defRPr/>
              </a:pPr>
              <a:t>46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143000"/>
            <a:ext cx="81534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Fat Tips:</a:t>
            </a:r>
          </a:p>
          <a:p>
            <a:pPr>
              <a:buNone/>
            </a:pP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Fat contains calories to help supply energy to you and your baby. Fat helps your body absorb </a:t>
            </a:r>
            <a:r>
              <a:rPr lang="en-US" sz="2000" dirty="0" smtClean="0">
                <a:solidFill>
                  <a:srgbClr val="FF0000"/>
                </a:solidFill>
              </a:rPr>
              <a:t>vitamins A, D, E and K</a:t>
            </a:r>
            <a:r>
              <a:rPr lang="en-US" sz="2000" dirty="0" smtClean="0"/>
              <a:t>. Fat also gives you </a:t>
            </a:r>
            <a:r>
              <a:rPr lang="en-US" sz="2000" dirty="0" smtClean="0">
                <a:solidFill>
                  <a:srgbClr val="FF0000"/>
                </a:solidFill>
              </a:rPr>
              <a:t>essential fatty acids</a:t>
            </a:r>
            <a:r>
              <a:rPr lang="en-US" sz="2000" dirty="0" smtClean="0"/>
              <a:t>, which help your </a:t>
            </a:r>
            <a:r>
              <a:rPr lang="en-US" sz="2000" dirty="0" smtClean="0">
                <a:solidFill>
                  <a:srgbClr val="FF0000"/>
                </a:solidFill>
              </a:rPr>
              <a:t>baby's brain</a:t>
            </a:r>
            <a:r>
              <a:rPr lang="en-US" sz="2000" dirty="0" smtClean="0"/>
              <a:t> and nervous system develop.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It is important to focus on eating healthful fats. The following foods are good sources of </a:t>
            </a:r>
            <a:r>
              <a:rPr lang="en-US" sz="2000" b="1" dirty="0" smtClean="0">
                <a:solidFill>
                  <a:srgbClr val="FF0000"/>
                </a:solidFill>
              </a:rPr>
              <a:t>healthful fats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990099"/>
                </a:solidFill>
              </a:rPr>
              <a:t>Most nuts and seeds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990099"/>
                </a:solidFill>
              </a:rPr>
              <a:t>Peanut butter (natural or trans fat-free)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990099"/>
                </a:solidFill>
              </a:rPr>
              <a:t>Cooking oils (olive, canola, peanut or flaxseed)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990099"/>
                </a:solidFill>
              </a:rPr>
              <a:t>Avocados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990099"/>
                </a:solidFill>
              </a:rPr>
              <a:t>Fatty fish (salmon or trout)</a:t>
            </a:r>
          </a:p>
          <a:p>
            <a:pPr>
              <a:buFont typeface="Times" pitchFamily="18" charset="0"/>
              <a:buNone/>
              <a:defRPr/>
            </a:pPr>
            <a:endParaRPr lang="en-US" dirty="0" smtClean="0"/>
          </a:p>
          <a:p>
            <a:pPr>
              <a:buFont typeface="Times" pitchFamily="-60" charset="0"/>
              <a:buChar char="•"/>
              <a:defRPr/>
            </a:pPr>
            <a:endParaRPr lang="en-US" sz="700" dirty="0" smtClean="0"/>
          </a:p>
          <a:p>
            <a:pPr>
              <a:buFont typeface="Times" pitchFamily="-60" charset="0"/>
              <a:buChar char="•"/>
              <a:defRPr/>
            </a:pPr>
            <a:endParaRPr lang="en-US" sz="7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018213" cy="762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Recommendations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458EEC9-6783-43B2-B406-4A1C2800E064}" type="slidenum">
              <a:rPr lang="en-US" smtClean="0"/>
              <a:pPr algn="r">
                <a:defRPr/>
              </a:pPr>
              <a:t>47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1600"/>
            <a:ext cx="8153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Tips to remember: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smtClean="0"/>
              <a:t>If you are hungry, add vegetables or a protein food to your carbohydrate snacks.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Focus on eating healthful fats.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If your blood glucose is high when you wake up, have a </a:t>
            </a:r>
            <a:r>
              <a:rPr lang="en-US" sz="2400" b="1" dirty="0" smtClean="0">
                <a:solidFill>
                  <a:srgbClr val="FF0000"/>
                </a:solidFill>
              </a:rPr>
              <a:t>bedtime snack </a:t>
            </a:r>
            <a:r>
              <a:rPr lang="en-US" sz="2400" dirty="0" smtClean="0"/>
              <a:t>that includes both protein and carbohydrates. This will help keep your blood glucose in check during the night.</a:t>
            </a:r>
          </a:p>
          <a:p>
            <a:pPr>
              <a:buFont typeface="Times" pitchFamily="-60" charset="0"/>
              <a:buChar char="•"/>
              <a:defRPr/>
            </a:pPr>
            <a:endParaRPr lang="en-US" sz="700" dirty="0" smtClean="0"/>
          </a:p>
          <a:p>
            <a:pPr>
              <a:buFont typeface="Times" pitchFamily="-60" charset="0"/>
              <a:buChar char="•"/>
              <a:defRPr/>
            </a:pPr>
            <a:endParaRPr lang="en-US" sz="7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-7938"/>
            <a:ext cx="5638800" cy="99853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8365D21-6BE7-437E-B648-F44F04E3A126}" type="slidenum">
              <a:rPr lang="en-US" smtClean="0"/>
              <a:pPr algn="r">
                <a:defRPr/>
              </a:pPr>
              <a:t>48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/>
              <a:t>Women with GDM (and women with preexisting diabetes) should be encouraged to breastfeed because </a:t>
            </a:r>
            <a:r>
              <a:rPr lang="en-US" sz="2400" dirty="0" smtClean="0">
                <a:solidFill>
                  <a:srgbClr val="FF0000"/>
                </a:solidFill>
              </a:rPr>
              <a:t>breastfeeding</a:t>
            </a:r>
            <a:r>
              <a:rPr lang="en-US" sz="2400" dirty="0" smtClean="0"/>
              <a:t> is associated with a reduced </a:t>
            </a:r>
            <a:r>
              <a:rPr lang="en-US" sz="2400" dirty="0" smtClean="0">
                <a:solidFill>
                  <a:srgbClr val="FF0000"/>
                </a:solidFill>
              </a:rPr>
              <a:t>incidence of future T2DM </a:t>
            </a:r>
            <a:r>
              <a:rPr lang="en-US" sz="2400" dirty="0" smtClean="0"/>
              <a:t>(</a:t>
            </a:r>
            <a:r>
              <a:rPr lang="en-US" sz="2400" dirty="0" err="1" smtClean="0"/>
              <a:t>Stuebe</a:t>
            </a:r>
            <a:r>
              <a:rPr lang="en-US" sz="2400" dirty="0" smtClean="0"/>
              <a:t>, 2005).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For women with GDM who are overweight or obese or with above-recommended weight gain during pregnancy, weight loss is advised after delivery. 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Weight loss </a:t>
            </a:r>
            <a:r>
              <a:rPr lang="en-US" sz="2400" dirty="0" smtClean="0"/>
              <a:t>reduces the </a:t>
            </a:r>
            <a:r>
              <a:rPr lang="en-US" sz="2400" dirty="0" smtClean="0">
                <a:solidFill>
                  <a:srgbClr val="FF0000"/>
                </a:solidFill>
              </a:rPr>
              <a:t>risks of recurrent GDM </a:t>
            </a:r>
            <a:r>
              <a:rPr lang="en-US" sz="2400" dirty="0" smtClean="0"/>
              <a:t>or future development of </a:t>
            </a:r>
            <a:r>
              <a:rPr lang="en-US" sz="2400" dirty="0" smtClean="0">
                <a:solidFill>
                  <a:srgbClr val="FF0000"/>
                </a:solidFill>
              </a:rPr>
              <a:t>T2DM.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-7938"/>
            <a:ext cx="5638800" cy="99853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8365D21-6BE7-437E-B648-F44F04E3A126}" type="slidenum">
              <a:rPr lang="en-US" smtClean="0"/>
              <a:pPr algn="r">
                <a:defRPr/>
              </a:pPr>
              <a:t>49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pPr algn="just">
              <a:buFont typeface="Times" pitchFamily="-60" charset="0"/>
              <a:buNone/>
              <a:defRPr/>
            </a:pPr>
            <a:r>
              <a:rPr lang="en-US" dirty="0" smtClean="0"/>
              <a:t>The food plan should be designed to:</a:t>
            </a:r>
          </a:p>
          <a:p>
            <a:pPr algn="just">
              <a:buFont typeface="Times" pitchFamily="-60" charset="0"/>
              <a:buNone/>
              <a:defRPr/>
            </a:pPr>
            <a:endParaRPr lang="en-US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990099"/>
                </a:solidFill>
              </a:rPr>
              <a:t>minimum nutrient requirements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 pregnancy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US" sz="11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 glycemic goals </a:t>
            </a:r>
            <a:r>
              <a:rPr lang="en-US" dirty="0" smtClean="0"/>
              <a:t>without </a:t>
            </a:r>
            <a:r>
              <a:rPr lang="en-US" b="1" u="sng" dirty="0" smtClean="0">
                <a:solidFill>
                  <a:srgbClr val="990099"/>
                </a:solidFill>
              </a:rPr>
              <a:t>weight loss </a:t>
            </a:r>
            <a:r>
              <a:rPr lang="en-US" dirty="0" smtClean="0"/>
              <a:t>and </a:t>
            </a:r>
            <a:r>
              <a:rPr lang="en-US" b="1" u="sng" dirty="0" err="1" smtClean="0">
                <a:solidFill>
                  <a:srgbClr val="990099"/>
                </a:solidFill>
              </a:rPr>
              <a:t>ketonemia</a:t>
            </a:r>
            <a:endParaRPr lang="en-US" b="1" u="sng" dirty="0" smtClean="0">
              <a:solidFill>
                <a:srgbClr val="990099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US" sz="1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990099"/>
                </a:solidFill>
              </a:rPr>
              <a:t>culturally appropriate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990099"/>
                </a:solidFill>
              </a:rPr>
              <a:t>individualized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take into account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patient’s body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habitus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gain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activity</a:t>
            </a:r>
          </a:p>
          <a:p>
            <a:pPr algn="just">
              <a:buFont typeface="Times" pitchFamily="-60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67600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</a:rPr>
              <a:t>Pathophysiology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65E4579-A91E-4E66-AFF9-9D1197FEDFD1}" type="slidenum">
              <a:rPr lang="en-US" smtClean="0"/>
              <a:pPr algn="r">
                <a:defRPr/>
              </a:pPr>
              <a:t>5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7526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1636216"/>
            <a:ext cx="701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In first trimester and early second trimester, increased insulin sensitivity occurs due to relatively higher levels of estrogen. </a:t>
            </a:r>
          </a:p>
          <a:p>
            <a:pPr algn="just"/>
            <a:endParaRPr lang="en-US" dirty="0" smtClean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in late second and early third trimesters, increased insulin resistance and reduced sensitivity due to a number of antagonistic hormones especially,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placental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lactogen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leptin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progesterone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prolactin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cortisol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and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adiponectin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0179" name="Content Placeholder 6" descr="fall-leaves-main_Ful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8382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Risk Factors for Development of GDM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65E4579-A91E-4E66-AFF9-9D1197FEDFD1}" type="slidenum">
              <a:rPr lang="en-US" smtClean="0"/>
              <a:pPr algn="r">
                <a:defRPr/>
              </a:pPr>
              <a:t>6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914400" y="6429375"/>
            <a:ext cx="100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Cheung,2009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7467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990099"/>
                </a:solidFill>
                <a:latin typeface="+mn-lt"/>
              </a:rPr>
              <a:t> Age &gt;25years </a:t>
            </a:r>
          </a:p>
          <a:p>
            <a:pPr algn="l">
              <a:buFont typeface="Arial" pitchFamily="34" charset="0"/>
              <a:buChar char="•"/>
            </a:pPr>
            <a:endParaRPr lang="en-US" sz="1800" b="1" dirty="0" smtClean="0">
              <a:latin typeface="+mn-lt"/>
            </a:endParaRP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• BMI &gt;25kg/m² </a:t>
            </a:r>
          </a:p>
          <a:p>
            <a:pPr algn="l"/>
            <a:endParaRPr lang="en-US" sz="1800" b="1" dirty="0" smtClean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US" sz="1800" b="1" dirty="0" smtClean="0">
                <a:solidFill>
                  <a:srgbClr val="990099"/>
                </a:solidFill>
                <a:latin typeface="+mn-lt"/>
              </a:rPr>
              <a:t>• Increased weight gain during pregnancy </a:t>
            </a:r>
          </a:p>
          <a:p>
            <a:pPr algn="l"/>
            <a:endParaRPr lang="en-US" sz="1800" b="1" dirty="0" smtClean="0">
              <a:solidFill>
                <a:srgbClr val="990099"/>
              </a:solidFill>
              <a:latin typeface="+mn-lt"/>
            </a:endParaRPr>
          </a:p>
          <a:p>
            <a:pPr algn="l"/>
            <a:r>
              <a:rPr lang="en-US" sz="1800" b="1" dirty="0" smtClean="0">
                <a:solidFill>
                  <a:srgbClr val="990099"/>
                </a:solidFill>
                <a:latin typeface="+mn-lt"/>
              </a:rPr>
              <a:t>• Previous history of large for gestational age infants</a:t>
            </a:r>
          </a:p>
          <a:p>
            <a:pPr algn="l"/>
            <a:endParaRPr lang="en-US" sz="1800" b="1" dirty="0" smtClean="0">
              <a:solidFill>
                <a:srgbClr val="990099"/>
              </a:solidFill>
              <a:latin typeface="+mn-lt"/>
            </a:endParaRPr>
          </a:p>
          <a:p>
            <a:pPr algn="l"/>
            <a:r>
              <a:rPr lang="en-US" sz="1800" b="1" dirty="0" smtClean="0">
                <a:solidFill>
                  <a:srgbClr val="990099"/>
                </a:solidFill>
                <a:latin typeface="+mn-lt"/>
              </a:rPr>
              <a:t>• History of GDM during previous pregnancies</a:t>
            </a:r>
          </a:p>
          <a:p>
            <a:pPr algn="l"/>
            <a:r>
              <a:rPr lang="en-US" sz="1800" b="1" dirty="0" smtClean="0">
                <a:solidFill>
                  <a:srgbClr val="990099"/>
                </a:solidFill>
                <a:latin typeface="+mn-lt"/>
              </a:rPr>
              <a:t> </a:t>
            </a:r>
          </a:p>
          <a:p>
            <a:pPr algn="l"/>
            <a:r>
              <a:rPr lang="en-US" sz="1800" b="1" dirty="0" smtClean="0">
                <a:solidFill>
                  <a:srgbClr val="990099"/>
                </a:solidFill>
                <a:latin typeface="+mn-lt"/>
              </a:rPr>
              <a:t>• Ethnic group ( East Asian, Pacific Island ancestry)</a:t>
            </a:r>
          </a:p>
          <a:p>
            <a:pPr algn="l"/>
            <a:endParaRPr lang="en-US" sz="1800" b="1" dirty="0" smtClean="0">
              <a:solidFill>
                <a:srgbClr val="990099"/>
              </a:solidFill>
              <a:latin typeface="+mn-lt"/>
            </a:endParaRPr>
          </a:p>
          <a:p>
            <a:pPr algn="l"/>
            <a:r>
              <a:rPr lang="en-US" sz="1800" b="1" dirty="0" smtClean="0">
                <a:solidFill>
                  <a:srgbClr val="990099"/>
                </a:solidFill>
                <a:latin typeface="+mn-lt"/>
              </a:rPr>
              <a:t>• Elevated fasting or random blood glucose levels during pregnancy</a:t>
            </a:r>
          </a:p>
          <a:p>
            <a:pPr algn="l"/>
            <a:endParaRPr lang="en-US" sz="1800" b="1" dirty="0" smtClean="0">
              <a:solidFill>
                <a:srgbClr val="990099"/>
              </a:solidFill>
              <a:latin typeface="+mn-lt"/>
            </a:endParaRPr>
          </a:p>
          <a:p>
            <a:pPr algn="l"/>
            <a:r>
              <a:rPr lang="en-US" sz="1800" b="1" dirty="0" smtClean="0">
                <a:solidFill>
                  <a:srgbClr val="990099"/>
                </a:solidFill>
                <a:latin typeface="+mn-lt"/>
              </a:rPr>
              <a:t> • Family history of diabetes in first degree relatives</a:t>
            </a:r>
          </a:p>
          <a:p>
            <a:pPr algn="l"/>
            <a:endParaRPr lang="en-US" sz="1800" b="1" dirty="0" smtClean="0">
              <a:solidFill>
                <a:srgbClr val="990099"/>
              </a:solidFill>
              <a:latin typeface="+mn-lt"/>
            </a:endParaRPr>
          </a:p>
          <a:p>
            <a:pPr algn="l"/>
            <a:r>
              <a:rPr lang="en-US" sz="1800" b="1" dirty="0" smtClean="0">
                <a:solidFill>
                  <a:srgbClr val="990099"/>
                </a:solidFill>
                <a:latin typeface="+mn-lt"/>
              </a:rPr>
              <a:t> • History of type I or type II Diabetes Mellitus</a:t>
            </a:r>
            <a:endParaRPr lang="en-US" sz="1800" b="1" dirty="0">
              <a:solidFill>
                <a:srgbClr val="990099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8" y="-7938"/>
            <a:ext cx="6018212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GDM </a:t>
            </a:r>
            <a:r>
              <a:rPr lang="en-US" sz="3600" b="1" dirty="0" smtClean="0">
                <a:solidFill>
                  <a:srgbClr val="C00000"/>
                </a:solidFill>
                <a:effectLst/>
              </a:rPr>
              <a:t>Complication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6160A19-DF76-4D8A-8B06-45345FCD8047}" type="slidenum">
              <a:rPr lang="en-US" smtClean="0"/>
              <a:pPr algn="r">
                <a:defRPr/>
              </a:pPr>
              <a:t>7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8700" y="1371600"/>
            <a:ext cx="8115300" cy="411480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Pregnancy Outcomes</a:t>
            </a:r>
            <a:r>
              <a:rPr lang="en-US" sz="3200" b="1" dirty="0" smtClean="0">
                <a:solidFill>
                  <a:srgbClr val="990099"/>
                </a:solidFill>
              </a:rPr>
              <a:t>:</a:t>
            </a:r>
          </a:p>
          <a:p>
            <a:pPr>
              <a:buFont typeface="Times" pitchFamily="-60" charset="0"/>
              <a:buChar char="•"/>
              <a:defRPr/>
            </a:pPr>
            <a:endParaRPr lang="en-US" dirty="0" smtClean="0"/>
          </a:p>
          <a:p>
            <a:pPr marL="808038" indent="-182563"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err="1" smtClean="0"/>
              <a:t>macrosomia</a:t>
            </a:r>
            <a:endParaRPr lang="en-US" dirty="0" smtClean="0"/>
          </a:p>
          <a:p>
            <a:pPr marL="808038" indent="-182563"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shoulder </a:t>
            </a:r>
            <a:r>
              <a:rPr lang="en-US" dirty="0" err="1" smtClean="0"/>
              <a:t>dystocia</a:t>
            </a:r>
            <a:r>
              <a:rPr lang="en-US" dirty="0" smtClean="0"/>
              <a:t>  </a:t>
            </a:r>
          </a:p>
          <a:p>
            <a:pPr marL="808038" indent="-182563"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Jaundice</a:t>
            </a:r>
          </a:p>
          <a:p>
            <a:pPr marL="808038" indent="-182563"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err="1" smtClean="0"/>
              <a:t>polycythemia</a:t>
            </a:r>
            <a:endParaRPr lang="en-US" dirty="0" smtClean="0"/>
          </a:p>
          <a:p>
            <a:pPr marL="808038" indent="-182563"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respiratory distress</a:t>
            </a:r>
          </a:p>
          <a:p>
            <a:pPr marL="808038" indent="-182563"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err="1" smtClean="0"/>
              <a:t>Hypocalcemia</a:t>
            </a:r>
            <a:endParaRPr lang="en-US" dirty="0" smtClean="0"/>
          </a:p>
          <a:p>
            <a:pPr marL="808038" indent="-182563"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Risk of developing diabetes later in life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14400" y="6429375"/>
            <a:ext cx="100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Cheung,2009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018213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GDM Complication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DC4DB23-58FD-4112-9CA6-4CE516AC95DF}" type="slidenum">
              <a:rPr lang="en-US" smtClean="0"/>
              <a:pPr algn="r">
                <a:defRPr/>
              </a:pPr>
              <a:t>8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Times" pitchFamily="-60" charset="0"/>
              <a:buNone/>
              <a:defRPr/>
            </a:pPr>
            <a:r>
              <a:rPr lang="en-US" sz="36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Complication</a:t>
            </a:r>
            <a:r>
              <a:rPr lang="en-US" sz="3600" b="1" dirty="0" smtClean="0">
                <a:solidFill>
                  <a:srgbClr val="990099"/>
                </a:solidFill>
              </a:rPr>
              <a:t> </a:t>
            </a:r>
            <a:r>
              <a:rPr lang="en-US" b="1" dirty="0" smtClean="0">
                <a:solidFill>
                  <a:srgbClr val="990099"/>
                </a:solidFill>
              </a:rPr>
              <a:t>:</a:t>
            </a:r>
          </a:p>
          <a:p>
            <a:pPr eaLnBrk="1" hangingPunct="1">
              <a:buFont typeface="Times" pitchFamily="-60" charset="0"/>
              <a:buNone/>
              <a:defRPr/>
            </a:pPr>
            <a:endParaRPr lang="en-US" dirty="0" smtClean="0"/>
          </a:p>
          <a:p>
            <a:pPr eaLnBrk="1" hangingPunct="1">
              <a:buFont typeface="Times" pitchFamily="-60" charset="0"/>
              <a:buChar char="•"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Weight gain</a:t>
            </a:r>
          </a:p>
          <a:p>
            <a:pPr marL="274638" indent="-274638" eaLnBrk="1" hangingPunct="1">
              <a:buFont typeface="Times" pitchFamily="-60" charset="0"/>
              <a:buChar char="•"/>
              <a:defRPr/>
            </a:pPr>
            <a:r>
              <a:rPr lang="en-US" dirty="0" smtClean="0"/>
              <a:t> Maternal </a:t>
            </a:r>
            <a:r>
              <a:rPr lang="en-US" u="sng" dirty="0" smtClean="0">
                <a:solidFill>
                  <a:srgbClr val="FF0000"/>
                </a:solidFill>
              </a:rPr>
              <a:t>hypertensive disorders</a:t>
            </a:r>
          </a:p>
          <a:p>
            <a:pPr marL="274638" indent="-274638" eaLnBrk="1" hangingPunct="1">
              <a:buFont typeface="Times" pitchFamily="-60" charset="0"/>
              <a:buChar char="•"/>
              <a:defRPr/>
            </a:pPr>
            <a:r>
              <a:rPr lang="en-US" dirty="0" smtClean="0"/>
              <a:t> Miscarriages</a:t>
            </a:r>
          </a:p>
          <a:p>
            <a:pPr marL="274638" indent="-274638" eaLnBrk="1" hangingPunct="1">
              <a:buFont typeface="Times" pitchFamily="-60" charset="0"/>
              <a:buChar char="•"/>
              <a:defRPr/>
            </a:pPr>
            <a:r>
              <a:rPr lang="en-US" dirty="0" smtClean="0"/>
              <a:t> Third trimester fetal deaths</a:t>
            </a:r>
          </a:p>
          <a:p>
            <a:pPr marL="274638" indent="-274638" eaLnBrk="1" hangingPunct="1">
              <a:buFont typeface="Times" pitchFamily="-60" charset="0"/>
              <a:buChar char="•"/>
              <a:defRPr/>
            </a:pPr>
            <a:r>
              <a:rPr lang="en-US" dirty="0" smtClean="0"/>
              <a:t> Cesarean delivery (due fetal growth disorders) </a:t>
            </a:r>
          </a:p>
          <a:p>
            <a:pPr marL="274638" indent="-274638" eaLnBrk="1" hangingPunct="1">
              <a:buFont typeface="Times" pitchFamily="-60" charset="0"/>
              <a:buChar char="•"/>
              <a:defRPr/>
            </a:pPr>
            <a:r>
              <a:rPr lang="en-US" dirty="0" smtClean="0"/>
              <a:t> Long term </a:t>
            </a:r>
            <a:r>
              <a:rPr lang="en-US" u="sng" dirty="0" smtClean="0">
                <a:solidFill>
                  <a:srgbClr val="FF0000"/>
                </a:solidFill>
              </a:rPr>
              <a:t>risk of type 2 diabetes mellitus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Times" pitchFamily="-60" charset="0"/>
              <a:buChar char="•"/>
              <a:defRPr/>
            </a:pP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14400" y="6429375"/>
            <a:ext cx="100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Cheung,2009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DC4DB23-58FD-4112-9CA6-4CE516AC95DF}" type="slidenum">
              <a:rPr lang="en-US" smtClean="0"/>
              <a:pPr algn="r">
                <a:defRPr/>
              </a:pPr>
              <a:t>9</a:t>
            </a:fld>
            <a:endParaRPr lang="en-US" sz="1400" b="0" dirty="0">
              <a:latin typeface="Times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Screening should be done during the </a:t>
            </a:r>
            <a:r>
              <a:rPr lang="en-US" dirty="0" smtClean="0">
                <a:solidFill>
                  <a:srgbClr val="FF0000"/>
                </a:solidFill>
              </a:rPr>
              <a:t>24th to 28th </a:t>
            </a:r>
            <a:r>
              <a:rPr lang="en-US" dirty="0" smtClean="0"/>
              <a:t>week of pregnancy using a 100-g oral glucose tolerance test (OGTT).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990099"/>
                </a:solidFill>
              </a:rPr>
              <a:t>Fasting glucose </a:t>
            </a:r>
            <a:r>
              <a:rPr lang="en-US" dirty="0" smtClean="0"/>
              <a:t>of more than </a:t>
            </a:r>
            <a:r>
              <a:rPr lang="en-US" b="1" dirty="0" smtClean="0">
                <a:solidFill>
                  <a:srgbClr val="990099"/>
                </a:solidFill>
              </a:rPr>
              <a:t>92 mg/</a:t>
            </a:r>
            <a:r>
              <a:rPr lang="en-US" b="1" dirty="0" err="1" smtClean="0">
                <a:solidFill>
                  <a:srgbClr val="990099"/>
                </a:solidFill>
              </a:rPr>
              <a:t>dL</a:t>
            </a:r>
            <a:endParaRPr lang="en-US" b="1" dirty="0" smtClean="0">
              <a:solidFill>
                <a:srgbClr val="990099"/>
              </a:solidFill>
            </a:endParaRPr>
          </a:p>
          <a:p>
            <a:r>
              <a:rPr lang="en-US" b="1" dirty="0" smtClean="0">
                <a:solidFill>
                  <a:srgbClr val="990099"/>
                </a:solidFill>
              </a:rPr>
              <a:t>I-hour glucose </a:t>
            </a:r>
            <a:r>
              <a:rPr lang="en-US" dirty="0" smtClean="0"/>
              <a:t>of more than </a:t>
            </a:r>
            <a:r>
              <a:rPr lang="en-US" b="1" dirty="0" smtClean="0">
                <a:solidFill>
                  <a:srgbClr val="990099"/>
                </a:solidFill>
              </a:rPr>
              <a:t>180 mg/</a:t>
            </a:r>
            <a:r>
              <a:rPr lang="en-US" b="1" dirty="0" err="1" smtClean="0">
                <a:solidFill>
                  <a:srgbClr val="990099"/>
                </a:solidFill>
              </a:rPr>
              <a:t>dL</a:t>
            </a:r>
            <a:endParaRPr lang="en-US" b="1" dirty="0" smtClean="0">
              <a:solidFill>
                <a:srgbClr val="990099"/>
              </a:solidFill>
            </a:endParaRPr>
          </a:p>
          <a:p>
            <a:r>
              <a:rPr lang="en-US" b="1" dirty="0" smtClean="0">
                <a:solidFill>
                  <a:srgbClr val="990099"/>
                </a:solidFill>
              </a:rPr>
              <a:t>2-hour glucose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990099"/>
                </a:solidFill>
              </a:rPr>
              <a:t>153 mg/</a:t>
            </a:r>
            <a:r>
              <a:rPr lang="en-US" b="1" dirty="0" err="1" smtClean="0">
                <a:solidFill>
                  <a:srgbClr val="990099"/>
                </a:solidFill>
              </a:rPr>
              <a:t>dL</a:t>
            </a:r>
            <a:r>
              <a:rPr lang="en-US" b="1" dirty="0" smtClean="0">
                <a:solidFill>
                  <a:srgbClr val="990099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/>
              <a:t>more</a:t>
            </a:r>
          </a:p>
          <a:p>
            <a:r>
              <a:rPr lang="en-US" b="1" dirty="0" smtClean="0">
                <a:solidFill>
                  <a:srgbClr val="990099"/>
                </a:solidFill>
              </a:rPr>
              <a:t>3-hour </a:t>
            </a:r>
            <a:r>
              <a:rPr lang="en-US" b="1" dirty="0" smtClean="0">
                <a:solidFill>
                  <a:srgbClr val="990099"/>
                </a:solidFill>
              </a:rPr>
              <a:t>glucose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990099"/>
                </a:solidFill>
              </a:rPr>
              <a:t>140 </a:t>
            </a:r>
            <a:r>
              <a:rPr lang="en-US" b="1" dirty="0" smtClean="0">
                <a:solidFill>
                  <a:srgbClr val="990099"/>
                </a:solidFill>
              </a:rPr>
              <a:t>mg/</a:t>
            </a:r>
            <a:r>
              <a:rPr lang="en-US" b="1" dirty="0" err="1" smtClean="0">
                <a:solidFill>
                  <a:srgbClr val="990099"/>
                </a:solidFill>
              </a:rPr>
              <a:t>dL</a:t>
            </a:r>
            <a:r>
              <a:rPr lang="en-US" b="1" dirty="0" smtClean="0">
                <a:solidFill>
                  <a:srgbClr val="990099"/>
                </a:solidFill>
              </a:rPr>
              <a:t> </a:t>
            </a:r>
            <a:r>
              <a:rPr lang="en-US" dirty="0" smtClean="0"/>
              <a:t>or more</a:t>
            </a: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GDM Screening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6FD19D194D342A5711105C1E60121" ma:contentTypeVersion="1" ma:contentTypeDescription="Create a new document." ma:contentTypeScope="" ma:versionID="67dd1a95f602205c931d7ea3874dadb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BFD035-D396-45BB-A93B-DB56731E3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2978782-C4D3-417D-8364-0AE40954A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486C2-1447-4610-8DB4-632C366CD121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</TotalTime>
  <Words>2466</Words>
  <Application>Microsoft Office PowerPoint</Application>
  <PresentationFormat>On-screen Show (4:3)</PresentationFormat>
  <Paragraphs>483</Paragraphs>
  <Slides>50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Equity</vt:lpstr>
      <vt:lpstr>1_Equity</vt:lpstr>
      <vt:lpstr>Medical Nutrition Therapy in Gestational Diabetes Mellitus </vt:lpstr>
      <vt:lpstr>Definition &amp; Worldwide Prevalence of GDM </vt:lpstr>
      <vt:lpstr>Prevalence of GDM in Iran</vt:lpstr>
      <vt:lpstr>Slide 4</vt:lpstr>
      <vt:lpstr>Pathophysiology</vt:lpstr>
      <vt:lpstr>Risk Factors for Development of GDM</vt:lpstr>
      <vt:lpstr>GDM Complication</vt:lpstr>
      <vt:lpstr>GDM Complication</vt:lpstr>
      <vt:lpstr>GDM Screening</vt:lpstr>
      <vt:lpstr>Maternal Dietary Patterns and GDM</vt:lpstr>
      <vt:lpstr>Slide 11</vt:lpstr>
      <vt:lpstr>Slide 12</vt:lpstr>
      <vt:lpstr>Medical Nutrition Therapy (MNT) </vt:lpstr>
      <vt:lpstr>Medical Nutrition Therapy (cont’)</vt:lpstr>
      <vt:lpstr>Slide 15</vt:lpstr>
      <vt:lpstr>Medical Nutrition Therapy (cont’)</vt:lpstr>
      <vt:lpstr> </vt:lpstr>
      <vt:lpstr>Efficacy of Dietary Therapy for GDM</vt:lpstr>
      <vt:lpstr>Nutrition Therapy (cont’)</vt:lpstr>
      <vt:lpstr>Nutrition Therapy (cont’)</vt:lpstr>
      <vt:lpstr>Slide 21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  GI or GL?  Though the GL of watermelon is low, be sure to balance any meals containing watermelon with low-GI foods to minimize any potential blood sugar spikes.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(cont’)</vt:lpstr>
      <vt:lpstr>Nutrition therapy (con’t)</vt:lpstr>
      <vt:lpstr>Exercise</vt:lpstr>
      <vt:lpstr>Recommendations</vt:lpstr>
      <vt:lpstr>Recommendations</vt:lpstr>
      <vt:lpstr>Recommendations</vt:lpstr>
      <vt:lpstr>CONCLUSIONS</vt:lpstr>
      <vt:lpstr>CONCLUSIONS</vt:lpstr>
      <vt:lpstr>Slide 50</vt:lpstr>
    </vt:vector>
  </TitlesOfParts>
  <Company>glc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Trial User</dc:creator>
  <cp:lastModifiedBy>MRT</cp:lastModifiedBy>
  <cp:revision>535</cp:revision>
  <cp:lastPrinted>2005-01-19T16:04:07Z</cp:lastPrinted>
  <dcterms:created xsi:type="dcterms:W3CDTF">2004-11-30T17:30:18Z</dcterms:created>
  <dcterms:modified xsi:type="dcterms:W3CDTF">2019-01-03T06:20:26Z</dcterms:modified>
</cp:coreProperties>
</file>