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71" r:id="rId3"/>
    <p:sldId id="257" r:id="rId4"/>
    <p:sldId id="277" r:id="rId5"/>
    <p:sldId id="258" r:id="rId6"/>
    <p:sldId id="259" r:id="rId7"/>
    <p:sldId id="272" r:id="rId8"/>
    <p:sldId id="266" r:id="rId9"/>
    <p:sldId id="261" r:id="rId10"/>
    <p:sldId id="260" r:id="rId11"/>
    <p:sldId id="262" r:id="rId12"/>
    <p:sldId id="263" r:id="rId13"/>
    <p:sldId id="264" r:id="rId14"/>
    <p:sldId id="265" r:id="rId15"/>
    <p:sldId id="273" r:id="rId16"/>
    <p:sldId id="267" r:id="rId17"/>
    <p:sldId id="274" r:id="rId18"/>
    <p:sldId id="279" r:id="rId19"/>
    <p:sldId id="269" r:id="rId20"/>
    <p:sldId id="270" r:id="rId21"/>
    <p:sldId id="275" r:id="rId22"/>
    <p:sldId id="278" r:id="rId23"/>
    <p:sldId id="276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5DCA5F-FF09-4CFC-961F-77C3F87125EC}" type="datetimeFigureOut">
              <a:rPr lang="fa-IR" smtClean="0"/>
              <a:t>04/25/1440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521BFD-AD2C-49C1-8FD7-060DDA92442A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92888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Diabetes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Shaef</a:t>
            </a:r>
            <a:r>
              <a:rPr lang="en-US" dirty="0" smtClean="0"/>
              <a:t>                              </a:t>
            </a:r>
          </a:p>
          <a:p>
            <a:r>
              <a:rPr lang="en-US" dirty="0" smtClean="0"/>
              <a:t>Gynecologist &amp; obstetrician             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74798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22107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Hydramnious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: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 Elevated HbA1c in 3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rd</a:t>
            </a:r>
            <a:r>
              <a:rPr lang="en-US" dirty="0" smtClean="0">
                <a:latin typeface="Arial Rounded MT Bold" panose="020F0704030504030204" pitchFamily="34" charset="0"/>
              </a:rPr>
              <a:t> trimester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 Fetal </a:t>
            </a:r>
            <a:r>
              <a:rPr lang="en-US" dirty="0" err="1" smtClean="0">
                <a:latin typeface="Arial Rounded MT Bold" panose="020F0704030504030204" pitchFamily="34" charset="0"/>
              </a:rPr>
              <a:t>hyperglycemia→polyuria</a:t>
            </a:r>
            <a:endParaRPr lang="en-US" dirty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RDS: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 </a:t>
            </a:r>
            <a:r>
              <a:rPr lang="en-US" dirty="0" err="1" smtClean="0">
                <a:latin typeface="Arial Rounded MT Bold" panose="020F0704030504030204" pitchFamily="34" charset="0"/>
              </a:rPr>
              <a:t>Getational</a:t>
            </a:r>
            <a:r>
              <a:rPr lang="en-US" dirty="0" smtClean="0">
                <a:latin typeface="Arial Rounded MT Bold" panose="020F0704030504030204" pitchFamily="34" charset="0"/>
              </a:rPr>
              <a:t> age rather than Diabetes is responsible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 Delay surfactant synthesis</a:t>
            </a: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Cardiomyopathy: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 -Hypertrophic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 - Affect on </a:t>
            </a:r>
            <a:r>
              <a:rPr lang="en-US" dirty="0" err="1">
                <a:latin typeface="Arial Rounded MT Bold" panose="020F0704030504030204" pitchFamily="34" charset="0"/>
              </a:rPr>
              <a:t>interventricular</a:t>
            </a:r>
            <a:r>
              <a:rPr lang="en-US" dirty="0">
                <a:latin typeface="Arial Rounded MT Bold" panose="020F0704030504030204" pitchFamily="34" charset="0"/>
              </a:rPr>
              <a:t> septum and right ventricular wall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 - Most asymptomatic</a:t>
            </a: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40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746643"/>
          </a:xfrm>
        </p:spPr>
        <p:txBody>
          <a:bodyPr>
            <a:normAutofit fontScale="925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Hypoglycemia   </a:t>
            </a:r>
          </a:p>
          <a:p>
            <a:pPr marL="109728" indent="0" algn="l" rtl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- Due to hyperplasia of the fetal </a:t>
            </a:r>
            <a:r>
              <a:rPr lang="el-GR" dirty="0" smtClean="0"/>
              <a:t>β</a:t>
            </a:r>
            <a:r>
              <a:rPr lang="en-US" dirty="0" smtClean="0">
                <a:latin typeface="Arial Rounded MT Bold" panose="020F0704030504030204" pitchFamily="34" charset="0"/>
              </a:rPr>
              <a:t> islet cells</a:t>
            </a: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Hypocalcemia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- Due to aberration in Mg- </a:t>
            </a:r>
            <a:r>
              <a:rPr lang="en-US" dirty="0" err="1" smtClean="0">
                <a:latin typeface="Arial Rounded MT Bold" panose="020F0704030504030204" pitchFamily="34" charset="0"/>
              </a:rPr>
              <a:t>Ca</a:t>
            </a:r>
            <a:r>
              <a:rPr lang="en-US" dirty="0" smtClean="0">
                <a:latin typeface="Arial Rounded MT Bold" panose="020F0704030504030204" pitchFamily="34" charset="0"/>
              </a:rPr>
              <a:t> economy , asphyxia , preterm birth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Hyperbilirubinemia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and Polycythemia: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- Hypoxia → ↑erythropoietin →polycythemia</a:t>
            </a: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92D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Neonatal Effects: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 - ↑Preterm delivery →↑NEC and late onset sepsis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 - Due to Superimposed preeclampsia</a:t>
            </a: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5009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Long term cognitive development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- 1 to 2 point lower IQ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Impaired memory performance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-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↑ Autism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- ↓Cognitive and language development</a:t>
            </a: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Lucida Sans Unicode"/>
              </a:rPr>
              <a:t> Inheritance of Diabetes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 - 40% when both parents have type 2 diabetes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- 3 to 5% when either parent have type 1 diabetes </a:t>
            </a: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Breastfeeding lowers risk of diabetes 1&amp;2</a:t>
            </a:r>
            <a:endParaRPr lang="fa-I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79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Preeclampsia </a:t>
            </a:r>
            <a:r>
              <a:rPr lang="en-US" dirty="0" smtClean="0">
                <a:latin typeface="Arial Rounded MT Bold" panose="020F0704030504030204" pitchFamily="34" charset="0"/>
              </a:rPr>
              <a:t>(3-4 fold in overt diabetes)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Nephropathy </a:t>
            </a:r>
            <a:r>
              <a:rPr lang="en-US" dirty="0" smtClean="0">
                <a:latin typeface="Arial Rounded MT Bold" panose="020F0704030504030204" pitchFamily="34" charset="0"/>
              </a:rPr>
              <a:t>(12%)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Retinopathy </a:t>
            </a:r>
            <a:r>
              <a:rPr lang="en-US" dirty="0" smtClean="0">
                <a:latin typeface="Arial Rounded MT Bold" panose="020F0704030504030204" pitchFamily="34" charset="0"/>
              </a:rPr>
              <a:t>(23%)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Neuropathy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Ketoacidosis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Infection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Recurrent hypoglycemia </a:t>
            </a:r>
            <a:r>
              <a:rPr lang="en-US" dirty="0" smtClean="0">
                <a:latin typeface="Arial Rounded MT Bold" panose="020F0704030504030204" pitchFamily="34" charset="0"/>
              </a:rPr>
              <a:t>(8-16w)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Depression</a:t>
            </a:r>
            <a:endParaRPr lang="fa-IR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-243408"/>
            <a:ext cx="7056784" cy="1330552"/>
          </a:xfrm>
        </p:spPr>
        <p:txBody>
          <a:bodyPr/>
          <a:lstStyle/>
          <a:p>
            <a:r>
              <a:rPr lang="en-US" dirty="0" smtClean="0"/>
              <a:t>Maternal Effects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21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Preconception &amp;First Trimester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 Rounded MT Bold" panose="020F0704030504030204" pitchFamily="34" charset="0"/>
              </a:rPr>
              <a:t>Recommendation:fasting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capillary glucose level≤ 95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Goal: Hba1c&lt;6.5%  in </a:t>
            </a:r>
            <a:r>
              <a:rPr lang="en-US" dirty="0" err="1" smtClean="0">
                <a:latin typeface="Arial Rounded MT Bold" panose="020F0704030504030204" pitchFamily="34" charset="0"/>
              </a:rPr>
              <a:t>pregestational</a:t>
            </a:r>
            <a:r>
              <a:rPr lang="en-US" dirty="0" smtClean="0">
                <a:latin typeface="Arial Rounded MT Bold" panose="020F0704030504030204" pitchFamily="34" charset="0"/>
              </a:rPr>
              <a:t> diabetes(CDC)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Insulin therapy (ADA)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 preprandial:70-100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2hpp:100-120 , mean&lt;110mg/dl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Hba1c&gt;10% →4 fold risks of malformations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Folic acid at least 400</a:t>
            </a:r>
            <a:r>
              <a:rPr lang="el-GR" dirty="0" smtClean="0">
                <a:latin typeface="Lucida Sans Unicode"/>
                <a:cs typeface="Lucida Sans Unicode"/>
              </a:rPr>
              <a:t>μ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g/day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treatment of retinopathy and nephropathy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Diet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Hypoglycemia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ECG in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≥ 35y or &gt;10 y diabetes</a:t>
            </a:r>
            <a:endParaRPr lang="fa-IR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9398"/>
            <a:ext cx="8229600" cy="971330"/>
          </a:xfrm>
        </p:spPr>
        <p:txBody>
          <a:bodyPr/>
          <a:lstStyle/>
          <a:p>
            <a:r>
              <a:rPr lang="en-US" dirty="0" err="1" smtClean="0"/>
              <a:t>Preconceptional</a:t>
            </a:r>
            <a:r>
              <a:rPr lang="en-US" dirty="0" smtClean="0"/>
              <a:t> care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2230"/>
            <a:ext cx="8229600" cy="5933074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Diet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30-35 kcal/kg in a day , healthy diet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carbohydrate 40% - fat 20% -protein 40%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Myo</a:t>
            </a:r>
            <a:r>
              <a:rPr lang="en-US" dirty="0" smtClean="0">
                <a:latin typeface="Arial Rounded MT Bold" panose="020F0704030504030204" pitchFamily="34" charset="0"/>
              </a:rPr>
              <a:t>-inositol(</a:t>
            </a:r>
            <a:r>
              <a:rPr lang="en-US" dirty="0" err="1" smtClean="0">
                <a:latin typeface="Arial Rounded MT Bold" panose="020F0704030504030204" pitchFamily="34" charset="0"/>
              </a:rPr>
              <a:t>fruits,beans,grains,nuts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 ↓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insuiln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resistance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Exercise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Acog</a:t>
            </a:r>
            <a:r>
              <a:rPr lang="en-US" dirty="0" smtClean="0">
                <a:latin typeface="Arial Rounded MT Bold" panose="020F0704030504030204" pitchFamily="34" charset="0"/>
              </a:rPr>
              <a:t>: aerobic &amp; strength conditioning exercise 3-4 times per week for 30-60 min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→↓glucose &amp; risk of GDM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Lucida Sans Unicode"/>
              </a:rPr>
              <a:t> Glucose monitoring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↓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Macrosomia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&amp; weight gain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4 times a day : fasting &amp; 1-2hpp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Lucida Sans Unicode"/>
              </a:rPr>
              <a:t>Insulin therapy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If FBS persistently&gt;95 or 1hpp&gt;140 or 2hpp&gt;120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   0.7-1 u/kg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 smtClean="0">
              <a:latin typeface="Arial Rounded MT Bold" panose="020F0704030504030204" pitchFamily="34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091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Second Trimester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l-GR" dirty="0" smtClean="0">
                <a:latin typeface="Lucida Sans Unicode"/>
                <a:cs typeface="Lucida Sans Unicode"/>
              </a:rPr>
              <a:t>α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Fp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check (may be lower in overt diabetes)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Ecocardiography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(5 fold risk of congenital cardiac anomalies)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targeted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sonography</a:t>
            </a:r>
            <a:endParaRPr lang="en-US" dirty="0" smtClean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ASA between 12-36w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Lucida Sans Unicode"/>
              </a:rPr>
              <a:t>Third Trimester</a:t>
            </a:r>
          </a:p>
          <a:p>
            <a:pPr marL="109728" indent="0" algn="l" rtl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Nst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,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Bpp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,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Fmc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from 32-34 weeks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Every 2 weeks visits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Offering admission in hospital at 34w in    insulin-treated women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10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  <a:cs typeface="Aram" panose="00000400000000000000" pitchFamily="2" charset="-78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am" panose="00000400000000000000" pitchFamily="2" charset="-78"/>
              </a:rPr>
              <a:t>Oral </a:t>
            </a:r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  <a:cs typeface="Aram" panose="00000400000000000000" pitchFamily="2" charset="-78"/>
              </a:rPr>
              <a:t>AntiHyperglycemic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am" panose="00000400000000000000" pitchFamily="2" charset="-78"/>
              </a:rPr>
              <a:t> Agents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  <a:cs typeface="Aram" panose="00000400000000000000" pitchFamily="2" charset="-78"/>
              </a:rPr>
              <a:t>FDA has not approved </a:t>
            </a:r>
            <a:r>
              <a:rPr lang="en-US" dirty="0" err="1" smtClean="0">
                <a:latin typeface="Arial Rounded MT Bold" panose="020F0704030504030204" pitchFamily="34" charset="0"/>
                <a:cs typeface="Aram" panose="00000400000000000000" pitchFamily="2" charset="-78"/>
              </a:rPr>
              <a:t>Glyboride</a:t>
            </a:r>
            <a:r>
              <a:rPr lang="en-US" dirty="0" smtClean="0">
                <a:latin typeface="Arial Rounded MT Bold" panose="020F0704030504030204" pitchFamily="34" charset="0"/>
                <a:cs typeface="Aram" panose="00000400000000000000" pitchFamily="2" charset="-78"/>
              </a:rPr>
              <a:t> and Metformin use for GDM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Aram" panose="00000400000000000000" pitchFamily="2" charset="-78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  <a:cs typeface="Aram" panose="00000400000000000000" pitchFamily="2" charset="-78"/>
              </a:rPr>
              <a:t>Acog</a:t>
            </a:r>
            <a:r>
              <a:rPr lang="en-US" dirty="0" smtClean="0">
                <a:latin typeface="Arial Rounded MT Bold" panose="020F0704030504030204" pitchFamily="34" charset="0"/>
                <a:cs typeface="Aram" panose="00000400000000000000" pitchFamily="2" charset="-78"/>
              </a:rPr>
              <a:t> : second line in GDM</a:t>
            </a: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  <a:cs typeface="Aram" panose="00000400000000000000" pitchFamily="2" charset="-78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am" panose="00000400000000000000" pitchFamily="2" charset="-78"/>
              </a:rPr>
              <a:t>  Stop smoking</a:t>
            </a:r>
            <a:endParaRPr lang="en-US" dirty="0" smtClean="0">
              <a:latin typeface="Arial Rounded MT Bold" panose="020F0704030504030204" pitchFamily="34" charset="0"/>
              <a:cs typeface="Aram" panose="00000400000000000000" pitchFamily="2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  <a:cs typeface="Aram" panose="00000400000000000000" pitchFamily="2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>
              <a:latin typeface="Arial Rounded MT Bold" panose="020F0704030504030204" pitchFamily="34" charset="0"/>
              <a:cs typeface="Ar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5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9453"/>
            <a:ext cx="8229600" cy="3548543"/>
          </a:xfrm>
        </p:spPr>
      </p:pic>
    </p:spTree>
    <p:extLst>
      <p:ext uri="{BB962C8B-B14F-4D97-AF65-F5344CB8AC3E}">
        <p14:creationId xmlns:p14="http://schemas.microsoft.com/office/powerpoint/2010/main" val="39535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109728" indent="0" algn="l" rtl="0">
              <a:buNone/>
            </a:pPr>
            <a:r>
              <a:rPr lang="en-US" sz="1200" dirty="0" smtClean="0">
                <a:latin typeface="Arial Rounded MT Bold" panose="020F0704030504030204" pitchFamily="34" charset="0"/>
              </a:rPr>
              <a:t>Up to date 2018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A1 class </a:t>
            </a:r>
            <a:r>
              <a:rPr lang="en-US" dirty="0" smtClean="0">
                <a:latin typeface="Arial Rounded MT Bold" panose="020F0704030504030204" pitchFamily="34" charset="0"/>
              </a:rPr>
              <a:t>(nutritional therapy alone who have no other complications)</a:t>
            </a:r>
          </a:p>
          <a:p>
            <a:pPr marL="109728" indent="0" algn="l" rtl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-  </a:t>
            </a:r>
            <a:r>
              <a:rPr lang="en-US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Are not </a:t>
            </a:r>
            <a:r>
              <a:rPr lang="en-US" dirty="0" smtClean="0">
                <a:latin typeface="Arial Rounded MT Bold" panose="020F0704030504030204" pitchFamily="34" charset="0"/>
              </a:rPr>
              <a:t>at increased risk of stillbirth before 40w  So omitting of antenatal fetal tests are reasonable. </a:t>
            </a:r>
          </a:p>
          <a:p>
            <a:pPr marL="109728" indent="0" algn="l" rtl="0">
              <a:buNone/>
            </a:pP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- ACOG : no specific recommendation except  for AFI and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Fmc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sz="2400" b="1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A2 class</a:t>
            </a:r>
          </a:p>
          <a:p>
            <a:pPr marL="109728" indent="0" algn="l" rtl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- women on Insulin or other anti hyperglycemic drugs with poor control should be managed the same way as GDM</a:t>
            </a:r>
          </a:p>
          <a:p>
            <a:pPr marL="109728" indent="0" algn="l" rtl="0">
              <a:buNone/>
            </a:pPr>
            <a:r>
              <a:rPr lang="en-US" sz="2900" dirty="0">
                <a:latin typeface="Arial Rounded MT Bold" panose="020F0704030504030204" pitchFamily="34" charset="0"/>
              </a:rPr>
              <a:t> - </a:t>
            </a:r>
            <a:r>
              <a:rPr lang="en-US" sz="2900" dirty="0" err="1" smtClean="0">
                <a:latin typeface="Arial Rounded MT Bold" panose="020F0704030504030204" pitchFamily="34" charset="0"/>
              </a:rPr>
              <a:t>Nst</a:t>
            </a:r>
            <a:r>
              <a:rPr lang="en-US" sz="2900" dirty="0" smtClean="0">
                <a:latin typeface="Arial Rounded MT Bold" panose="020F0704030504030204" pitchFamily="34" charset="0"/>
              </a:rPr>
              <a:t> 2-3 times weekly, </a:t>
            </a:r>
            <a:r>
              <a:rPr lang="en-US" sz="2900" dirty="0" err="1" smtClean="0">
                <a:latin typeface="Arial Rounded MT Bold" panose="020F0704030504030204" pitchFamily="34" charset="0"/>
              </a:rPr>
              <a:t>AfI</a:t>
            </a:r>
            <a:r>
              <a:rPr lang="en-US" sz="2900" dirty="0" smtClean="0">
                <a:latin typeface="Arial Rounded MT Bold" panose="020F0704030504030204" pitchFamily="34" charset="0"/>
              </a:rPr>
              <a:t> weekly </a:t>
            </a:r>
            <a:r>
              <a:rPr lang="en-US" sz="2900" dirty="0">
                <a:latin typeface="Arial Rounded MT Bold" panose="020F0704030504030204" pitchFamily="34" charset="0"/>
              </a:rPr>
              <a:t>from </a:t>
            </a:r>
            <a:r>
              <a:rPr lang="en-US" sz="2900" dirty="0" smtClean="0">
                <a:latin typeface="Arial Rounded MT Bold" panose="020F0704030504030204" pitchFamily="34" charset="0"/>
              </a:rPr>
              <a:t>32w, If  </a:t>
            </a:r>
            <a:r>
              <a:rPr lang="en-US" sz="2900" dirty="0" err="1" smtClean="0">
                <a:latin typeface="Arial Rounded MT Bold" panose="020F0704030504030204" pitchFamily="34" charset="0"/>
              </a:rPr>
              <a:t>vasculopathy</a:t>
            </a:r>
            <a:r>
              <a:rPr lang="en-US" sz="2900" dirty="0" smtClean="0">
                <a:latin typeface="Arial Rounded MT Bold" panose="020F0704030504030204" pitchFamily="34" charset="0"/>
              </a:rPr>
              <a:t>  is present </a:t>
            </a:r>
            <a:r>
              <a:rPr lang="en-US" sz="2900" dirty="0" smtClean="0">
                <a:latin typeface="Arial Rounded MT Bold" panose="020F0704030504030204" pitchFamily="34" charset="0"/>
                <a:cs typeface="Lucida Sans Unicode"/>
              </a:rPr>
              <a:t>→  from 28-30w</a:t>
            </a:r>
            <a:endParaRPr lang="en-US" sz="2900" dirty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sz="3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Antinatal</a:t>
            </a:r>
            <a:r>
              <a:rPr lang="en-US" dirty="0" smtClean="0"/>
              <a:t> fetal testing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9402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5-7% </a:t>
            </a:r>
            <a:r>
              <a:rPr lang="en-US" dirty="0">
                <a:latin typeface="Arial Rounded MT Bold" panose="020F0704030504030204" pitchFamily="34" charset="0"/>
              </a:rPr>
              <a:t>of </a:t>
            </a:r>
            <a:r>
              <a:rPr lang="en-US" dirty="0" smtClean="0">
                <a:latin typeface="Arial Rounded MT Bold" panose="020F0704030504030204" pitchFamily="34" charset="0"/>
              </a:rPr>
              <a:t>pregnancies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90% GDM &amp; 10%  diabetes type 1&amp;2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Insulin </a:t>
            </a:r>
            <a:r>
              <a:rPr lang="en-US" dirty="0">
                <a:latin typeface="Arial Rounded MT Bold" panose="020F0704030504030204" pitchFamily="34" charset="0"/>
              </a:rPr>
              <a:t>resistance in pregnancy in favor of : </a:t>
            </a:r>
            <a:r>
              <a:rPr lang="en-US" dirty="0" smtClean="0">
                <a:latin typeface="Arial Rounded MT Bold" panose="020F0704030504030204" pitchFamily="34" charset="0"/>
              </a:rPr>
              <a:t>placental </a:t>
            </a:r>
            <a:r>
              <a:rPr lang="en-US" dirty="0">
                <a:latin typeface="Arial Rounded MT Bold" panose="020F0704030504030204" pitchFamily="34" charset="0"/>
              </a:rPr>
              <a:t>secretion of </a:t>
            </a:r>
            <a:r>
              <a:rPr lang="en-US" dirty="0" err="1">
                <a:latin typeface="Arial Rounded MT Bold" panose="020F0704030504030204" pitchFamily="34" charset="0"/>
              </a:rPr>
              <a:t>GH,CRH,PL,progestron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&gt;</a:t>
            </a:r>
            <a:r>
              <a:rPr lang="en-US" dirty="0">
                <a:latin typeface="Arial Rounded MT Bold" panose="020F0704030504030204" pitchFamily="34" charset="0"/>
              </a:rPr>
              <a:t>50</a:t>
            </a:r>
            <a:r>
              <a:rPr lang="en-US" dirty="0" smtClean="0">
                <a:latin typeface="Arial Rounded MT Bold" panose="020F0704030504030204" pitchFamily="34" charset="0"/>
              </a:rPr>
              <a:t>%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 overt diabetes in 20 years</a:t>
            </a:r>
            <a:endParaRPr lang="en-US" dirty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5-10% of women with GDM have Diabetes   immediately after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delivery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Screening with GTT 75 gr glucose in 24-28w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↑ Maternal BMI →↑ GDM risk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Truncal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obesity →↑ GDM risk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Abdominal </a:t>
            </a:r>
            <a:r>
              <a:rPr lang="en-US" dirty="0" err="1">
                <a:latin typeface="Arial Rounded MT Bold" panose="020F0704030504030204" pitchFamily="34" charset="0"/>
                <a:cs typeface="Lucida Sans Unicode"/>
              </a:rPr>
              <a:t>s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c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fat thickness at 18-22w is correlated with BMI &amp; is predictor of GDM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Fetal </a:t>
            </a:r>
            <a:r>
              <a:rPr lang="en-US" dirty="0">
                <a:latin typeface="Arial Rounded MT Bold" panose="020F0704030504030204" pitchFamily="34" charset="0"/>
              </a:rPr>
              <a:t>death rate in appropriate treated is not different from general </a:t>
            </a:r>
            <a:r>
              <a:rPr lang="en-US" dirty="0" smtClean="0">
                <a:latin typeface="Arial Rounded MT Bold" panose="020F0704030504030204" pitchFamily="34" charset="0"/>
              </a:rPr>
              <a:t>population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fa-IR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GDM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03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5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A1 class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- induction between 39-41w is </a:t>
            </a:r>
            <a:r>
              <a:rPr lang="en-US" dirty="0" err="1" smtClean="0">
                <a:latin typeface="Arial Rounded MT Bold" panose="020F0704030504030204" pitchFamily="34" charset="0"/>
              </a:rPr>
              <a:t>contraversial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- ACOG : Delivery </a:t>
            </a:r>
            <a:r>
              <a:rPr lang="en-US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should not </a:t>
            </a:r>
            <a:r>
              <a:rPr lang="en-US" dirty="0" smtClean="0">
                <a:latin typeface="Arial Rounded MT Bold" panose="020F0704030504030204" pitchFamily="34" charset="0"/>
              </a:rPr>
              <a:t>be planned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before 39w</a:t>
            </a: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5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A2 class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-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ACOG </a:t>
            </a:r>
            <a:r>
              <a:rPr lang="en-US" dirty="0" smtClean="0">
                <a:latin typeface="Lucida Sans Unicode"/>
                <a:cs typeface="Lucida Sans Unicode"/>
              </a:rPr>
              <a:t>→</a:t>
            </a:r>
            <a:r>
              <a:rPr lang="en-US" dirty="0" smtClean="0">
                <a:latin typeface="Arial Rounded MT Bold" panose="020F0704030504030204" pitchFamily="34" charset="0"/>
              </a:rPr>
              <a:t> well controlled:39w – 39+6d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           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 poor controlled : 37w – 38+6d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FW</a:t>
            </a:r>
            <a:r>
              <a:rPr lang="en-US" smtClean="0">
                <a:latin typeface="Arial Rounded MT Bold" panose="020F0704030504030204" pitchFamily="34" charset="0"/>
                <a:cs typeface="Lucida Sans Unicode"/>
              </a:rPr>
              <a:t>≥4000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g →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schedualed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c/s offer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Use of vacuum is associated with a higher risk of dystocia compared with forceps</a:t>
            </a:r>
            <a:endParaRPr lang="fa-IR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-99392"/>
            <a:ext cx="8085584" cy="1152128"/>
          </a:xfrm>
        </p:spPr>
        <p:txBody>
          <a:bodyPr/>
          <a:lstStyle/>
          <a:p>
            <a:r>
              <a:rPr lang="en-US" dirty="0" smtClean="0"/>
              <a:t>            Time of delivery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82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Postpartum Evaluation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ACOG:  FBS or 75 gr OGTT within 4-12 w postpartum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ADA: and  at least every 3 years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2.6 fold risk of cardiovascular events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recurrent risk : </a:t>
            </a:r>
            <a:r>
              <a:rPr lang="en-US" smtClean="0">
                <a:latin typeface="Arial Rounded MT Bold" panose="020F0704030504030204" pitchFamily="34" charset="0"/>
              </a:rPr>
              <a:t>48%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contraception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 Low dose </a:t>
            </a:r>
            <a:r>
              <a:rPr lang="en-US" dirty="0" err="1" smtClean="0">
                <a:latin typeface="Arial Rounded MT Bold" panose="020F0704030504030204" pitchFamily="34" charset="0"/>
              </a:rPr>
              <a:t>ocp</a:t>
            </a:r>
            <a:r>
              <a:rPr lang="en-US" dirty="0" smtClean="0">
                <a:latin typeface="Arial Rounded MT Bold" panose="020F0704030504030204" pitchFamily="34" charset="0"/>
              </a:rPr>
              <a:t> , IUD, barrier, progestin only pills   </a:t>
            </a:r>
            <a:endParaRPr lang="fa-I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7567"/>
            <a:ext cx="8229600" cy="4345340"/>
          </a:xfrm>
        </p:spPr>
      </p:pic>
    </p:spTree>
    <p:extLst>
      <p:ext uri="{BB962C8B-B14F-4D97-AF65-F5344CB8AC3E}">
        <p14:creationId xmlns:p14="http://schemas.microsoft.com/office/powerpoint/2010/main" val="33089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92" y="-29710"/>
            <a:ext cx="9144000" cy="68765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27023"/>
            <a:ext cx="9187544" cy="68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72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20"/>
          </a:xfrm>
        </p:spPr>
        <p:txBody>
          <a:bodyPr>
            <a:normAutofit lnSpcReduction="10000"/>
          </a:bodyPr>
          <a:lstStyle/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Risk factors : 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Strong familial history 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- Age &gt; 25y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Prior delivery of a large baby        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- Persistent  </a:t>
            </a:r>
            <a:r>
              <a:rPr lang="en-US" dirty="0" err="1" smtClean="0">
                <a:latin typeface="Arial Rounded MT Bold" panose="020F0704030504030204" pitchFamily="34" charset="0"/>
              </a:rPr>
              <a:t>glucosuria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- Unexplained fetal death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BMI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&gt;30 &amp; obesity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- Current use of glucocorticoids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Multiple gestation</a:t>
            </a:r>
          </a:p>
          <a:p>
            <a:pPr marL="109728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</a:t>
            </a:r>
            <a:r>
              <a:rPr lang="en-US" dirty="0" err="1" smtClean="0">
                <a:latin typeface="Arial Rounded MT Bold" panose="020F0704030504030204" pitchFamily="34" charset="0"/>
              </a:rPr>
              <a:t>Pco</a:t>
            </a:r>
            <a:r>
              <a:rPr lang="en-US" dirty="0" smtClean="0">
                <a:latin typeface="Arial Rounded MT Bold" panose="020F0704030504030204" pitchFamily="34" charset="0"/>
              </a:rPr>
              <a:t> , </a:t>
            </a:r>
            <a:r>
              <a:rPr lang="en-US" dirty="0">
                <a:latin typeface="Arial Rounded MT Bold" panose="020F0704030504030204" pitchFamily="34" charset="0"/>
              </a:rPr>
              <a:t>M</a:t>
            </a:r>
            <a:r>
              <a:rPr lang="en-US" dirty="0" smtClean="0">
                <a:latin typeface="Arial Rounded MT Bold" panose="020F0704030504030204" pitchFamily="34" charset="0"/>
              </a:rPr>
              <a:t>etabolic </a:t>
            </a:r>
            <a:r>
              <a:rPr lang="en-US" dirty="0" err="1" smtClean="0">
                <a:latin typeface="Arial Rounded MT Bold" panose="020F0704030504030204" pitchFamily="34" charset="0"/>
              </a:rPr>
              <a:t>syn</a:t>
            </a:r>
            <a:r>
              <a:rPr lang="en-US" dirty="0" smtClean="0">
                <a:latin typeface="Arial Rounded MT Bold" panose="020F0704030504030204" pitchFamily="34" charset="0"/>
              </a:rPr>
              <a:t> , HTN , HLP </a:t>
            </a:r>
            <a:endParaRPr lang="en-US" dirty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- weight gain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≥ 4/5 kg between pregnancies</a:t>
            </a: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  <a:cs typeface="Lucida Sans Unicode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20% have no risk factors</a:t>
            </a:r>
          </a:p>
          <a:p>
            <a:pPr marL="109728" indent="0" algn="l" rtl="0">
              <a:buNone/>
            </a:pPr>
            <a:endParaRPr lang="fa-I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17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7254"/>
            <a:ext cx="7076422" cy="4525962"/>
          </a:xfrm>
        </p:spPr>
      </p:pic>
    </p:spTree>
    <p:extLst>
      <p:ext uri="{BB962C8B-B14F-4D97-AF65-F5344CB8AC3E}">
        <p14:creationId xmlns:p14="http://schemas.microsoft.com/office/powerpoint/2010/main" val="37567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400600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Spontaneous abortion: 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- Up to 25% of Diabetic </a:t>
            </a:r>
            <a:r>
              <a:rPr lang="en-US" dirty="0" err="1" smtClean="0">
                <a:latin typeface="Arial Rounded MT Bold" panose="020F0704030504030204" pitchFamily="34" charset="0"/>
              </a:rPr>
              <a:t>gravidas</a:t>
            </a:r>
            <a:r>
              <a:rPr lang="en-US" dirty="0" smtClean="0">
                <a:latin typeface="Arial Rounded MT Bold" panose="020F0704030504030204" pitchFamily="34" charset="0"/>
              </a:rPr>
              <a:t> , 2-3 fold in overt diabetes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HbA1c&gt;12 and </a:t>
            </a:r>
            <a:r>
              <a:rPr lang="en-US" dirty="0" err="1" smtClean="0">
                <a:latin typeface="Arial Rounded MT Bold" panose="020F0704030504030204" pitchFamily="34" charset="0"/>
              </a:rPr>
              <a:t>preprandial</a:t>
            </a:r>
            <a:r>
              <a:rPr lang="en-US" dirty="0" smtClean="0">
                <a:latin typeface="Arial Rounded MT Bold" panose="020F0704030504030204" pitchFamily="34" charset="0"/>
              </a:rPr>
              <a:t> glucose &gt;120 are correlated with elevated risk.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Aneuploidy does not appear to be a reason.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Preterm Delivery: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- In overt diabetes &gt;26% were delivered preterm compared with  6.8% in general obstetrical population.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- In GDM 19% in comparison with 9%</a:t>
            </a:r>
            <a:endParaRPr lang="fa-IR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08112"/>
          </a:xfrm>
        </p:spPr>
        <p:txBody>
          <a:bodyPr/>
          <a:lstStyle/>
          <a:p>
            <a:pPr algn="ctr" rtl="0"/>
            <a:r>
              <a:rPr lang="en-US" dirty="0" smtClean="0">
                <a:cs typeface="+mn-cs"/>
              </a:rPr>
              <a:t>Fetal Effects</a:t>
            </a:r>
            <a:endParaRPr lang="fa-I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23731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Congenital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Malformations: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If HbA1c&lt;7%  , risk does not increase (GDM)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  diabetes type1  at least doubles(11%) </a:t>
            </a:r>
            <a:r>
              <a:rPr lang="en-US" dirty="0" smtClean="0">
                <a:latin typeface="Lucida Sans Unicode"/>
                <a:cs typeface="Lucida Sans Unicode"/>
              </a:rPr>
              <a:t>→</a:t>
            </a:r>
            <a:r>
              <a:rPr lang="en-US" dirty="0" smtClean="0">
                <a:latin typeface="Arial Rounded MT Bold" panose="020F0704030504030204" pitchFamily="34" charset="0"/>
              </a:rPr>
              <a:t>half of prenatal death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&gt;50%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</a:t>
            </a:r>
            <a:r>
              <a:rPr lang="en-US" dirty="0" smtClean="0">
                <a:latin typeface="Lucida Sans Unicode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Cardiovascular malformations (3-9% of diabetic pregnancies)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: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- Double outlet right ventricle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TGA        - VSD         -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Tricospid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 Atresia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dirty="0">
                <a:latin typeface="Arial Rounded MT Bold" panose="020F0704030504030204" pitchFamily="34" charset="0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-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Truncus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 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Arteriosus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         - PDA          - TF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109728" indent="0" algn="l" rtl="0">
              <a:lnSpc>
                <a:spcPct val="160000"/>
              </a:lnSpc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lnSpc>
                <a:spcPct val="160000"/>
              </a:lnSpc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033241"/>
          </a:xfrm>
        </p:spPr>
        <p:txBody>
          <a:bodyPr/>
          <a:lstStyle/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   </a:t>
            </a:r>
            <a:r>
              <a:rPr lang="en-US" dirty="0">
                <a:latin typeface="Arial Rounded MT Bold" panose="020F0704030504030204" pitchFamily="34" charset="0"/>
              </a:rPr>
              <a:t>↑Hyperglycemia → ↑ number of </a:t>
            </a:r>
            <a:r>
              <a:rPr lang="en-US" dirty="0" smtClean="0">
                <a:latin typeface="Arial Rounded MT Bold" panose="020F0704030504030204" pitchFamily="34" charset="0"/>
              </a:rPr>
              <a:t>affected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organs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332656"/>
            <a:ext cx="8280920" cy="60332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Neural tube defects , anencephaly , </a:t>
            </a:r>
            <a:r>
              <a:rPr lang="en-US" dirty="0" err="1">
                <a:latin typeface="Arial Rounded MT Bold" panose="020F0704030504030204" pitchFamily="34" charset="0"/>
              </a:rPr>
              <a:t>spina</a:t>
            </a:r>
            <a:r>
              <a:rPr lang="en-US" dirty="0">
                <a:latin typeface="Arial Rounded MT Bold" panose="020F0704030504030204" pitchFamily="34" charset="0"/>
              </a:rPr>
              <a:t> bifida (13-20 fold</a:t>
            </a:r>
            <a:r>
              <a:rPr lang="en-US" dirty="0" smtClean="0">
                <a:latin typeface="Arial Rounded MT Bold" panose="020F0704030504030204" pitchFamily="34" charset="0"/>
              </a:rPr>
              <a:t>), hydrocephaly, </a:t>
            </a:r>
            <a:r>
              <a:rPr lang="en-US" dirty="0" err="1" smtClean="0">
                <a:latin typeface="Arial Rounded MT Bold" panose="020F0704030504030204" pitchFamily="34" charset="0"/>
              </a:rPr>
              <a:t>encephalocele</a:t>
            </a:r>
            <a:r>
              <a:rPr lang="en-US" dirty="0" smtClean="0">
                <a:latin typeface="Arial Rounded MT Bold" panose="020F0704030504030204" pitchFamily="34" charset="0"/>
              </a:rPr>
              <a:t>, </a:t>
            </a:r>
            <a:r>
              <a:rPr lang="en-US" dirty="0" err="1" smtClean="0">
                <a:latin typeface="Arial Rounded MT Bold" panose="020F0704030504030204" pitchFamily="34" charset="0"/>
              </a:rPr>
              <a:t>anotia</a:t>
            </a:r>
            <a:r>
              <a:rPr lang="en-US" dirty="0" smtClean="0">
                <a:latin typeface="Arial Rounded MT Bold" panose="020F0704030504030204" pitchFamily="34" charset="0"/>
              </a:rPr>
              <a:t>/</a:t>
            </a:r>
            <a:r>
              <a:rPr lang="en-US" dirty="0" err="1" smtClean="0">
                <a:latin typeface="Arial Rounded MT Bold" panose="020F0704030504030204" pitchFamily="34" charset="0"/>
              </a:rPr>
              <a:t>microtia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Flexion </a:t>
            </a:r>
            <a:r>
              <a:rPr lang="en-US" dirty="0">
                <a:latin typeface="Arial Rounded MT Bold" panose="020F0704030504030204" pitchFamily="34" charset="0"/>
              </a:rPr>
              <a:t>contraction of </a:t>
            </a:r>
            <a:r>
              <a:rPr lang="en-US" dirty="0" smtClean="0">
                <a:latin typeface="Arial Rounded MT Bold" panose="020F0704030504030204" pitchFamily="34" charset="0"/>
              </a:rPr>
              <a:t>limbs,  </a:t>
            </a:r>
            <a:r>
              <a:rPr lang="en-US" dirty="0">
                <a:latin typeface="Arial Rounded MT Bold" panose="020F0704030504030204" pitchFamily="34" charset="0"/>
              </a:rPr>
              <a:t>cleft palate , intestinal anomalies (the majority of small left colon </a:t>
            </a:r>
            <a:r>
              <a:rPr lang="en-US" dirty="0" err="1">
                <a:latin typeface="Arial Rounded MT Bold" panose="020F0704030504030204" pitchFamily="34" charset="0"/>
              </a:rPr>
              <a:t>syn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Caudal </a:t>
            </a:r>
            <a:r>
              <a:rPr lang="en-US" dirty="0">
                <a:latin typeface="Arial Rounded MT Bold" panose="020F0704030504030204" pitchFamily="34" charset="0"/>
              </a:rPr>
              <a:t>regression sequence(200 fold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Hyperglycemia</a:t>
            </a:r>
            <a:r>
              <a:rPr lang="en-US" dirty="0" smtClean="0">
                <a:latin typeface="Lucida Sans Unicode"/>
                <a:cs typeface="Lucida Sans Unicode"/>
              </a:rPr>
              <a:t>→</a:t>
            </a:r>
            <a:r>
              <a:rPr lang="en-US" dirty="0" smtClean="0">
                <a:latin typeface="Arial Rounded MT Bold" panose="020F0704030504030204" pitchFamily="34" charset="0"/>
              </a:rPr>
              <a:t> Alterations in cellular lipid metabolism,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↑ toxic superoxide radicals,&amp; programmed cell death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109728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57200" y="-171400"/>
            <a:ext cx="8229600" cy="6552728"/>
          </a:xfrm>
        </p:spPr>
        <p:txBody>
          <a:bodyPr>
            <a:normAutofit fontScale="85000" lnSpcReduction="20000"/>
          </a:bodyPr>
          <a:lstStyle/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Altered Fetal Growth: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cs typeface="Lucida Sans Unicode"/>
              </a:rPr>
              <a:t>↓</a:t>
            </a:r>
            <a:r>
              <a:rPr lang="en-US" dirty="0">
                <a:latin typeface="Arial Rounded MT Bold" panose="020F0704030504030204" pitchFamily="34" charset="0"/>
              </a:rPr>
              <a:t>Growth → congenital malformations or advanced maternal vascular disease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Fetal </a:t>
            </a:r>
            <a:r>
              <a:rPr lang="en-US" dirty="0">
                <a:latin typeface="Arial Rounded MT Bold" panose="020F0704030504030204" pitchFamily="34" charset="0"/>
              </a:rPr>
              <a:t>overgrowth →maternal hyperglycemia →fetal hyper </a:t>
            </a:r>
            <a:r>
              <a:rPr lang="en-US" dirty="0" err="1">
                <a:latin typeface="Arial Rounded MT Bold" panose="020F0704030504030204" pitchFamily="34" charset="0"/>
              </a:rPr>
              <a:t>insulinemia</a:t>
            </a:r>
            <a:r>
              <a:rPr lang="en-US" dirty="0">
                <a:latin typeface="Arial Rounded MT Bold" panose="020F0704030504030204" pitchFamily="34" charset="0"/>
              </a:rPr>
              <a:t> → excessive somatic growth except  for the Brain(</a:t>
            </a:r>
            <a:r>
              <a:rPr lang="en-US" dirty="0" err="1">
                <a:latin typeface="Arial Rounded MT Bold" panose="020F0704030504030204" pitchFamily="34" charset="0"/>
              </a:rPr>
              <a:t>macrosomia</a:t>
            </a:r>
            <a:r>
              <a:rPr lang="en-US" dirty="0">
                <a:latin typeface="Arial Rounded MT Bold" panose="020F0704030504030204" pitchFamily="34" charset="0"/>
              </a:rPr>
              <a:t>) 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40-60% in overt diabetes (in comparison with 6-10% )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Begins </a:t>
            </a:r>
            <a:r>
              <a:rPr lang="en-US" dirty="0">
                <a:latin typeface="Arial Rounded MT Bold" panose="020F0704030504030204" pitchFamily="34" charset="0"/>
              </a:rPr>
              <a:t>at 20-28w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Maternal </a:t>
            </a:r>
            <a:r>
              <a:rPr lang="en-US" dirty="0">
                <a:latin typeface="Arial Rounded MT Bold" panose="020F0704030504030204" pitchFamily="34" charset="0"/>
              </a:rPr>
              <a:t>weight gain &gt;18 kg doubles the risk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Mean </a:t>
            </a:r>
            <a:r>
              <a:rPr lang="en-US" dirty="0">
                <a:latin typeface="Arial Rounded MT Bold" panose="020F0704030504030204" pitchFamily="34" charset="0"/>
              </a:rPr>
              <a:t>maternal blood glucose&gt;130 → </a:t>
            </a:r>
            <a:r>
              <a:rPr lang="en-US" dirty="0" err="1" smtClean="0">
                <a:latin typeface="Arial Rounded MT Bold" panose="020F0704030504030204" pitchFamily="34" charset="0"/>
              </a:rPr>
              <a:t>macrosomia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Risk of Dystocia:  &lt;2.5kg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→0.9% , 2.5-3.9kg→4.7% ,    4-4.5kg→23% , &gt;4.5kg→42.9%</a:t>
            </a:r>
            <a:endParaRPr lang="en-US" dirty="0">
              <a:latin typeface="Arial Rounded MT Bold" panose="020F0704030504030204" pitchFamily="34" charset="0"/>
            </a:endParaRPr>
          </a:p>
          <a:p>
            <a:pPr marL="109728" indent="0" algn="l" rtl="0">
              <a:lnSpc>
                <a:spcPct val="160000"/>
              </a:lnSpc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941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 marL="109728" indent="0"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Uexplained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Fetal Death: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3-4 times higher in </a:t>
            </a:r>
            <a:r>
              <a:rPr lang="en-US" dirty="0" err="1" smtClean="0">
                <a:latin typeface="Arial Rounded MT Bold" panose="020F0704030504030204" pitchFamily="34" charset="0"/>
              </a:rPr>
              <a:t>pregestational</a:t>
            </a:r>
            <a:r>
              <a:rPr lang="en-US" dirty="0" smtClean="0">
                <a:latin typeface="Arial Rounded MT Bold" panose="020F0704030504030204" pitchFamily="34" charset="0"/>
              </a:rPr>
              <a:t> diabetes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Without  signs of obvious placental insufficiency , placental abruption , FGR , </a:t>
            </a:r>
            <a:r>
              <a:rPr lang="en-US" dirty="0" err="1" smtClean="0">
                <a:latin typeface="Arial Rounded MT Bold" panose="020F0704030504030204" pitchFamily="34" charset="0"/>
              </a:rPr>
              <a:t>oligohydramnios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Occurs late in the 3</a:t>
            </a:r>
            <a:r>
              <a:rPr lang="en-US" baseline="30000" dirty="0" smtClean="0">
                <a:latin typeface="Arial Rounded MT Bold" panose="020F0704030504030204" pitchFamily="34" charset="0"/>
              </a:rPr>
              <a:t>rd</a:t>
            </a:r>
            <a:r>
              <a:rPr lang="en-US" dirty="0" smtClean="0">
                <a:latin typeface="Arial Rounded MT Bold" panose="020F0704030504030204" pitchFamily="34" charset="0"/>
              </a:rPr>
              <a:t> trimester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Hypoxia,</a:t>
            </a:r>
            <a:r>
              <a:rPr lang="en-US" dirty="0" smtClean="0">
                <a:latin typeface="Lucida Sans Unicode"/>
                <a:cs typeface="Lucida Sans Unicode"/>
              </a:rPr>
              <a:t>↑</a:t>
            </a:r>
            <a:r>
              <a:rPr lang="en-US" dirty="0" smtClean="0">
                <a:latin typeface="Arial Rounded MT Bold" panose="020F0704030504030204" pitchFamily="34" charset="0"/>
              </a:rPr>
              <a:t> Lactic acid levels , hypokalemia </a:t>
            </a:r>
            <a:r>
              <a:rPr lang="en-US" dirty="0" smtClean="0">
                <a:latin typeface="Lucida Sans Unicode"/>
                <a:cs typeface="Lucida Sans Unicode"/>
              </a:rPr>
              <a:t>→</a:t>
            </a:r>
            <a:r>
              <a:rPr lang="en-US" dirty="0" err="1" smtClean="0">
                <a:latin typeface="Arial Rounded MT Bold" panose="020F0704030504030204" pitchFamily="34" charset="0"/>
                <a:cs typeface="Lucida Sans Unicode"/>
              </a:rPr>
              <a:t>Cardial</a:t>
            </a:r>
            <a:r>
              <a:rPr lang="en-US" dirty="0" smtClean="0">
                <a:latin typeface="Lucida Sans Unicode"/>
                <a:cs typeface="Lucida Sans Unicode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Lucida Sans Unicode"/>
              </a:rPr>
              <a:t>dysrhythmias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” </a:t>
            </a:r>
            <a:r>
              <a:rPr lang="en-US" dirty="0">
                <a:latin typeface="Arial Rounded MT Bold" panose="020F0704030504030204" pitchFamily="34" charset="0"/>
              </a:rPr>
              <a:t>Immature villi ”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Lower mean umbilical venous blood pH in correlation with fetal insulin levels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Maternal ketoacidosis &amp; poor glycemic control</a:t>
            </a:r>
          </a:p>
          <a:p>
            <a:pPr marL="109728" indent="0" algn="l" rtl="0">
              <a:lnSpc>
                <a:spcPct val="160000"/>
              </a:lnSpc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1389</TotalTime>
  <Words>1217</Words>
  <Application>Microsoft Office PowerPoint</Application>
  <PresentationFormat>On-screen Show (4:3)</PresentationFormat>
  <Paragraphs>195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Diabetes</vt:lpstr>
      <vt:lpstr>                     GDM</vt:lpstr>
      <vt:lpstr>PowerPoint Presentation</vt:lpstr>
      <vt:lpstr>PowerPoint Presentation</vt:lpstr>
      <vt:lpstr>Fetal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Effects </vt:lpstr>
      <vt:lpstr>Preconceptional care</vt:lpstr>
      <vt:lpstr>PowerPoint Presentation</vt:lpstr>
      <vt:lpstr>PowerPoint Presentation</vt:lpstr>
      <vt:lpstr>PowerPoint Presentation</vt:lpstr>
      <vt:lpstr>PowerPoint Presentation</vt:lpstr>
      <vt:lpstr>       Antinatal fetal testing</vt:lpstr>
      <vt:lpstr>            Time of delivery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Diabetes</dc:title>
  <dc:creator>Farmehr</dc:creator>
  <cp:lastModifiedBy>Farmehr</cp:lastModifiedBy>
  <cp:revision>247</cp:revision>
  <dcterms:created xsi:type="dcterms:W3CDTF">2018-11-24T07:51:45Z</dcterms:created>
  <dcterms:modified xsi:type="dcterms:W3CDTF">2019-01-03T05:48:33Z</dcterms:modified>
</cp:coreProperties>
</file>