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2" r:id="rId2"/>
    <p:sldId id="257" r:id="rId3"/>
    <p:sldId id="259" r:id="rId4"/>
    <p:sldId id="260" r:id="rId5"/>
    <p:sldId id="262" r:id="rId6"/>
    <p:sldId id="261" r:id="rId7"/>
    <p:sldId id="263" r:id="rId8"/>
    <p:sldId id="283" r:id="rId9"/>
    <p:sldId id="284" r:id="rId10"/>
    <p:sldId id="270" r:id="rId11"/>
    <p:sldId id="272" r:id="rId12"/>
    <p:sldId id="273" r:id="rId13"/>
    <p:sldId id="274" r:id="rId14"/>
    <p:sldId id="275" r:id="rId15"/>
    <p:sldId id="271" r:id="rId16"/>
    <p:sldId id="276" r:id="rId17"/>
    <p:sldId id="277" r:id="rId18"/>
    <p:sldId id="265" r:id="rId19"/>
    <p:sldId id="266" r:id="rId20"/>
    <p:sldId id="267" r:id="rId21"/>
    <p:sldId id="268" r:id="rId22"/>
    <p:sldId id="26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BF5B45-9AC5-46EB-85E3-3FDA597EA179}" type="datetimeFigureOut">
              <a:rPr lang="en-US" smtClean="0"/>
              <a:pPr/>
              <a:t>11/30/2019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38BA3B-36B5-40B5-A879-8A66C4C1CCF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38BA3B-36B5-40B5-A879-8A66C4C1CCFD}"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38BA3B-36B5-40B5-A879-8A66C4C1CCFD}"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B2428E-8055-4543-8F25-014EA927389D}" type="datetimeFigureOut">
              <a:rPr lang="en-US" smtClean="0"/>
              <a:pPr/>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2C7FC-9437-498C-B0EF-D80B120751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B2428E-8055-4543-8F25-014EA927389D}" type="datetimeFigureOut">
              <a:rPr lang="en-US" smtClean="0"/>
              <a:pPr/>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2C7FC-9437-498C-B0EF-D80B120751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B2428E-8055-4543-8F25-014EA927389D}" type="datetimeFigureOut">
              <a:rPr lang="en-US" smtClean="0"/>
              <a:pPr/>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2C7FC-9437-498C-B0EF-D80B120751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B2428E-8055-4543-8F25-014EA927389D}" type="datetimeFigureOut">
              <a:rPr lang="en-US" smtClean="0"/>
              <a:pPr/>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2C7FC-9437-498C-B0EF-D80B120751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B2428E-8055-4543-8F25-014EA927389D}" type="datetimeFigureOut">
              <a:rPr lang="en-US" smtClean="0"/>
              <a:pPr/>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2C7FC-9437-498C-B0EF-D80B120751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B2428E-8055-4543-8F25-014EA927389D}" type="datetimeFigureOut">
              <a:rPr lang="en-US" smtClean="0"/>
              <a:pPr/>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2C7FC-9437-498C-B0EF-D80B120751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B2428E-8055-4543-8F25-014EA927389D}" type="datetimeFigureOut">
              <a:rPr lang="en-US" smtClean="0"/>
              <a:pPr/>
              <a:t>11/30/2019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82C7FC-9437-498C-B0EF-D80B120751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B2428E-8055-4543-8F25-014EA927389D}" type="datetimeFigureOut">
              <a:rPr lang="en-US" smtClean="0"/>
              <a:pPr/>
              <a:t>11/30/2019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82C7FC-9437-498C-B0EF-D80B120751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2428E-8055-4543-8F25-014EA927389D}" type="datetimeFigureOut">
              <a:rPr lang="en-US" smtClean="0"/>
              <a:pPr/>
              <a:t>11/30/2019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82C7FC-9437-498C-B0EF-D80B120751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B2428E-8055-4543-8F25-014EA927389D}" type="datetimeFigureOut">
              <a:rPr lang="en-US" smtClean="0"/>
              <a:pPr/>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2C7FC-9437-498C-B0EF-D80B120751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B2428E-8055-4543-8F25-014EA927389D}" type="datetimeFigureOut">
              <a:rPr lang="en-US" smtClean="0"/>
              <a:pPr/>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2C7FC-9437-498C-B0EF-D80B120751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2428E-8055-4543-8F25-014EA927389D}" type="datetimeFigureOut">
              <a:rPr lang="en-US" smtClean="0"/>
              <a:pPr/>
              <a:t>11/30/2019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2C7FC-9437-498C-B0EF-D80B120751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 "/>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itle 1"/>
          <p:cNvSpPr txBox="1">
            <a:spLocks/>
          </p:cNvSpPr>
          <p:nvPr/>
        </p:nvSpPr>
        <p:spPr>
          <a:xfrm>
            <a:off x="1676400" y="304800"/>
            <a:ext cx="6248400" cy="3295651"/>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1" u="none" strike="noStrike" kern="1200" cap="none" spc="0" normalizeH="0" baseline="0" noProof="0" dirty="0" smtClean="0">
                <a:ln>
                  <a:noFill/>
                </a:ln>
                <a:solidFill>
                  <a:schemeClr val="bg1"/>
                </a:solidFill>
                <a:effectLst/>
                <a:uLnTx/>
                <a:uFillTx/>
                <a:latin typeface="+mj-lt"/>
                <a:ea typeface="+mj-ea"/>
                <a:cs typeface="+mj-cs"/>
              </a:rPr>
              <a:t>Gestational diabetes mellitus (GDM)</a:t>
            </a:r>
            <a:endParaRPr kumimoji="0" lang="en-US" sz="3200" b="1" i="1"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7030A0"/>
                </a:solidFill>
              </a:rPr>
              <a:t>Complications of pregnancy </a:t>
            </a:r>
          </a:p>
        </p:txBody>
      </p:sp>
      <p:sp>
        <p:nvSpPr>
          <p:cNvPr id="3" name="Content Placeholder 2"/>
          <p:cNvSpPr>
            <a:spLocks noGrp="1"/>
          </p:cNvSpPr>
          <p:nvPr>
            <p:ph idx="1"/>
          </p:nvPr>
        </p:nvSpPr>
        <p:spPr>
          <a:xfrm>
            <a:off x="457200" y="1524000"/>
            <a:ext cx="8229600" cy="5105400"/>
          </a:xfrm>
        </p:spPr>
        <p:txBody>
          <a:bodyPr>
            <a:normAutofit fontScale="92500" lnSpcReduction="10000"/>
          </a:bodyPr>
          <a:lstStyle/>
          <a:p>
            <a:pPr>
              <a:buNone/>
            </a:pPr>
            <a:r>
              <a:rPr lang="en-US" sz="2400" b="1" dirty="0"/>
              <a:t>Short-term</a:t>
            </a:r>
            <a:r>
              <a:rPr lang="en-US" sz="2400" dirty="0"/>
              <a:t> — Complications of pregnancy more common in GDM include:</a:t>
            </a:r>
          </a:p>
          <a:p>
            <a:pPr>
              <a:buNone/>
            </a:pPr>
            <a:r>
              <a:rPr lang="en-US" sz="2400" dirty="0"/>
              <a:t>●</a:t>
            </a:r>
            <a:r>
              <a:rPr lang="en-US" sz="2400" b="1" dirty="0"/>
              <a:t>Large for gestational age (LGA) infant and</a:t>
            </a:r>
            <a:r>
              <a:rPr lang="en-US" sz="2400" dirty="0"/>
              <a:t> </a:t>
            </a:r>
            <a:r>
              <a:rPr lang="en-US" sz="2400" b="1" dirty="0" err="1" smtClean="0"/>
              <a:t>macrosomia</a:t>
            </a:r>
            <a:r>
              <a:rPr lang="en-US" sz="2400" b="1" dirty="0" smtClean="0"/>
              <a:t>.</a:t>
            </a:r>
          </a:p>
          <a:p>
            <a:pPr>
              <a:buNone/>
            </a:pPr>
            <a:r>
              <a:rPr lang="en-US" sz="2400" dirty="0"/>
              <a:t>●</a:t>
            </a:r>
            <a:r>
              <a:rPr lang="en-US" sz="2400" b="1" dirty="0" smtClean="0"/>
              <a:t>Preeclampsia</a:t>
            </a:r>
          </a:p>
          <a:p>
            <a:pPr>
              <a:buNone/>
            </a:pPr>
            <a:r>
              <a:rPr lang="en-US" sz="2400" dirty="0"/>
              <a:t>●</a:t>
            </a:r>
            <a:r>
              <a:rPr lang="en-US" sz="2400" b="1" dirty="0" err="1"/>
              <a:t>Polyhydramnios</a:t>
            </a:r>
            <a:r>
              <a:rPr lang="en-US" sz="2400" b="1" dirty="0"/>
              <a:t> </a:t>
            </a:r>
            <a:endParaRPr lang="en-US" sz="2400" b="1" dirty="0" smtClean="0"/>
          </a:p>
          <a:p>
            <a:pPr>
              <a:buNone/>
            </a:pPr>
            <a:r>
              <a:rPr lang="en-US" sz="2400" dirty="0"/>
              <a:t>●</a:t>
            </a:r>
            <a:r>
              <a:rPr lang="en-US" sz="2400" b="1" dirty="0" smtClean="0"/>
              <a:t>Stillbirth</a:t>
            </a:r>
          </a:p>
          <a:p>
            <a:pPr>
              <a:buNone/>
            </a:pPr>
            <a:r>
              <a:rPr lang="en-US" sz="2400" dirty="0"/>
              <a:t>●</a:t>
            </a:r>
            <a:r>
              <a:rPr lang="en-US" sz="2400" b="1" dirty="0"/>
              <a:t>Neonatal morbidity</a:t>
            </a:r>
            <a:r>
              <a:rPr lang="en-US" sz="2400" dirty="0"/>
              <a:t> – Neonates of pregnancies complicated by GDM are at increased risk of multiple, often transient, morbidities, including hypoglycemia, </a:t>
            </a:r>
            <a:r>
              <a:rPr lang="en-US" sz="2400" dirty="0" err="1"/>
              <a:t>hyperbilirubinemia</a:t>
            </a:r>
            <a:r>
              <a:rPr lang="en-US" sz="2400" dirty="0"/>
              <a:t>, </a:t>
            </a:r>
            <a:r>
              <a:rPr lang="en-US" sz="2400" dirty="0" err="1"/>
              <a:t>hypocalcemia</a:t>
            </a:r>
            <a:r>
              <a:rPr lang="en-US" sz="2400" dirty="0"/>
              <a:t>, </a:t>
            </a:r>
            <a:r>
              <a:rPr lang="en-US" sz="2400" dirty="0" err="1"/>
              <a:t>hypomagnesemia</a:t>
            </a:r>
            <a:r>
              <a:rPr lang="en-US" sz="2400" dirty="0"/>
              <a:t>, </a:t>
            </a:r>
            <a:r>
              <a:rPr lang="en-US" sz="2400" dirty="0" err="1"/>
              <a:t>polycythemia</a:t>
            </a:r>
            <a:r>
              <a:rPr lang="en-US" sz="2400" dirty="0"/>
              <a:t>, respiratory distress, and/or </a:t>
            </a:r>
            <a:r>
              <a:rPr lang="en-US" sz="2400" dirty="0" err="1"/>
              <a:t>cardiomyopathy</a:t>
            </a:r>
            <a:r>
              <a:rPr lang="en-US" sz="2400" dirty="0"/>
              <a:t> </a:t>
            </a:r>
            <a:endParaRPr lang="en-US" sz="2400" dirty="0" smtClean="0"/>
          </a:p>
          <a:p>
            <a:pPr>
              <a:buNone/>
            </a:pPr>
            <a:r>
              <a:rPr lang="en-US" sz="2400" b="1" dirty="0"/>
              <a:t>LONG-TERM OUTCOME</a:t>
            </a:r>
            <a:r>
              <a:rPr lang="en-US" sz="2400" dirty="0"/>
              <a:t> — Long-term outcome data show that prenatal exposure to hyperglycemia increases the risk of postnatal metabolic complications and impacts </a:t>
            </a:r>
            <a:r>
              <a:rPr lang="en-US" sz="2400" dirty="0" err="1"/>
              <a:t>neurodevelopmental</a:t>
            </a:r>
            <a:r>
              <a:rPr lang="en-US" sz="2400" dirty="0"/>
              <a:t> outcome </a:t>
            </a:r>
            <a:r>
              <a:rPr lang="en-US" sz="2400" dirty="0" smtClean="0"/>
              <a:t>.</a:t>
            </a:r>
            <a:endParaRPr lang="en-US" sz="2400" dirty="0"/>
          </a:p>
          <a:p>
            <a:pPr>
              <a:buNone/>
            </a:pP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itle 1"/>
          <p:cNvSpPr>
            <a:spLocks noGrp="1"/>
          </p:cNvSpPr>
          <p:nvPr>
            <p:ph idx="1"/>
          </p:nvPr>
        </p:nvSpPr>
        <p:spPr>
          <a:xfrm>
            <a:off x="457200" y="152400"/>
            <a:ext cx="8229600" cy="5973763"/>
          </a:xfrm>
        </p:spPr>
        <p:txBody>
          <a:bodyPr>
            <a:noAutofit/>
          </a:bodyPr>
          <a:lstStyle/>
          <a:p>
            <a:pPr>
              <a:buFont typeface="Wingdings" pitchFamily="2" charset="2"/>
              <a:buChar char="q"/>
            </a:pPr>
            <a:r>
              <a:rPr lang="en-US" sz="2000" dirty="0" smtClean="0"/>
              <a:t>Two-thirds of the anomalies in IDMs involve the cardiovascular system (8.5 per 100 live births) or central nervous system (CNS) (5.3 per 100 live births) </a:t>
            </a:r>
            <a:br>
              <a:rPr lang="en-US" sz="2000" dirty="0" smtClean="0"/>
            </a:br>
            <a:r>
              <a:rPr lang="en-US" sz="2000" dirty="0" smtClean="0"/>
              <a:t/>
            </a:r>
            <a:br>
              <a:rPr lang="en-US" sz="2000" dirty="0" smtClean="0"/>
            </a:br>
            <a:r>
              <a:rPr lang="en-US" sz="2000" dirty="0" smtClean="0"/>
              <a:t>transposition of the great arteries (TGA), double outlet right ventricle (DORV), ventricular </a:t>
            </a:r>
            <a:r>
              <a:rPr lang="en-US" sz="2000" dirty="0" err="1" smtClean="0"/>
              <a:t>septal</a:t>
            </a:r>
            <a:r>
              <a:rPr lang="en-US" sz="2000" dirty="0" smtClean="0"/>
              <a:t> defect (VSD), </a:t>
            </a:r>
            <a:r>
              <a:rPr lang="en-US" sz="2000" dirty="0" err="1" smtClean="0"/>
              <a:t>truncus</a:t>
            </a:r>
            <a:r>
              <a:rPr lang="en-US" sz="2000" dirty="0" smtClean="0"/>
              <a:t> </a:t>
            </a:r>
            <a:r>
              <a:rPr lang="en-US" sz="2000" dirty="0" err="1" smtClean="0"/>
              <a:t>arteriosus</a:t>
            </a:r>
            <a:r>
              <a:rPr lang="en-US" sz="2000" dirty="0" smtClean="0"/>
              <a:t>, tricuspid </a:t>
            </a:r>
            <a:r>
              <a:rPr lang="en-US" sz="2000" dirty="0" err="1" smtClean="0"/>
              <a:t>atresia</a:t>
            </a:r>
            <a:r>
              <a:rPr lang="en-US" sz="2000" dirty="0" smtClean="0"/>
              <a:t>, and patent </a:t>
            </a:r>
            <a:r>
              <a:rPr lang="en-US" sz="2000" dirty="0" err="1" smtClean="0"/>
              <a:t>ductus</a:t>
            </a:r>
            <a:r>
              <a:rPr lang="en-US" sz="2000" dirty="0" smtClean="0"/>
              <a:t> </a:t>
            </a:r>
            <a:r>
              <a:rPr lang="en-US" sz="2000" dirty="0" err="1" smtClean="0"/>
              <a:t>arteriosus</a:t>
            </a:r>
            <a:r>
              <a:rPr lang="en-US" sz="2000" dirty="0" smtClean="0"/>
              <a:t> (PDA)</a:t>
            </a:r>
          </a:p>
          <a:p>
            <a:pPr>
              <a:buNone/>
            </a:pPr>
            <a:endParaRPr lang="en-US" sz="2000" dirty="0" smtClean="0"/>
          </a:p>
          <a:p>
            <a:pPr>
              <a:buFont typeface="Wingdings" pitchFamily="2" charset="2"/>
              <a:buChar char="q"/>
            </a:pPr>
            <a:r>
              <a:rPr lang="en-US" sz="2000" dirty="0" smtClean="0"/>
              <a:t> Flexion contracture of the limbs, vertebral anomalies, cleft palate, and intestinal anomalies are more likely to occur in IDMs than in infants of </a:t>
            </a:r>
            <a:r>
              <a:rPr lang="en-US" sz="2000" dirty="0" err="1" smtClean="0"/>
              <a:t>nondiabetic</a:t>
            </a:r>
            <a:r>
              <a:rPr lang="en-US" sz="2000" dirty="0" smtClean="0"/>
              <a:t> mothers.</a:t>
            </a:r>
          </a:p>
          <a:p>
            <a:pPr>
              <a:buFont typeface="Wingdings" pitchFamily="2" charset="2"/>
              <a:buChar char="q"/>
            </a:pPr>
            <a:endParaRPr lang="en-US" sz="2000" dirty="0" smtClean="0"/>
          </a:p>
          <a:p>
            <a:pPr>
              <a:buFont typeface="Wingdings" pitchFamily="2" charset="2"/>
              <a:buChar char="q"/>
            </a:pPr>
            <a:r>
              <a:rPr lang="en-US" sz="2000" b="1" dirty="0" smtClean="0"/>
              <a:t>Hypoglycemia</a:t>
            </a:r>
            <a:r>
              <a:rPr lang="en-US" sz="2000" dirty="0" smtClean="0"/>
              <a:t> — Hypoglycemia, defined as blood glucose levels below 40 mg/</a:t>
            </a:r>
            <a:r>
              <a:rPr lang="en-US" sz="2000" dirty="0" err="1" smtClean="0"/>
              <a:t>dL</a:t>
            </a:r>
            <a:r>
              <a:rPr lang="en-US" sz="2000" dirty="0" smtClean="0"/>
              <a:t> (2.2 </a:t>
            </a:r>
            <a:r>
              <a:rPr lang="en-US" sz="2000" dirty="0" err="1" smtClean="0"/>
              <a:t>mmol</a:t>
            </a:r>
            <a:r>
              <a:rPr lang="en-US" sz="2000" dirty="0" smtClean="0"/>
              <a:t>/L) in the first 24 hours of life, occurs frequently in IDMs (27 percent in one large series)</a:t>
            </a:r>
          </a:p>
          <a:p>
            <a:pPr>
              <a:buFont typeface="Wingdings" pitchFamily="2" charset="2"/>
              <a:buChar char="q"/>
            </a:pPr>
            <a:endParaRPr lang="en-US" sz="2000" dirty="0" smtClean="0"/>
          </a:p>
          <a:p>
            <a:pPr>
              <a:buFont typeface="Wingdings" pitchFamily="2" charset="2"/>
              <a:buChar char="q"/>
            </a:pPr>
            <a:r>
              <a:rPr lang="en-US" sz="2000" b="1" dirty="0" err="1" smtClean="0"/>
              <a:t>Hypocalcemia</a:t>
            </a:r>
            <a:r>
              <a:rPr lang="en-US" sz="2000" dirty="0" smtClean="0"/>
              <a:t> — The reported prevalence of </a:t>
            </a:r>
            <a:r>
              <a:rPr lang="en-US" sz="2000" dirty="0" err="1" smtClean="0"/>
              <a:t>hypocalcemia</a:t>
            </a:r>
            <a:r>
              <a:rPr lang="en-US" sz="2000" dirty="0" smtClean="0"/>
              <a:t>, defined as a total serum calcium concentration less than 7 mg/</a:t>
            </a:r>
            <a:r>
              <a:rPr lang="en-US" sz="2000" dirty="0" err="1" smtClean="0"/>
              <a:t>dL</a:t>
            </a:r>
            <a:r>
              <a:rPr lang="en-US" sz="2000" dirty="0" smtClean="0"/>
              <a:t> (1.8 </a:t>
            </a:r>
            <a:r>
              <a:rPr lang="en-US" sz="2000" dirty="0" err="1" smtClean="0"/>
              <a:t>mmol</a:t>
            </a:r>
            <a:r>
              <a:rPr lang="en-US" sz="2000" dirty="0" smtClean="0"/>
              <a:t>/L)or an ionized calcium value less than 4 mg/</a:t>
            </a:r>
            <a:r>
              <a:rPr lang="en-US" sz="2000" dirty="0" err="1" smtClean="0"/>
              <a:t>dL</a:t>
            </a:r>
            <a:r>
              <a:rPr lang="en-US" sz="2000" dirty="0" smtClean="0"/>
              <a:t> (1 </a:t>
            </a:r>
            <a:r>
              <a:rPr lang="en-US" sz="2000" dirty="0" err="1" smtClean="0"/>
              <a:t>mmol</a:t>
            </a:r>
            <a:r>
              <a:rPr lang="en-US" sz="2000" dirty="0" smtClean="0"/>
              <a:t>/L)</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q"/>
            </a:pPr>
            <a:r>
              <a:rPr lang="en-US" sz="2000" dirty="0" smtClean="0"/>
              <a:t>The lowest serum calcium concentration typically occurs between 24 and 72 hours after birth. </a:t>
            </a:r>
            <a:r>
              <a:rPr lang="en-US" sz="2000" dirty="0" err="1" smtClean="0"/>
              <a:t>Hypocalcemia</a:t>
            </a:r>
            <a:r>
              <a:rPr lang="en-US" sz="2000" dirty="0" smtClean="0"/>
              <a:t> in term IDMs usually is asymptomatic and resolves without treatment . As a result, routine screening is not recommended. However, the serum calcium concentration should be measured in infants with jitteriness, lethargy, apnea, </a:t>
            </a:r>
            <a:r>
              <a:rPr lang="en-US" sz="2000" dirty="0" err="1" smtClean="0"/>
              <a:t>tachypnea</a:t>
            </a:r>
            <a:r>
              <a:rPr lang="en-US" sz="2000" dirty="0" smtClean="0"/>
              <a:t>, or seizures, and in those with prematurity, asphyxia, respiratory distress, or suspected infection.</a:t>
            </a:r>
          </a:p>
          <a:p>
            <a:pPr>
              <a:buFont typeface="Wingdings" pitchFamily="2" charset="2"/>
              <a:buChar char="q"/>
            </a:pPr>
            <a:r>
              <a:rPr lang="en-US" sz="2000" b="1" dirty="0" err="1" smtClean="0"/>
              <a:t>Hypomagnesemia</a:t>
            </a:r>
            <a:r>
              <a:rPr lang="en-US" sz="2000" dirty="0" smtClean="0"/>
              <a:t> — </a:t>
            </a:r>
            <a:r>
              <a:rPr lang="en-US" sz="2000" dirty="0" err="1" smtClean="0"/>
              <a:t>Hypomagnesemia</a:t>
            </a:r>
            <a:r>
              <a:rPr lang="en-US" sz="2000" dirty="0" smtClean="0"/>
              <a:t>, defined as serum magnesium concentration less than 1.5 mg/</a:t>
            </a:r>
            <a:r>
              <a:rPr lang="en-US" sz="2000" dirty="0" err="1" smtClean="0"/>
              <a:t>dL</a:t>
            </a:r>
            <a:r>
              <a:rPr lang="en-US" sz="2000" dirty="0" smtClean="0"/>
              <a:t> (0.75 </a:t>
            </a:r>
            <a:r>
              <a:rPr lang="en-US" sz="2000" dirty="0" err="1" smtClean="0"/>
              <a:t>mmol</a:t>
            </a:r>
            <a:r>
              <a:rPr lang="en-US" sz="2000" dirty="0" smtClean="0"/>
              <a:t>/L), occurs in up to 40 percent of IDMs within the first three days after birth . It has been proposed that low neonatal levels are due to maternal </a:t>
            </a:r>
            <a:r>
              <a:rPr lang="en-US" sz="2000" dirty="0" err="1" smtClean="0"/>
              <a:t>hypomagnesemia</a:t>
            </a:r>
            <a:r>
              <a:rPr lang="en-US" sz="2000" dirty="0" smtClean="0"/>
              <a:t> caused by increased urinary loss secondary to diabetes. Prematurity may be a contributing factor.</a:t>
            </a:r>
          </a:p>
          <a:p>
            <a:pPr>
              <a:buFont typeface="Wingdings" pitchFamily="2" charset="2"/>
              <a:buChar char="q"/>
            </a:pPr>
            <a:r>
              <a:rPr lang="en-US" sz="2000" dirty="0" err="1" smtClean="0"/>
              <a:t>Hypomagnesemia</a:t>
            </a:r>
            <a:r>
              <a:rPr lang="en-US" sz="2000" dirty="0" smtClean="0"/>
              <a:t> usually is transient and asymptomatic and, thus, usually is not treated . As a result, in some neonates with </a:t>
            </a:r>
            <a:r>
              <a:rPr lang="en-US" sz="2000" dirty="0" err="1" smtClean="0"/>
              <a:t>hypocalcemia</a:t>
            </a:r>
            <a:r>
              <a:rPr lang="en-US" sz="2000" dirty="0" smtClean="0"/>
              <a:t> and </a:t>
            </a:r>
            <a:r>
              <a:rPr lang="en-US" sz="2000" dirty="0" err="1" smtClean="0"/>
              <a:t>hypomagnesemia</a:t>
            </a:r>
            <a:r>
              <a:rPr lang="en-US" sz="2000" dirty="0" smtClean="0"/>
              <a:t>, the </a:t>
            </a:r>
            <a:r>
              <a:rPr lang="en-US" sz="2000" dirty="0" err="1" smtClean="0"/>
              <a:t>hypocalcemia</a:t>
            </a:r>
            <a:r>
              <a:rPr lang="en-US" sz="2000" dirty="0" smtClean="0"/>
              <a:t> may not respond to treatment until the </a:t>
            </a:r>
            <a:r>
              <a:rPr lang="en-US" sz="2000" dirty="0" err="1" smtClean="0"/>
              <a:t>hypomagnesemia</a:t>
            </a:r>
            <a:r>
              <a:rPr lang="en-US" sz="2000" dirty="0" smtClean="0"/>
              <a:t> is corrected.</a:t>
            </a:r>
          </a:p>
          <a:p>
            <a:pPr>
              <a:buFont typeface="Wingdings" pitchFamily="2" charset="2"/>
              <a:buChar char="q"/>
            </a:pP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sz="2000" dirty="0" smtClean="0"/>
              <a:t> </a:t>
            </a:r>
            <a:r>
              <a:rPr lang="en-US" sz="2000" dirty="0" err="1" smtClean="0"/>
              <a:t>Polycythemia</a:t>
            </a:r>
            <a:r>
              <a:rPr lang="en-US" sz="2000" dirty="0" smtClean="0"/>
              <a:t> is defined as </a:t>
            </a:r>
            <a:r>
              <a:rPr lang="en-US" sz="2000" dirty="0" err="1" smtClean="0"/>
              <a:t>hct</a:t>
            </a:r>
            <a:r>
              <a:rPr lang="en-US" sz="2000" dirty="0" smtClean="0"/>
              <a:t> or hemoglobin concentration &gt;2 SD above the normal value for gestational and postnatal age [</a:t>
            </a:r>
            <a:r>
              <a:rPr lang="en-US" sz="2000" u="sng" dirty="0" smtClean="0"/>
              <a:t>2</a:t>
            </a:r>
            <a:r>
              <a:rPr lang="en-US" sz="2000" dirty="0" smtClean="0"/>
              <a:t>]. Accordingly, a term infant is considered to be </a:t>
            </a:r>
            <a:r>
              <a:rPr lang="en-US" sz="2000" dirty="0" err="1" smtClean="0"/>
              <a:t>polycythemic</a:t>
            </a:r>
            <a:r>
              <a:rPr lang="en-US" sz="2000" dirty="0" smtClean="0"/>
              <a:t> if the </a:t>
            </a:r>
            <a:r>
              <a:rPr lang="en-US" sz="2000" dirty="0" err="1" smtClean="0"/>
              <a:t>hct</a:t>
            </a:r>
            <a:r>
              <a:rPr lang="en-US" sz="2000" dirty="0" smtClean="0"/>
              <a:t> from a </a:t>
            </a:r>
            <a:r>
              <a:rPr lang="en-US" sz="2000" b="1" dirty="0" smtClean="0"/>
              <a:t>peripheral venous</a:t>
            </a:r>
            <a:r>
              <a:rPr lang="en-US" sz="2000" dirty="0" smtClean="0"/>
              <a:t> sample is &gt;65 percent or the hemoglobin is &gt;22 g/</a:t>
            </a:r>
            <a:r>
              <a:rPr lang="en-US" sz="2000" dirty="0" err="1" smtClean="0"/>
              <a:t>dL</a:t>
            </a:r>
            <a:r>
              <a:rPr lang="en-US" sz="2000" dirty="0" smtClean="0"/>
              <a:t>.</a:t>
            </a:r>
          </a:p>
          <a:p>
            <a:pPr>
              <a:buFont typeface="Wingdings" pitchFamily="2" charset="2"/>
              <a:buChar char="q"/>
            </a:pPr>
            <a:endParaRPr lang="en-US" sz="2000" dirty="0" smtClean="0"/>
          </a:p>
          <a:p>
            <a:pPr>
              <a:buFont typeface="Wingdings" pitchFamily="2" charset="2"/>
              <a:buChar char="q"/>
            </a:pPr>
            <a:r>
              <a:rPr lang="en-US" sz="2000" b="1" dirty="0" smtClean="0"/>
              <a:t>Diabetes</a:t>
            </a:r>
            <a:r>
              <a:rPr lang="en-US" sz="2000" dirty="0" smtClean="0"/>
              <a:t> — IDMs have an increased risk of developing diabetes, which is, in part, genetically determined . The lifelong risk of type 1 diabetes is 2 percent in offspring of a mother with type 1 diabetes, 6 percent in siblings, and 65 percent by age 60 years in identical twins (versus 0.3 to 0.4 percent in subjects with no family history) . </a:t>
            </a:r>
          </a:p>
          <a:p>
            <a:pPr>
              <a:buFont typeface="Wingdings" pitchFamily="2" charset="2"/>
              <a:buChar char="q"/>
            </a:pPr>
            <a:r>
              <a:rPr lang="en-US" sz="2000" dirty="0" smtClean="0"/>
              <a:t>The development of type 2 diabetes also is influenced by genetic susceptibility. The lifetime risk for a first-degree relative of a patient with type 2 diabetes is 5 to 10 times higher than that of age- and weight-matched subjects without a family history. </a:t>
            </a:r>
          </a:p>
          <a:p>
            <a:pPr>
              <a:buFont typeface="Wingdings" pitchFamily="2" charset="2"/>
              <a:buChar char="q"/>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pPr>
              <a:buFont typeface="Wingdings" pitchFamily="2" charset="2"/>
              <a:buChar char="q"/>
            </a:pPr>
            <a:r>
              <a:rPr lang="en-US" sz="2400" b="1" dirty="0" smtClean="0"/>
              <a:t>Obesity and glucose metabolism</a:t>
            </a:r>
            <a:r>
              <a:rPr lang="en-US" sz="2400" dirty="0" smtClean="0"/>
              <a:t> — Intrauterine exposure to hyperglycemia resulting in fetal </a:t>
            </a:r>
            <a:r>
              <a:rPr lang="en-US" sz="2400" dirty="0" err="1" smtClean="0"/>
              <a:t>hyperinsulinemia</a:t>
            </a:r>
            <a:r>
              <a:rPr lang="en-US" sz="2400" dirty="0" smtClean="0"/>
              <a:t> may affect the development of adipose tissue and pancreatic beta cells leading to increased BMI and impaired glucose metabolism, which may result in an increased risk for obesity. This effect is seen in offspring as adults or older children for both </a:t>
            </a:r>
            <a:r>
              <a:rPr lang="en-US" sz="2400" dirty="0" err="1" smtClean="0"/>
              <a:t>pregestational</a:t>
            </a:r>
            <a:r>
              <a:rPr lang="en-US" sz="2400" dirty="0" smtClean="0"/>
              <a:t> and gestational diabetes.</a:t>
            </a:r>
          </a:p>
          <a:p>
            <a:pPr>
              <a:buFont typeface="Wingdings" pitchFamily="2" charset="2"/>
              <a:buChar char="q"/>
            </a:pPr>
            <a:endParaRPr lang="en-US" sz="2400" dirty="0" smtClean="0"/>
          </a:p>
          <a:p>
            <a:pPr>
              <a:buFont typeface="Wingdings" pitchFamily="2" charset="2"/>
              <a:buChar char="q"/>
            </a:pPr>
            <a:r>
              <a:rPr lang="en-US" sz="2400" b="1" dirty="0" err="1" smtClean="0"/>
              <a:t>Neurodevelopmental</a:t>
            </a:r>
            <a:r>
              <a:rPr lang="en-US" sz="2400" b="1" dirty="0" smtClean="0"/>
              <a:t> outcome</a:t>
            </a:r>
            <a:r>
              <a:rPr lang="en-US" sz="2400" dirty="0" smtClean="0"/>
              <a:t> — Data are limited regarding the effect of maternal </a:t>
            </a:r>
            <a:r>
              <a:rPr lang="en-US" sz="2400" dirty="0" err="1" smtClean="0"/>
              <a:t>pregestational</a:t>
            </a:r>
            <a:r>
              <a:rPr lang="en-US" sz="2400" dirty="0" smtClean="0"/>
              <a:t> and gestational diabetes on the subsequent </a:t>
            </a:r>
            <a:r>
              <a:rPr lang="en-US" sz="2400" dirty="0" err="1" smtClean="0"/>
              <a:t>neurodevelopmental</a:t>
            </a:r>
            <a:r>
              <a:rPr lang="en-US" sz="2400" dirty="0" smtClean="0"/>
              <a:t> outcome of offspring.(language development, head circumference at three years of age was negatively correlated with </a:t>
            </a:r>
            <a:r>
              <a:rPr lang="en-US" sz="2400" dirty="0" err="1" smtClean="0"/>
              <a:t>glycated</a:t>
            </a:r>
            <a:r>
              <a:rPr lang="en-US" sz="2400" dirty="0" smtClean="0"/>
              <a:t> hemoglobin (HbA1c) levels during pregnancy)</a:t>
            </a:r>
          </a:p>
          <a:p>
            <a:pPr>
              <a:buNone/>
            </a:pP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211763"/>
          </a:xfrm>
        </p:spPr>
        <p:txBody>
          <a:bodyPr>
            <a:noAutofit/>
          </a:bodyPr>
          <a:lstStyle/>
          <a:p>
            <a:pPr>
              <a:buNone/>
            </a:pPr>
            <a:r>
              <a:rPr lang="en-US" sz="2000" dirty="0" smtClean="0"/>
              <a:t>The magnitude of the effect of diabetes during pregnancy was demonstrated by a case series of 530 infants born to mothers with gestational diabetes and 177 mothers with insulin-dependent diabetes from 1994 to 1996 . The following findings and their relative frequency were observed:</a:t>
            </a:r>
          </a:p>
          <a:p>
            <a:pPr>
              <a:buNone/>
            </a:pPr>
            <a:r>
              <a:rPr lang="en-US" sz="2000" dirty="0" smtClean="0"/>
              <a:t>●Large for gestational age (LGA), defined as birth weight (BW) greater than the 90</a:t>
            </a:r>
            <a:r>
              <a:rPr lang="en-US" sz="2000" baseline="30000" dirty="0" smtClean="0"/>
              <a:t>th</a:t>
            </a:r>
            <a:r>
              <a:rPr lang="en-US" sz="2000" dirty="0" smtClean="0"/>
              <a:t> percentile (36 percent)</a:t>
            </a:r>
          </a:p>
          <a:p>
            <a:pPr>
              <a:buNone/>
            </a:pPr>
            <a:r>
              <a:rPr lang="en-US" sz="2000" dirty="0" smtClean="0"/>
              <a:t>●Prematurity (36 percent): 14 percent with gestational age (GA) &lt;34 weeks and 22 percent with GA between 34 and 37 weeks</a:t>
            </a:r>
          </a:p>
          <a:p>
            <a:pPr>
              <a:buNone/>
            </a:pPr>
            <a:r>
              <a:rPr lang="en-US" sz="2000" dirty="0" smtClean="0"/>
              <a:t>●Respiratory distress (34 percent)</a:t>
            </a:r>
          </a:p>
          <a:p>
            <a:pPr>
              <a:buNone/>
            </a:pPr>
            <a:r>
              <a:rPr lang="en-US" sz="2000" dirty="0" smtClean="0"/>
              <a:t>●</a:t>
            </a:r>
            <a:r>
              <a:rPr lang="en-US" sz="2000" dirty="0" err="1" smtClean="0"/>
              <a:t>Hyperbilirubinemia</a:t>
            </a:r>
            <a:r>
              <a:rPr lang="en-US" sz="2000" dirty="0" smtClean="0"/>
              <a:t> (25 percent)</a:t>
            </a:r>
          </a:p>
          <a:p>
            <a:pPr>
              <a:buNone/>
            </a:pPr>
            <a:r>
              <a:rPr lang="en-US" sz="2000" dirty="0" smtClean="0"/>
              <a:t>●</a:t>
            </a:r>
            <a:r>
              <a:rPr lang="en-US" sz="2000" dirty="0" err="1" smtClean="0"/>
              <a:t>Polycythemia</a:t>
            </a:r>
            <a:r>
              <a:rPr lang="en-US" sz="2000" dirty="0" smtClean="0"/>
              <a:t> (5 percent)</a:t>
            </a:r>
          </a:p>
          <a:p>
            <a:pPr>
              <a:buNone/>
            </a:pPr>
            <a:r>
              <a:rPr lang="en-US" sz="2000" dirty="0" smtClean="0"/>
              <a:t>●Congenital anomalies (5 percent)</a:t>
            </a:r>
          </a:p>
          <a:p>
            <a:pPr>
              <a:buNone/>
            </a:pPr>
            <a:r>
              <a:rPr lang="en-US" sz="2000" dirty="0" smtClean="0"/>
              <a:t>●Almost half of the patients (47 percent) were admitted to a neonatal intensive care unit (NICU)</a:t>
            </a:r>
          </a:p>
          <a:p>
            <a:pPr>
              <a:buNone/>
            </a:pP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NEONATAL MANAGEMENT</a:t>
            </a:r>
            <a:r>
              <a:rPr lang="en-US" dirty="0" smtClean="0">
                <a:solidFill>
                  <a:srgbClr val="7030A0"/>
                </a:solidFill>
              </a:rPr>
              <a:t> </a:t>
            </a:r>
            <a:endParaRPr lang="en-US" dirty="0">
              <a:solidFill>
                <a:srgbClr val="7030A0"/>
              </a:solidFill>
            </a:endParaRPr>
          </a:p>
        </p:txBody>
      </p:sp>
      <p:sp>
        <p:nvSpPr>
          <p:cNvPr id="3" name="Content Placeholder 2"/>
          <p:cNvSpPr>
            <a:spLocks noGrp="1"/>
          </p:cNvSpPr>
          <p:nvPr>
            <p:ph idx="1"/>
          </p:nvPr>
        </p:nvSpPr>
        <p:spPr/>
        <p:txBody>
          <a:bodyPr>
            <a:normAutofit/>
          </a:bodyPr>
          <a:lstStyle/>
          <a:p>
            <a:pPr>
              <a:buFont typeface="Wingdings" pitchFamily="2" charset="2"/>
              <a:buChar char="q"/>
            </a:pPr>
            <a:r>
              <a:rPr lang="en-US" sz="2000" dirty="0" smtClean="0"/>
              <a:t>Immediately after delivery, routine neonatal care is provided that includes drying, clearing the airway of secretions, maintaining warmth, and a rapid assessment of the infant's clinical status based on heart rate, respiratory effort, tone, and an examination to identify any major congenital anomaly. </a:t>
            </a:r>
          </a:p>
          <a:p>
            <a:pPr>
              <a:buFont typeface="Wingdings" pitchFamily="2" charset="2"/>
              <a:buChar char="q"/>
            </a:pPr>
            <a:r>
              <a:rPr lang="en-US" sz="2000" dirty="0" smtClean="0"/>
              <a:t>If cyanosis is detected, the infant should be assessed for cardiac and respiratory disease including measurement of oxygen saturation by pulse </a:t>
            </a:r>
            <a:r>
              <a:rPr lang="en-US" sz="2000" dirty="0" err="1" smtClean="0"/>
              <a:t>oximetry</a:t>
            </a:r>
            <a:r>
              <a:rPr lang="en-US" sz="2000" dirty="0" smtClean="0"/>
              <a:t>. </a:t>
            </a:r>
          </a:p>
          <a:p>
            <a:pPr>
              <a:buFont typeface="Wingdings" pitchFamily="2" charset="2"/>
              <a:buChar char="q"/>
            </a:pPr>
            <a:r>
              <a:rPr lang="en-US" sz="2000" dirty="0" smtClean="0"/>
              <a:t>Glucose monitoring is performed within </a:t>
            </a:r>
            <a:r>
              <a:rPr lang="en-US" sz="2000" dirty="0" smtClean="0">
                <a:solidFill>
                  <a:srgbClr val="FF0000"/>
                </a:solidFill>
              </a:rPr>
              <a:t>one to two hours after birth or </a:t>
            </a:r>
            <a:r>
              <a:rPr lang="en-US" sz="2000" dirty="0" smtClean="0"/>
              <a:t>whenever symptoms consistent with hypoglycemia occur. Samples should be obtained before feedings. Surveillance is performed for the first 12 to 24 hours of life. Monitoring is continued after 24 hours of life, in infants with low plasma glucose concentrations (less than 45 mg/</a:t>
            </a:r>
            <a:r>
              <a:rPr lang="en-US" sz="2000" dirty="0" err="1" smtClean="0"/>
              <a:t>dL</a:t>
            </a:r>
            <a:r>
              <a:rPr lang="en-US" sz="2000" dirty="0" smtClean="0"/>
              <a:t>, 2.5 </a:t>
            </a:r>
            <a:r>
              <a:rPr lang="en-US" sz="2000" dirty="0" err="1" smtClean="0"/>
              <a:t>mmol</a:t>
            </a:r>
            <a:r>
              <a:rPr lang="en-US" sz="2000" dirty="0" smtClean="0"/>
              <a:t>/L) until feedings are well established and glucose values have normalized</a:t>
            </a:r>
          </a:p>
          <a:p>
            <a:pPr>
              <a:buFont typeface="Wingdings" pitchFamily="2" charset="2"/>
              <a:buChar char="q"/>
            </a:pP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525963"/>
          </a:xfrm>
        </p:spPr>
        <p:txBody>
          <a:bodyPr>
            <a:normAutofit/>
          </a:bodyPr>
          <a:lstStyle/>
          <a:p>
            <a:pPr>
              <a:buFont typeface="Wingdings" pitchFamily="2" charset="2"/>
              <a:buChar char="q"/>
            </a:pPr>
            <a:r>
              <a:rPr lang="en-US" sz="2000" dirty="0" smtClean="0"/>
              <a:t>The </a:t>
            </a:r>
            <a:r>
              <a:rPr lang="en-US" sz="2000" dirty="0" err="1" smtClean="0"/>
              <a:t>hematocrit</a:t>
            </a:r>
            <a:r>
              <a:rPr lang="en-US" sz="2000" dirty="0" smtClean="0"/>
              <a:t> should be measured within the </a:t>
            </a:r>
            <a:r>
              <a:rPr lang="en-US" sz="2000" dirty="0" smtClean="0">
                <a:solidFill>
                  <a:srgbClr val="FF0000"/>
                </a:solidFill>
              </a:rPr>
              <a:t>first few hours </a:t>
            </a:r>
            <a:r>
              <a:rPr lang="en-US" sz="2000" dirty="0" smtClean="0"/>
              <a:t>of delivery.</a:t>
            </a:r>
          </a:p>
          <a:p>
            <a:pPr>
              <a:buFont typeface="Wingdings" pitchFamily="2" charset="2"/>
              <a:buChar char="q"/>
            </a:pPr>
            <a:endParaRPr lang="en-US" sz="2000" dirty="0" smtClean="0"/>
          </a:p>
          <a:p>
            <a:pPr>
              <a:buFont typeface="Wingdings" pitchFamily="2" charset="2"/>
              <a:buChar char="q"/>
            </a:pPr>
            <a:r>
              <a:rPr lang="en-US" sz="2000" dirty="0" err="1" smtClean="0"/>
              <a:t>Bilirubin</a:t>
            </a:r>
            <a:r>
              <a:rPr lang="en-US" sz="2000" dirty="0" smtClean="0"/>
              <a:t> levels should be measured if the infant appears to be jaundiced. </a:t>
            </a:r>
          </a:p>
          <a:p>
            <a:pPr>
              <a:buFont typeface="Wingdings" pitchFamily="2" charset="2"/>
              <a:buChar char="q"/>
            </a:pPr>
            <a:endParaRPr lang="en-US" sz="2000" dirty="0" smtClean="0"/>
          </a:p>
          <a:p>
            <a:pPr>
              <a:buFont typeface="Wingdings" pitchFamily="2" charset="2"/>
              <a:buChar char="q"/>
            </a:pPr>
            <a:r>
              <a:rPr lang="en-US" sz="2000" dirty="0" smtClean="0"/>
              <a:t> Calcium and magnesium levels should be obtained in any infant with symptoms compatible with either </a:t>
            </a:r>
            <a:r>
              <a:rPr lang="en-US" sz="2000" dirty="0" err="1" smtClean="0"/>
              <a:t>hypocalcemia</a:t>
            </a:r>
            <a:r>
              <a:rPr lang="en-US" sz="2000" dirty="0" smtClean="0"/>
              <a:t> or </a:t>
            </a:r>
            <a:r>
              <a:rPr lang="en-US" sz="2000" dirty="0" err="1" smtClean="0"/>
              <a:t>hypomagnesemia</a:t>
            </a:r>
            <a:r>
              <a:rPr lang="en-US" sz="2000" dirty="0" smtClean="0"/>
              <a:t> (</a:t>
            </a:r>
            <a:r>
              <a:rPr lang="en-US" sz="2000" dirty="0" err="1" smtClean="0"/>
              <a:t>eg</a:t>
            </a:r>
            <a:r>
              <a:rPr lang="en-US" sz="2000" dirty="0" smtClean="0"/>
              <a:t>, seizure or jitteriness).</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75000"/>
                  </a:schemeClr>
                </a:solidFill>
              </a:rPr>
              <a:t>MATERNAL PROGNOSIS</a:t>
            </a:r>
            <a:r>
              <a:rPr lang="en-US" dirty="0">
                <a:solidFill>
                  <a:schemeClr val="accent4">
                    <a:lumMod val="75000"/>
                  </a:schemeClr>
                </a:solidFill>
              </a:rPr>
              <a:t> </a:t>
            </a:r>
          </a:p>
        </p:txBody>
      </p:sp>
      <p:sp>
        <p:nvSpPr>
          <p:cNvPr id="3" name="Content Placeholder 2"/>
          <p:cNvSpPr>
            <a:spLocks noGrp="1"/>
          </p:cNvSpPr>
          <p:nvPr>
            <p:ph idx="1"/>
          </p:nvPr>
        </p:nvSpPr>
        <p:spPr/>
        <p:txBody>
          <a:bodyPr>
            <a:normAutofit/>
          </a:bodyPr>
          <a:lstStyle/>
          <a:p>
            <a:r>
              <a:rPr lang="en-US" sz="2400" b="1" dirty="0"/>
              <a:t>Recurrence</a:t>
            </a:r>
            <a:r>
              <a:rPr lang="en-US" sz="2400" dirty="0"/>
              <a:t> — One-third to two-thirds of women with gestational diabetes mellitus will have gestational diabetes in a subsequent pregnancy </a:t>
            </a:r>
            <a:r>
              <a:rPr lang="en-US" sz="2400" dirty="0" smtClean="0"/>
              <a:t>.</a:t>
            </a:r>
          </a:p>
          <a:p>
            <a:r>
              <a:rPr lang="en-US" sz="2400" b="1" dirty="0" smtClean="0"/>
              <a:t>Impaired </a:t>
            </a:r>
            <a:r>
              <a:rPr lang="en-US" sz="2400" b="1" dirty="0"/>
              <a:t>glucose tolerance</a:t>
            </a:r>
            <a:r>
              <a:rPr lang="en-US" sz="2400" dirty="0"/>
              <a:t> – As many as </a:t>
            </a:r>
            <a:r>
              <a:rPr lang="en-US" sz="2400" dirty="0">
                <a:solidFill>
                  <a:srgbClr val="FF0000"/>
                </a:solidFill>
              </a:rPr>
              <a:t>20</a:t>
            </a:r>
            <a:r>
              <a:rPr lang="en-US" sz="2400" dirty="0"/>
              <a:t> percent of women with gestational diabetes mellitus have impaired glucose tolerance during the early postpartum period </a:t>
            </a:r>
            <a:r>
              <a:rPr lang="en-US" sz="2400" dirty="0" smtClean="0"/>
              <a:t>.</a:t>
            </a:r>
          </a:p>
          <a:p>
            <a:r>
              <a:rPr lang="en-US" sz="2400" b="1" dirty="0" smtClean="0"/>
              <a:t>Metabolic </a:t>
            </a:r>
            <a:r>
              <a:rPr lang="en-US" sz="2400" b="1" dirty="0"/>
              <a:t>syndrome</a:t>
            </a:r>
            <a:r>
              <a:rPr lang="en-US" sz="2400" dirty="0"/>
              <a:t> – Women with gestational diabetes mellitus in their prior pregnancy are more likely to have metabolic syndrome, an </a:t>
            </a:r>
            <a:r>
              <a:rPr lang="en-US" sz="2400" dirty="0" err="1"/>
              <a:t>atherogenic</a:t>
            </a:r>
            <a:r>
              <a:rPr lang="en-US" sz="2400" dirty="0"/>
              <a:t> lipid profile, and early vascular dysfunction at ≥3 months postpartum than women without previous gestational diabetes mellitus </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Type 2 </a:t>
            </a:r>
            <a:r>
              <a:rPr lang="en-US" b="1" dirty="0" smtClean="0"/>
              <a:t>diabetes:</a:t>
            </a:r>
            <a:r>
              <a:rPr lang="en-US" dirty="0"/>
              <a:t> The absolute risks were illustrated in a population-based study: the incidence of type 2 diabetes in women with previous gestational diabetes was </a:t>
            </a:r>
            <a:r>
              <a:rPr lang="en-US" dirty="0">
                <a:solidFill>
                  <a:srgbClr val="FF0000"/>
                </a:solidFill>
              </a:rPr>
              <a:t>3.7 </a:t>
            </a:r>
            <a:r>
              <a:rPr lang="en-US" dirty="0"/>
              <a:t>percent 9 months postpartum, </a:t>
            </a:r>
            <a:r>
              <a:rPr lang="en-US" dirty="0">
                <a:solidFill>
                  <a:srgbClr val="FF0000"/>
                </a:solidFill>
              </a:rPr>
              <a:t>4.9 </a:t>
            </a:r>
            <a:r>
              <a:rPr lang="en-US" dirty="0"/>
              <a:t>percent 15 months postpartum, </a:t>
            </a:r>
            <a:r>
              <a:rPr lang="en-US" dirty="0">
                <a:solidFill>
                  <a:srgbClr val="FF0000"/>
                </a:solidFill>
              </a:rPr>
              <a:t>13.1</a:t>
            </a:r>
            <a:r>
              <a:rPr lang="en-US" dirty="0"/>
              <a:t> percent 5 years postpartum, and </a:t>
            </a:r>
            <a:r>
              <a:rPr lang="en-US" dirty="0">
                <a:solidFill>
                  <a:srgbClr val="FF0000"/>
                </a:solidFill>
              </a:rPr>
              <a:t>18.9</a:t>
            </a:r>
            <a:r>
              <a:rPr lang="en-US" dirty="0"/>
              <a:t> percent 9 years postpartum (versus 2 percent in controls without gestational diabetes ) </a:t>
            </a:r>
            <a:r>
              <a:rPr lang="en-US" dirty="0" smtClean="0"/>
              <a:t>. </a:t>
            </a:r>
            <a:r>
              <a:rPr lang="en-US" dirty="0"/>
              <a:t>After 15 to 25 years, the risk is </a:t>
            </a:r>
            <a:r>
              <a:rPr lang="en-US" dirty="0">
                <a:solidFill>
                  <a:srgbClr val="FF0000"/>
                </a:solidFill>
              </a:rPr>
              <a:t>50 to 70 </a:t>
            </a:r>
            <a:r>
              <a:rPr lang="en-US" dirty="0" smtClean="0">
                <a:solidFill>
                  <a:srgbClr val="FF0000"/>
                </a:solidFill>
              </a:rPr>
              <a:t>percent.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533400"/>
            <a:ext cx="8229600" cy="6019800"/>
          </a:xfrm>
        </p:spPr>
        <p:txBody>
          <a:bodyPr>
            <a:normAutofit/>
          </a:bodyPr>
          <a:lstStyle/>
          <a:p>
            <a:r>
              <a:rPr lang="en-US" sz="2800" dirty="0"/>
              <a:t>Pregnancy is accompanied by insulin resistance, mediated primarily by placental secretion of </a:t>
            </a:r>
            <a:r>
              <a:rPr lang="en-US" sz="2800" dirty="0" err="1"/>
              <a:t>diabetogenic</a:t>
            </a:r>
            <a:r>
              <a:rPr lang="en-US" sz="2800" dirty="0"/>
              <a:t> hormones including growth hormone, </a:t>
            </a:r>
            <a:r>
              <a:rPr lang="en-US" sz="2800" dirty="0" err="1"/>
              <a:t>corticotropin</a:t>
            </a:r>
            <a:r>
              <a:rPr lang="en-US" sz="2800" dirty="0"/>
              <a:t>-releasing hormone, placental </a:t>
            </a:r>
            <a:r>
              <a:rPr lang="en-US" sz="2800" dirty="0" err="1"/>
              <a:t>lactogen</a:t>
            </a:r>
            <a:r>
              <a:rPr lang="en-US" sz="2800" dirty="0"/>
              <a:t>, and progesterone. </a:t>
            </a:r>
            <a:endParaRPr lang="en-US" sz="2800" dirty="0" smtClean="0"/>
          </a:p>
          <a:p>
            <a:r>
              <a:rPr lang="en-US" sz="2800" dirty="0"/>
              <a:t>Gestational diabetes mellitus develops during pregnancy in women whose pancreatic function is insufficient to overcome the insulin resistance associated with the pregnant state</a:t>
            </a:r>
            <a:r>
              <a:rPr lang="en-US" sz="2800" dirty="0" smtClean="0"/>
              <a:t>.</a:t>
            </a:r>
          </a:p>
          <a:p>
            <a:r>
              <a:rPr lang="en-US" sz="2800" dirty="0"/>
              <a:t> The prevalence of gestational diabetes mellitus as traditionally defined is approximately </a:t>
            </a:r>
            <a:r>
              <a:rPr lang="en-US" sz="2800" dirty="0">
                <a:solidFill>
                  <a:srgbClr val="FF0000"/>
                </a:solidFill>
              </a:rPr>
              <a:t>6 to 7 </a:t>
            </a:r>
            <a:r>
              <a:rPr lang="en-US" sz="2800" dirty="0"/>
              <a:t>percent in the United States </a:t>
            </a:r>
            <a:r>
              <a:rPr lang="en-US" sz="2800" dirty="0" smtClean="0"/>
              <a:t>.</a:t>
            </a:r>
            <a:r>
              <a:rPr lang="en-US" sz="2800" dirty="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Type 1 </a:t>
            </a:r>
            <a:r>
              <a:rPr lang="en-US" b="1" dirty="0" err="1" smtClean="0"/>
              <a:t>diabetes:</a:t>
            </a:r>
            <a:r>
              <a:rPr lang="en-US" dirty="0" err="1"/>
              <a:t>Specific</a:t>
            </a:r>
            <a:r>
              <a:rPr lang="en-US" dirty="0"/>
              <a:t> HLA alleles (DR3 or DR4) may predispose to the development of type 1 diabetes postpartum, as does the presence of islet-cell </a:t>
            </a:r>
            <a:r>
              <a:rPr lang="en-US" dirty="0" err="1" smtClean="0"/>
              <a:t>autoantibodies</a:t>
            </a:r>
            <a:r>
              <a:rPr lang="en-US" dirty="0" smtClean="0"/>
              <a:t> </a:t>
            </a:r>
            <a:r>
              <a:rPr lang="en-US" dirty="0"/>
              <a:t>or antibodies against </a:t>
            </a:r>
            <a:r>
              <a:rPr lang="en-US" dirty="0" err="1"/>
              <a:t>glutamic</a:t>
            </a:r>
            <a:r>
              <a:rPr lang="en-US" dirty="0"/>
              <a:t> acid </a:t>
            </a:r>
            <a:r>
              <a:rPr lang="en-US" dirty="0" err="1"/>
              <a:t>decarboxylase</a:t>
            </a:r>
            <a:r>
              <a:rPr lang="en-US" dirty="0"/>
              <a:t> or </a:t>
            </a:r>
            <a:r>
              <a:rPr lang="en-US" dirty="0" err="1"/>
              <a:t>insulinoma</a:t>
            </a:r>
            <a:r>
              <a:rPr lang="en-US" dirty="0"/>
              <a:t> </a:t>
            </a:r>
            <a:r>
              <a:rPr lang="en-US" dirty="0" smtClean="0"/>
              <a:t>antigen-2</a:t>
            </a:r>
          </a:p>
          <a:p>
            <a:r>
              <a:rPr lang="en-US" dirty="0" smtClean="0"/>
              <a:t>Gestational </a:t>
            </a:r>
            <a:r>
              <a:rPr lang="en-US" dirty="0"/>
              <a:t>diabetes mellitus in lean pregnant women, need for insulin treatment of gestational diabetes, diabetic </a:t>
            </a:r>
            <a:r>
              <a:rPr lang="en-US" dirty="0" err="1"/>
              <a:t>ketoacidosis</a:t>
            </a:r>
            <a:r>
              <a:rPr lang="en-US" dirty="0"/>
              <a:t> during pregnancy, and postpartum hyperglycemia also suggest preexisting unrecognized type 1 diabetes or high risk of developing type 1 </a:t>
            </a:r>
            <a:r>
              <a:rPr lang="en-US" dirty="0" smtClean="0"/>
              <a:t>diabetes.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Cardiovascular </a:t>
            </a:r>
            <a:r>
              <a:rPr lang="en-US" b="1" dirty="0" smtClean="0"/>
              <a:t>disease:</a:t>
            </a:r>
            <a:r>
              <a:rPr lang="en-US" dirty="0"/>
              <a:t> Women with gestational diabetes mellitus are at higher risk of developing cardiovascular disease (CVD) and developing it at a younger age than women with no history of gestational </a:t>
            </a:r>
            <a:r>
              <a:rPr lang="en-US" dirty="0" smtClean="0"/>
              <a:t>diabetes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4">
                    <a:lumMod val="75000"/>
                  </a:schemeClr>
                </a:solidFill>
              </a:rPr>
              <a:t>Follow-up and prevention of type 2 diabetes</a:t>
            </a:r>
            <a:r>
              <a:rPr lang="en-US" dirty="0">
                <a:solidFill>
                  <a:schemeClr val="accent4">
                    <a:lumMod val="75000"/>
                  </a:schemeClr>
                </a:solidFill>
              </a:rPr>
              <a:t> </a:t>
            </a:r>
          </a:p>
        </p:txBody>
      </p:sp>
      <p:sp>
        <p:nvSpPr>
          <p:cNvPr id="3" name="Content Placeholder 2"/>
          <p:cNvSpPr>
            <a:spLocks noGrp="1"/>
          </p:cNvSpPr>
          <p:nvPr>
            <p:ph idx="1"/>
          </p:nvPr>
        </p:nvSpPr>
        <p:spPr>
          <a:xfrm>
            <a:off x="457200" y="1600200"/>
            <a:ext cx="8229600" cy="4648200"/>
          </a:xfrm>
        </p:spPr>
        <p:txBody>
          <a:bodyPr>
            <a:noAutofit/>
          </a:bodyPr>
          <a:lstStyle/>
          <a:p>
            <a:r>
              <a:rPr lang="en-US" sz="2000" dirty="0"/>
              <a:t>oral GTT 4 to 12 weeks after delivery, using the two-hour 75 g oral </a:t>
            </a:r>
            <a:r>
              <a:rPr lang="en-US" sz="2000" dirty="0" smtClean="0"/>
              <a:t>GTT</a:t>
            </a:r>
          </a:p>
          <a:p>
            <a:endParaRPr lang="en-US" sz="2000" dirty="0" smtClean="0"/>
          </a:p>
          <a:p>
            <a:r>
              <a:rPr lang="en-US" sz="2000" dirty="0"/>
              <a:t> A fasting plasma glucose test is a reasonable </a:t>
            </a:r>
            <a:r>
              <a:rPr lang="en-US" sz="2000" dirty="0" smtClean="0"/>
              <a:t>alternative.</a:t>
            </a:r>
          </a:p>
          <a:p>
            <a:r>
              <a:rPr lang="en-US" sz="2000" dirty="0"/>
              <a:t>Reassessment of </a:t>
            </a:r>
            <a:r>
              <a:rPr lang="en-US" sz="2000" dirty="0" err="1"/>
              <a:t>glycemic</a:t>
            </a:r>
            <a:r>
              <a:rPr lang="en-US" sz="2000" dirty="0"/>
              <a:t> status should be undertaken at a minimum of </a:t>
            </a:r>
            <a:r>
              <a:rPr lang="en-US" sz="2000" dirty="0">
                <a:solidFill>
                  <a:srgbClr val="FF0000"/>
                </a:solidFill>
              </a:rPr>
              <a:t>every three years</a:t>
            </a:r>
            <a:r>
              <a:rPr lang="en-US" sz="2000" dirty="0" smtClean="0">
                <a:solidFill>
                  <a:srgbClr val="FF0000"/>
                </a:solidFill>
              </a:rPr>
              <a:t>.</a:t>
            </a:r>
          </a:p>
          <a:p>
            <a:r>
              <a:rPr lang="en-US" sz="2000" dirty="0"/>
              <a:t>More frequent screening (</a:t>
            </a:r>
            <a:r>
              <a:rPr lang="en-US" sz="2000" dirty="0">
                <a:solidFill>
                  <a:srgbClr val="FF0000"/>
                </a:solidFill>
              </a:rPr>
              <a:t>every one or two years</a:t>
            </a:r>
            <a:r>
              <a:rPr lang="en-US" sz="2000" dirty="0"/>
              <a:t>) may also be indicated in women with other risk factors for diabetes, such as family history of diabetes, obesity, and need for insulin or oral glucose-lowering medication during </a:t>
            </a:r>
            <a:r>
              <a:rPr lang="en-US" sz="2000" dirty="0" smtClean="0"/>
              <a:t>pregnancy.</a:t>
            </a:r>
          </a:p>
          <a:p>
            <a:r>
              <a:rPr lang="en-US" sz="2000" b="1" dirty="0"/>
              <a:t>Prevention of future cardiovascular disease</a:t>
            </a:r>
            <a:r>
              <a:rPr lang="en-US" sz="2000" dirty="0"/>
              <a:t> – </a:t>
            </a:r>
            <a:r>
              <a:rPr lang="en-US" sz="2000" dirty="0" smtClean="0"/>
              <a:t> </a:t>
            </a:r>
            <a:r>
              <a:rPr lang="en-US" sz="2000" dirty="0"/>
              <a:t>even in the absence of progression to type 2 diabetes, it is reasonable to discuss healthy lifestyle behaviors (heart-healthy diet, maintenance of a healthy weight, tobacco avoidance, and physical activity) with all women who have had gestational diabetes mellitus </a:t>
            </a: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7030A0"/>
                </a:solidFill>
              </a:rPr>
              <a:t>Risk factors</a:t>
            </a:r>
            <a:endParaRPr lang="en-US" sz="5400" dirty="0">
              <a:solidFill>
                <a:srgbClr val="7030A0"/>
              </a:solidFill>
            </a:endParaRPr>
          </a:p>
        </p:txBody>
      </p:sp>
      <p:sp>
        <p:nvSpPr>
          <p:cNvPr id="3" name="Content Placeholder 2"/>
          <p:cNvSpPr>
            <a:spLocks noGrp="1"/>
          </p:cNvSpPr>
          <p:nvPr>
            <p:ph idx="1"/>
          </p:nvPr>
        </p:nvSpPr>
        <p:spPr>
          <a:xfrm>
            <a:off x="457200" y="1219200"/>
            <a:ext cx="8229600" cy="5181600"/>
          </a:xfrm>
        </p:spPr>
        <p:txBody>
          <a:bodyPr>
            <a:noAutofit/>
          </a:bodyPr>
          <a:lstStyle/>
          <a:p>
            <a:pPr>
              <a:buNone/>
            </a:pPr>
            <a:r>
              <a:rPr lang="en-US" sz="1800" dirty="0"/>
              <a:t>●Personal history of impaired glucose tolerance or gestational diabetes mellitus in a previous pregnancy.</a:t>
            </a:r>
          </a:p>
          <a:p>
            <a:pPr>
              <a:buNone/>
            </a:pPr>
            <a:r>
              <a:rPr lang="en-US" sz="1800" dirty="0"/>
              <a:t>●Member of one of the following ethnic groups, which have a high prevalence of type 2 diabetes: Hispanic American, African American, Native American, South or East Asian, Pacific Islander.</a:t>
            </a:r>
          </a:p>
          <a:p>
            <a:pPr>
              <a:buNone/>
            </a:pPr>
            <a:r>
              <a:rPr lang="en-US" sz="1800" dirty="0"/>
              <a:t>●Family history of diabetes, especially in first-degree relatives </a:t>
            </a:r>
          </a:p>
          <a:p>
            <a:pPr>
              <a:buNone/>
            </a:pPr>
            <a:r>
              <a:rPr lang="en-US" sz="1800" dirty="0"/>
              <a:t>●</a:t>
            </a:r>
            <a:r>
              <a:rPr lang="en-US" sz="1800" dirty="0" err="1"/>
              <a:t>Prepregnancy</a:t>
            </a:r>
            <a:r>
              <a:rPr lang="en-US" sz="1800" dirty="0"/>
              <a:t> weight ≥110 percent of ideal body weight or BMI &gt;30 kg/m</a:t>
            </a:r>
            <a:r>
              <a:rPr lang="en-US" sz="1800" baseline="30000" dirty="0"/>
              <a:t>2</a:t>
            </a:r>
            <a:r>
              <a:rPr lang="en-US" sz="1800" dirty="0"/>
              <a:t>, significant weight gain in early adulthood and between pregnancies </a:t>
            </a:r>
            <a:r>
              <a:rPr lang="en-US" sz="1800" dirty="0" smtClean="0"/>
              <a:t>, </a:t>
            </a:r>
            <a:r>
              <a:rPr lang="en-US" sz="1800" dirty="0"/>
              <a:t>or excessive gestational weight gain during the first 18 to 24 weeks </a:t>
            </a:r>
            <a:r>
              <a:rPr lang="en-US" sz="1800" dirty="0" smtClean="0"/>
              <a:t>.</a:t>
            </a:r>
            <a:endParaRPr lang="en-US" sz="1800" dirty="0"/>
          </a:p>
          <a:p>
            <a:pPr>
              <a:buNone/>
            </a:pPr>
            <a:r>
              <a:rPr lang="en-US" sz="1800" dirty="0"/>
              <a:t>●Maternal age &gt;25 years of age.</a:t>
            </a:r>
          </a:p>
          <a:p>
            <a:pPr>
              <a:buNone/>
            </a:pPr>
            <a:r>
              <a:rPr lang="en-US" sz="1800" dirty="0"/>
              <a:t>●Previous unexplained </a:t>
            </a:r>
            <a:r>
              <a:rPr lang="en-US" sz="1800" dirty="0" err="1"/>
              <a:t>perinatal</a:t>
            </a:r>
            <a:r>
              <a:rPr lang="en-US" sz="1800" dirty="0"/>
              <a:t> loss or birth of a malformed infant.</a:t>
            </a:r>
          </a:p>
          <a:p>
            <a:pPr>
              <a:buNone/>
            </a:pPr>
            <a:r>
              <a:rPr lang="en-US" sz="1800" dirty="0"/>
              <a:t>●</a:t>
            </a:r>
            <a:r>
              <a:rPr lang="en-US" sz="1800" dirty="0" err="1"/>
              <a:t>Glycosuria</a:t>
            </a:r>
            <a:r>
              <a:rPr lang="en-US" sz="1800" dirty="0"/>
              <a:t> at the first prenatal visit.</a:t>
            </a:r>
          </a:p>
          <a:p>
            <a:pPr>
              <a:buNone/>
            </a:pPr>
            <a:r>
              <a:rPr lang="en-US" sz="1800" dirty="0"/>
              <a:t>●Medical condition/setting associated with development of diabetes, such as metabolic syndrome, polycystic ovary syndrome, current use of </a:t>
            </a:r>
            <a:r>
              <a:rPr lang="en-US" sz="1800" dirty="0" err="1"/>
              <a:t>glucocorticoids</a:t>
            </a:r>
            <a:r>
              <a:rPr lang="en-US" sz="1800" dirty="0"/>
              <a:t>, hypertension.</a:t>
            </a:r>
          </a:p>
          <a:p>
            <a:pPr>
              <a:buNone/>
            </a:pPr>
            <a:r>
              <a:rPr lang="en-US" sz="1800" dirty="0"/>
              <a:t>●Multiple gestation.</a:t>
            </a:r>
          </a:p>
          <a:p>
            <a:pPr>
              <a:buNone/>
            </a:pP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Women at </a:t>
            </a:r>
            <a:r>
              <a:rPr lang="en-US" sz="2800" b="1" dirty="0">
                <a:solidFill>
                  <a:srgbClr val="00B050"/>
                </a:solidFill>
              </a:rPr>
              <a:t>low risk </a:t>
            </a:r>
            <a:r>
              <a:rPr lang="en-US" sz="2800" dirty="0"/>
              <a:t>of gestational diabetes mellitus are younger (&lt;25 years of age), non-Hispanic white, with normal BMI (&lt;25 kg/m</a:t>
            </a:r>
            <a:r>
              <a:rPr lang="en-US" sz="2800" baseline="30000" dirty="0"/>
              <a:t>2</a:t>
            </a:r>
            <a:r>
              <a:rPr lang="en-US" sz="2800" dirty="0"/>
              <a:t>), no history of previous glucose intolerance or adverse pregnancy outcomes associated with gestational diabetes mellitus, and no first-degree relative with diabetes </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7030A0"/>
                </a:solidFill>
              </a:rPr>
              <a:t>Timing of screening/testing</a:t>
            </a:r>
            <a:r>
              <a:rPr lang="en-US" dirty="0">
                <a:solidFill>
                  <a:srgbClr val="7030A0"/>
                </a:solidFill>
              </a:rPr>
              <a:t> </a:t>
            </a:r>
          </a:p>
        </p:txBody>
      </p:sp>
      <p:sp>
        <p:nvSpPr>
          <p:cNvPr id="3" name="Content Placeholder 2"/>
          <p:cNvSpPr>
            <a:spLocks noGrp="1"/>
          </p:cNvSpPr>
          <p:nvPr>
            <p:ph idx="1"/>
          </p:nvPr>
        </p:nvSpPr>
        <p:spPr/>
        <p:txBody>
          <a:bodyPr>
            <a:normAutofit/>
          </a:bodyPr>
          <a:lstStyle/>
          <a:p>
            <a:pPr>
              <a:buNone/>
            </a:pPr>
            <a:r>
              <a:rPr lang="en-US" sz="2800" dirty="0"/>
              <a:t>In the absence of early testing or if early testing is negative, universal screening is performed at </a:t>
            </a:r>
            <a:r>
              <a:rPr lang="en-US" sz="2800" dirty="0">
                <a:solidFill>
                  <a:srgbClr val="FF0000"/>
                </a:solidFill>
              </a:rPr>
              <a:t>24 to 28 weeks </a:t>
            </a:r>
            <a:r>
              <a:rPr lang="en-US" sz="2800" dirty="0"/>
              <a:t>of </a:t>
            </a:r>
            <a:r>
              <a:rPr lang="en-US" sz="2800" dirty="0" smtClean="0"/>
              <a:t>gestation.</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rPr>
              <a:t>SCREENING AND DIAGNOSTIC TESTING</a:t>
            </a:r>
            <a:r>
              <a:rPr lang="en-US" dirty="0">
                <a:solidFill>
                  <a:srgbClr val="7030A0"/>
                </a:solidFill>
              </a:rPr>
              <a:t> </a:t>
            </a:r>
          </a:p>
        </p:txBody>
      </p:sp>
      <p:sp>
        <p:nvSpPr>
          <p:cNvPr id="3" name="Content Placeholder 2"/>
          <p:cNvSpPr>
            <a:spLocks noGrp="1"/>
          </p:cNvSpPr>
          <p:nvPr>
            <p:ph idx="1"/>
          </p:nvPr>
        </p:nvSpPr>
        <p:spPr/>
        <p:txBody>
          <a:bodyPr>
            <a:normAutofit fontScale="77500" lnSpcReduction="20000"/>
          </a:bodyPr>
          <a:lstStyle/>
          <a:p>
            <a:pPr>
              <a:buNone/>
            </a:pPr>
            <a:r>
              <a:rPr lang="en-US" dirty="0"/>
              <a:t>●</a:t>
            </a:r>
            <a:r>
              <a:rPr lang="en-US" b="1" dirty="0"/>
              <a:t>Two-step approach</a:t>
            </a:r>
            <a:r>
              <a:rPr lang="en-US" dirty="0"/>
              <a:t> – The two-step approach is the most widely used approach for identifying pregnant women with gestational diabetes mellitus in the United States. The first step is a 50-gram one-hour glucose challenge test (GCT). Screen-positive patients go on to the second step, a 100-gram, three-hour oral glucose tolerance test (GTT), which is the diagnostic test for gestational diabetes mellitus.</a:t>
            </a:r>
          </a:p>
          <a:p>
            <a:pPr>
              <a:buNone/>
            </a:pPr>
            <a:r>
              <a:rPr lang="en-US" dirty="0"/>
              <a:t>●</a:t>
            </a:r>
            <a:r>
              <a:rPr lang="en-US" b="1" dirty="0"/>
              <a:t>One-step approach</a:t>
            </a:r>
            <a:r>
              <a:rPr lang="en-US" dirty="0"/>
              <a:t> – The one-step approach omits the screening test and simplifies diagnostic testing by performing only a 75-gram, two-hour oral GTT.</a:t>
            </a:r>
          </a:p>
          <a:p>
            <a:pPr>
              <a:buNone/>
            </a:pPr>
            <a:r>
              <a:rPr lang="en-US" dirty="0"/>
              <a:t>The two-step approach is less sensitive than the one-step approach for diagnosis of gestational diabetes mellitus, and will miss approximately 25 percent of cases</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Autofit/>
          </a:bodyPr>
          <a:lstStyle/>
          <a:p>
            <a:r>
              <a:rPr lang="en-US" sz="3600" b="1" dirty="0">
                <a:solidFill>
                  <a:srgbClr val="7030A0"/>
                </a:solidFill>
              </a:rPr>
              <a:t>IDENTIFICATION OF OVERT DIABETES IN EARLY PREGNANCY</a:t>
            </a:r>
            <a:r>
              <a:rPr lang="en-US" sz="3600" dirty="0">
                <a:solidFill>
                  <a:srgbClr val="7030A0"/>
                </a:solidFill>
              </a:rPr>
              <a:t> </a:t>
            </a:r>
          </a:p>
        </p:txBody>
      </p:sp>
      <p:sp>
        <p:nvSpPr>
          <p:cNvPr id="3" name="Content Placeholder 2"/>
          <p:cNvSpPr>
            <a:spLocks noGrp="1"/>
          </p:cNvSpPr>
          <p:nvPr>
            <p:ph idx="1"/>
          </p:nvPr>
        </p:nvSpPr>
        <p:spPr>
          <a:xfrm>
            <a:off x="228600" y="1066800"/>
            <a:ext cx="8686800" cy="5562600"/>
          </a:xfrm>
        </p:spPr>
        <p:txBody>
          <a:bodyPr>
            <a:noAutofit/>
          </a:bodyPr>
          <a:lstStyle/>
          <a:p>
            <a:pPr>
              <a:buNone/>
            </a:pPr>
            <a:r>
              <a:rPr lang="en-US" sz="1800" b="1" dirty="0"/>
              <a:t>The ADA and ACOG define women at increased risk of overt diabetes based on:</a:t>
            </a:r>
          </a:p>
          <a:p>
            <a:pPr>
              <a:buNone/>
            </a:pPr>
            <a:r>
              <a:rPr lang="en-US" sz="1800" b="1" dirty="0"/>
              <a:t>●Body mass index ≥25 kg/m</a:t>
            </a:r>
            <a:r>
              <a:rPr lang="en-US" sz="1800" b="1" baseline="30000" dirty="0"/>
              <a:t>2</a:t>
            </a:r>
            <a:r>
              <a:rPr lang="en-US" sz="1800" b="1" dirty="0"/>
              <a:t> (≥23 kg/m</a:t>
            </a:r>
            <a:r>
              <a:rPr lang="en-US" sz="1800" b="1" baseline="30000" dirty="0"/>
              <a:t>2</a:t>
            </a:r>
            <a:r>
              <a:rPr lang="en-US" sz="1800" b="1" dirty="0"/>
              <a:t> in Asian Americans) plus one or more of the following </a:t>
            </a:r>
          </a:p>
          <a:p>
            <a:pPr>
              <a:buNone/>
            </a:pPr>
            <a:r>
              <a:rPr lang="en-US" sz="1800" b="1" dirty="0"/>
              <a:t>•Gestational diabetes mellitus in a previous pregnancy</a:t>
            </a:r>
          </a:p>
          <a:p>
            <a:pPr>
              <a:buNone/>
            </a:pPr>
            <a:r>
              <a:rPr lang="en-US" sz="1800" b="1" dirty="0"/>
              <a:t>•</a:t>
            </a:r>
            <a:r>
              <a:rPr lang="en-US" sz="1800" b="1" dirty="0" err="1"/>
              <a:t>Glycated</a:t>
            </a:r>
            <a:r>
              <a:rPr lang="en-US" sz="1800" b="1" dirty="0"/>
              <a:t> hemoglobin ≥5.7 percent (39 </a:t>
            </a:r>
            <a:r>
              <a:rPr lang="en-US" sz="1800" b="1" dirty="0" err="1"/>
              <a:t>mmol</a:t>
            </a:r>
            <a:r>
              <a:rPr lang="en-US" sz="1800" b="1" dirty="0"/>
              <a:t>/mol), impaired glucose tolerance, or impaired fasting glucose on previous testing</a:t>
            </a:r>
          </a:p>
          <a:p>
            <a:pPr>
              <a:buNone/>
            </a:pPr>
            <a:r>
              <a:rPr lang="en-US" sz="1800" b="1" dirty="0"/>
              <a:t>•First-degree relative with diabetes</a:t>
            </a:r>
          </a:p>
          <a:p>
            <a:pPr>
              <a:buNone/>
            </a:pPr>
            <a:r>
              <a:rPr lang="en-US" sz="1800" b="1" dirty="0"/>
              <a:t>•High-risk race/ethnicity (</a:t>
            </a:r>
            <a:r>
              <a:rPr lang="en-US" sz="1800" b="1" dirty="0" err="1"/>
              <a:t>eg</a:t>
            </a:r>
            <a:r>
              <a:rPr lang="en-US" sz="1800" b="1" dirty="0"/>
              <a:t>, African American, Latino, Native American, Asian American, Pacific Islander)</a:t>
            </a:r>
          </a:p>
          <a:p>
            <a:pPr>
              <a:buNone/>
            </a:pPr>
            <a:r>
              <a:rPr lang="en-US" sz="1800" b="1" dirty="0"/>
              <a:t>•History of cardiovascular disease</a:t>
            </a:r>
          </a:p>
          <a:p>
            <a:pPr>
              <a:buNone/>
            </a:pPr>
            <a:r>
              <a:rPr lang="en-US" sz="1800" b="1" dirty="0"/>
              <a:t>•Hypertension or on therapy for hypertension</a:t>
            </a:r>
          </a:p>
          <a:p>
            <a:pPr>
              <a:buNone/>
            </a:pPr>
            <a:r>
              <a:rPr lang="en-US" sz="1800" b="1" dirty="0"/>
              <a:t>•High-density lipoprotein cholesterol level &lt;35 mg/</a:t>
            </a:r>
            <a:r>
              <a:rPr lang="en-US" sz="1800" b="1" dirty="0" err="1"/>
              <a:t>dL</a:t>
            </a:r>
            <a:r>
              <a:rPr lang="en-US" sz="1800" b="1" dirty="0"/>
              <a:t> (0.90 </a:t>
            </a:r>
            <a:r>
              <a:rPr lang="en-US" sz="1800" b="1" dirty="0" err="1"/>
              <a:t>mmol</a:t>
            </a:r>
            <a:r>
              <a:rPr lang="en-US" sz="1800" b="1" dirty="0"/>
              <a:t>/L) and/or a triglyceride level &gt;250 mg/</a:t>
            </a:r>
            <a:r>
              <a:rPr lang="en-US" sz="1800" b="1" dirty="0" err="1"/>
              <a:t>dL</a:t>
            </a:r>
            <a:r>
              <a:rPr lang="en-US" sz="1800" b="1" dirty="0"/>
              <a:t> (2.82 </a:t>
            </a:r>
            <a:r>
              <a:rPr lang="en-US" sz="1800" b="1" dirty="0" err="1"/>
              <a:t>mmol</a:t>
            </a:r>
            <a:r>
              <a:rPr lang="en-US" sz="1800" b="1" dirty="0"/>
              <a:t>/L)</a:t>
            </a:r>
          </a:p>
          <a:p>
            <a:pPr>
              <a:buNone/>
            </a:pPr>
            <a:r>
              <a:rPr lang="en-US" sz="1800" b="1" dirty="0"/>
              <a:t>•Polycystic ovary syndrome</a:t>
            </a:r>
          </a:p>
          <a:p>
            <a:pPr>
              <a:buNone/>
            </a:pPr>
            <a:r>
              <a:rPr lang="en-US" sz="1800" b="1" dirty="0"/>
              <a:t>•Physical inactivity</a:t>
            </a:r>
          </a:p>
          <a:p>
            <a:pPr>
              <a:buNone/>
            </a:pPr>
            <a:r>
              <a:rPr lang="en-US" sz="1800" b="1" dirty="0"/>
              <a:t>•Other clinical condition associated with insulin resistance (</a:t>
            </a:r>
            <a:r>
              <a:rPr lang="en-US" sz="1800" b="1" dirty="0" err="1"/>
              <a:t>eg</a:t>
            </a:r>
            <a:r>
              <a:rPr lang="en-US" sz="1800" b="1" dirty="0"/>
              <a:t>, severe obesity, </a:t>
            </a:r>
            <a:r>
              <a:rPr lang="en-US" sz="1800" b="1" dirty="0" err="1"/>
              <a:t>acanthosis</a:t>
            </a:r>
            <a:r>
              <a:rPr lang="en-US" sz="1800" b="1" dirty="0"/>
              <a:t> </a:t>
            </a:r>
            <a:r>
              <a:rPr lang="en-US" sz="1800" b="1" dirty="0" err="1"/>
              <a:t>nigricans</a:t>
            </a:r>
            <a:r>
              <a:rPr lang="en-US" sz="1800" b="1" dirty="0"/>
              <a:t>)</a:t>
            </a:r>
          </a:p>
          <a:p>
            <a:pPr>
              <a:buNone/>
            </a:pPr>
            <a:r>
              <a:rPr lang="en-US" sz="1800" b="1" dirty="0"/>
              <a:t>•Previous birth of an infant weighing ≥4000 g</a:t>
            </a:r>
          </a:p>
          <a:p>
            <a:pPr>
              <a:buNone/>
            </a:pPr>
            <a:endParaRPr lang="en-US" sz="1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NUTRITIONAL THERAPY</a:t>
            </a:r>
            <a:r>
              <a:rPr lang="en-US" dirty="0" smtClean="0">
                <a:solidFill>
                  <a:srgbClr val="7030A0"/>
                </a:solidFill>
              </a:rPr>
              <a:t> </a:t>
            </a:r>
            <a:endParaRPr lang="en-US" dirty="0">
              <a:solidFill>
                <a:srgbClr val="7030A0"/>
              </a:solidFill>
            </a:endParaRPr>
          </a:p>
        </p:txBody>
      </p:sp>
      <p:sp>
        <p:nvSpPr>
          <p:cNvPr id="3" name="Content Placeholder 2"/>
          <p:cNvSpPr>
            <a:spLocks noGrp="1"/>
          </p:cNvSpPr>
          <p:nvPr>
            <p:ph idx="1"/>
          </p:nvPr>
        </p:nvSpPr>
        <p:spPr/>
        <p:txBody>
          <a:bodyPr/>
          <a:lstStyle/>
          <a:p>
            <a:pPr>
              <a:buNone/>
            </a:pPr>
            <a:r>
              <a:rPr lang="en-US" dirty="0" smtClean="0"/>
              <a:t>The goals of medical nutritional therapy are to:</a:t>
            </a:r>
          </a:p>
          <a:p>
            <a:pPr>
              <a:buNone/>
            </a:pPr>
            <a:r>
              <a:rPr lang="en-US" dirty="0" smtClean="0"/>
              <a:t>●Achieve </a:t>
            </a:r>
            <a:r>
              <a:rPr lang="en-US" dirty="0" err="1" smtClean="0"/>
              <a:t>normoglycemia</a:t>
            </a:r>
            <a:endParaRPr lang="en-US" dirty="0" smtClean="0"/>
          </a:p>
          <a:p>
            <a:pPr>
              <a:buNone/>
            </a:pPr>
            <a:r>
              <a:rPr lang="en-US" dirty="0" smtClean="0"/>
              <a:t>●Prevent ketosis</a:t>
            </a:r>
          </a:p>
          <a:p>
            <a:pPr>
              <a:buNone/>
            </a:pPr>
            <a:r>
              <a:rPr lang="en-US" dirty="0" smtClean="0"/>
              <a:t>●Provide adequate gestational weight gain based on maternal body mass index (BMI)</a:t>
            </a:r>
          </a:p>
          <a:p>
            <a:pPr>
              <a:buNone/>
            </a:pPr>
            <a:r>
              <a:rPr lang="en-US" dirty="0" smtClean="0"/>
              <a:t>●Contribute to fetal well-being</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itchFamily="2" charset="2"/>
              <a:buChar char="Ø"/>
            </a:pPr>
            <a:r>
              <a:rPr lang="en-US" sz="2000" dirty="0" smtClean="0"/>
              <a:t>A typical meal plan for women with gestational diabetes mellitus includes three small- to moderate-sized meals and two to four snacks.</a:t>
            </a:r>
          </a:p>
          <a:p>
            <a:pPr>
              <a:buNone/>
            </a:pPr>
            <a:endParaRPr lang="en-US" sz="2000" dirty="0" smtClean="0"/>
          </a:p>
          <a:p>
            <a:pPr>
              <a:buFont typeface="Wingdings" pitchFamily="2" charset="2"/>
              <a:buChar char="Ø"/>
            </a:pPr>
            <a:r>
              <a:rPr lang="en-US" sz="2000" dirty="0" smtClean="0"/>
              <a:t> For women who are at ideal body weight during pregnancy, the caloric requirement is 30 kcal/kg/day; for women who are overweight, the caloric requirement is 22 to 25 kcal/kg/day; and for morbidly obese women, the caloric requirement is 12 to 14 kcal/kg/day (present pregnant weight), but obese women should consume a minimum of 1800 cal/day to prevent ketosis.</a:t>
            </a:r>
          </a:p>
          <a:p>
            <a:pPr>
              <a:buFont typeface="Wingdings" pitchFamily="2" charset="2"/>
              <a:buChar char="Ø"/>
            </a:pPr>
            <a:r>
              <a:rPr lang="en-US" sz="2000" dirty="0" smtClean="0"/>
              <a:t>limit carbohydrate intake to 40 percent of total calories, while ensuring that </a:t>
            </a:r>
            <a:r>
              <a:rPr lang="en-US" sz="2000" dirty="0" err="1" smtClean="0"/>
              <a:t>ketonuria</a:t>
            </a:r>
            <a:r>
              <a:rPr lang="en-US" sz="2000" dirty="0" smtClean="0"/>
              <a:t> does not ensue.</a:t>
            </a:r>
          </a:p>
          <a:p>
            <a:pPr>
              <a:buFont typeface="Wingdings" pitchFamily="2" charset="2"/>
              <a:buChar char="Ø"/>
            </a:pPr>
            <a:r>
              <a:rPr lang="en-US" sz="2000" dirty="0" smtClean="0"/>
              <a:t> The remaining calories come from protein (20 percent of total calories) and fats (40 percent of total calories; saturated fat intake should be &lt;7 percent of total calories).</a:t>
            </a:r>
          </a:p>
          <a:p>
            <a:pPr>
              <a:buFont typeface="Wingdings" pitchFamily="2" charset="2"/>
              <a:buChar char="Ø"/>
            </a:pPr>
            <a:r>
              <a:rPr lang="en-US" sz="2000" dirty="0" smtClean="0"/>
              <a:t> A bedtime snack may be needed to prevent accelerated (starvation) ketosis overnight.</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TotalTime>
  <Words>629</Words>
  <Application>Microsoft Office PowerPoint</Application>
  <PresentationFormat>On-screen Show (4:3)</PresentationFormat>
  <Paragraphs>106</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Risk factors</vt:lpstr>
      <vt:lpstr>Slide 4</vt:lpstr>
      <vt:lpstr>Timing of screening/testing </vt:lpstr>
      <vt:lpstr>SCREENING AND DIAGNOSTIC TESTING </vt:lpstr>
      <vt:lpstr>IDENTIFICATION OF OVERT DIABETES IN EARLY PREGNANCY </vt:lpstr>
      <vt:lpstr>NUTRITIONAL THERAPY </vt:lpstr>
      <vt:lpstr>Slide 9</vt:lpstr>
      <vt:lpstr>Complications of pregnancy </vt:lpstr>
      <vt:lpstr>Slide 11</vt:lpstr>
      <vt:lpstr>Slide 12</vt:lpstr>
      <vt:lpstr>Slide 13</vt:lpstr>
      <vt:lpstr>Slide 14</vt:lpstr>
      <vt:lpstr>Slide 15</vt:lpstr>
      <vt:lpstr>NEONATAL MANAGEMENT </vt:lpstr>
      <vt:lpstr>Slide 17</vt:lpstr>
      <vt:lpstr>MATERNAL PROGNOSIS </vt:lpstr>
      <vt:lpstr>Slide 19</vt:lpstr>
      <vt:lpstr>Slide 20</vt:lpstr>
      <vt:lpstr>Slide 21</vt:lpstr>
      <vt:lpstr>Follow-up and prevention of type 2 diabetes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Maryam</dc:creator>
  <cp:lastModifiedBy>Magazine1</cp:lastModifiedBy>
  <cp:revision>28</cp:revision>
  <dcterms:created xsi:type="dcterms:W3CDTF">2004-12-31T20:52:42Z</dcterms:created>
  <dcterms:modified xsi:type="dcterms:W3CDTF">2019-11-30T05:01:12Z</dcterms:modified>
</cp:coreProperties>
</file>