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Default Extension="fntdata" ContentType="application/x-fontdata"/>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809" r:id="rId1"/>
  </p:sldMasterIdLst>
  <p:sldIdLst>
    <p:sldId id="257" r:id="rId2"/>
    <p:sldId id="259" r:id="rId3"/>
    <p:sldId id="386" r:id="rId4"/>
    <p:sldId id="396" r:id="rId5"/>
    <p:sldId id="430" r:id="rId6"/>
    <p:sldId id="398" r:id="rId7"/>
    <p:sldId id="399" r:id="rId8"/>
    <p:sldId id="400" r:id="rId9"/>
    <p:sldId id="401" r:id="rId10"/>
    <p:sldId id="402" r:id="rId11"/>
    <p:sldId id="403" r:id="rId12"/>
    <p:sldId id="394" r:id="rId13"/>
    <p:sldId id="404" r:id="rId14"/>
    <p:sldId id="405" r:id="rId15"/>
    <p:sldId id="406" r:id="rId16"/>
    <p:sldId id="431" r:id="rId17"/>
    <p:sldId id="407" r:id="rId18"/>
    <p:sldId id="408" r:id="rId19"/>
    <p:sldId id="388" r:id="rId20"/>
    <p:sldId id="409" r:id="rId21"/>
    <p:sldId id="410" r:id="rId22"/>
    <p:sldId id="411" r:id="rId23"/>
    <p:sldId id="412" r:id="rId24"/>
    <p:sldId id="413" r:id="rId25"/>
    <p:sldId id="414" r:id="rId26"/>
    <p:sldId id="391" r:id="rId27"/>
    <p:sldId id="415" r:id="rId28"/>
    <p:sldId id="416" r:id="rId29"/>
    <p:sldId id="417" r:id="rId30"/>
    <p:sldId id="418" r:id="rId31"/>
    <p:sldId id="419" r:id="rId32"/>
    <p:sldId id="420" r:id="rId33"/>
    <p:sldId id="421" r:id="rId34"/>
    <p:sldId id="383" r:id="rId35"/>
    <p:sldId id="422" r:id="rId36"/>
    <p:sldId id="423" r:id="rId37"/>
    <p:sldId id="424" r:id="rId38"/>
    <p:sldId id="425" r:id="rId39"/>
    <p:sldId id="426" r:id="rId40"/>
    <p:sldId id="427" r:id="rId41"/>
    <p:sldId id="428" r:id="rId42"/>
    <p:sldId id="429" r:id="rId43"/>
    <p:sldId id="397" r:id="rId44"/>
  </p:sldIdLst>
  <p:sldSz cx="9144000" cy="6858000" type="screen4x3"/>
  <p:notesSz cx="6858000" cy="9144000"/>
  <p:embeddedFontLst>
    <p:embeddedFont>
      <p:font typeface="Calibri" pitchFamily="34" charset="0"/>
      <p:regular r:id="rId45"/>
      <p:bold r:id="rId46"/>
      <p:italic r:id="rId47"/>
      <p:boldItalic r:id="rId48"/>
    </p:embeddedFont>
    <p:embeddedFont>
      <p:font typeface="Trebuchet MS" pitchFamily="34" charset="0"/>
      <p:regular r:id="rId49"/>
      <p:bold r:id="rId50"/>
      <p:italic r:id="rId51"/>
      <p:boldItalic r:id="rId52"/>
    </p:embeddedFont>
    <p:embeddedFont>
      <p:font typeface="Wingdings 3" pitchFamily="18" charset="2"/>
      <p:regular r:id="rId5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540F"/>
    <a:srgbClr val="0BB527"/>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66" d="100"/>
        <a:sy n="66" d="100"/>
      </p:scale>
      <p:origin x="0" y="93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3.fntdata"/><Relationship Id="rId50" Type="http://schemas.openxmlformats.org/officeDocument/2006/relationships/font" Target="fonts/font6.fntdata"/><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3"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5.fntdata"/><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4.fntdata"/><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font" Target="fonts/font7.fntdata"/><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981972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395662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8F273-26B9-4915-BF50-41F738A857C4}"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852723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450394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8F273-26B9-4915-BF50-41F738A857C4}"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065608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3324669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3343324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279086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302234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125400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196346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4020712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220111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106879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15760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ABEBC26-BCE0-4E10-92E3-07F44E2382E0}" type="datetimeFigureOut">
              <a:rPr lang="en-US" smtClean="0"/>
              <a:pPr/>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97856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BEBC26-BCE0-4E10-92E3-07F44E2382E0}" type="datetimeFigureOut">
              <a:rPr lang="en-US" smtClean="0"/>
              <a:pPr/>
              <a:t>12/30/2019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758F273-26B9-4915-BF50-41F738A857C4}" type="slidenum">
              <a:rPr lang="en-US" smtClean="0"/>
              <a:pPr/>
              <a:t>‹#›</a:t>
            </a:fld>
            <a:endParaRPr lang="en-US"/>
          </a:p>
        </p:txBody>
      </p:sp>
    </p:spTree>
    <p:extLst>
      <p:ext uri="{BB962C8B-B14F-4D97-AF65-F5344CB8AC3E}">
        <p14:creationId xmlns:p14="http://schemas.microsoft.com/office/powerpoint/2010/main" xmlns="" val="680094130"/>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295400" y="1219200"/>
            <a:ext cx="6400800" cy="4114800"/>
          </a:xfrm>
        </p:spPr>
      </p:pic>
    </p:spTree>
    <p:extLst>
      <p:ext uri="{BB962C8B-B14F-4D97-AF65-F5344CB8AC3E}">
        <p14:creationId xmlns:p14="http://schemas.microsoft.com/office/powerpoint/2010/main" xmlns="" val="1684990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7467600" cy="4419600"/>
          </a:xfrm>
        </p:spPr>
        <p:txBody>
          <a:bodyPr>
            <a:normAutofit/>
          </a:bodyPr>
          <a:lstStyle/>
          <a:p>
            <a:pPr lvl="0" algn="just">
              <a:lnSpc>
                <a:spcPct val="107000"/>
              </a:lnSpc>
              <a:spcBef>
                <a:spcPts val="0"/>
              </a:spcBef>
              <a:buFont typeface="Wingdings" panose="05000000000000000000" pitchFamily="2" charset="2"/>
              <a:buChar char=""/>
            </a:pPr>
            <a:endParaRPr lang="en-US" sz="28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endParaRPr lang="en-US" sz="3200" b="1" i="1" dirty="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32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UI </a:t>
            </a:r>
            <a:r>
              <a:rPr lang="en-US" sz="32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can result in prolonged hospital admission, </a:t>
            </a:r>
            <a:r>
              <a:rPr lang="en-US" sz="32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UTIs, </a:t>
            </a:r>
            <a:r>
              <a:rPr lang="en-US" sz="32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contact dermatitis, and falls. </a:t>
            </a:r>
            <a:endParaRPr lang="en-US" sz="32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32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UI is a leading cause of admission to a nursing home. </a:t>
            </a:r>
            <a:endParaRPr lang="en-US" sz="32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800" dirty="0">
              <a:solidFill>
                <a:schemeClr val="tx1"/>
              </a:solidFill>
            </a:endParaRPr>
          </a:p>
        </p:txBody>
      </p:sp>
    </p:spTree>
    <p:extLst>
      <p:ext uri="{BB962C8B-B14F-4D97-AF65-F5344CB8AC3E}">
        <p14:creationId xmlns:p14="http://schemas.microsoft.com/office/powerpoint/2010/main" xmlns="" val="2054935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6934200" cy="3880773"/>
          </a:xfrm>
        </p:spPr>
        <p:txBody>
          <a:bodyPr>
            <a:normAutofit/>
          </a:bodyPr>
          <a:lstStyle/>
          <a:p>
            <a:pPr marL="0" marR="0" indent="0" algn="ctr">
              <a:lnSpc>
                <a:spcPct val="107000"/>
              </a:lnSpc>
              <a:spcBef>
                <a:spcPts val="0"/>
              </a:spcBef>
              <a:spcAft>
                <a:spcPts val="800"/>
              </a:spcAft>
              <a:buNone/>
            </a:pP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Signs </a:t>
            </a:r>
            <a:r>
              <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and Symptoms </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3600" b="1" dirty="0">
              <a:solidFill>
                <a:srgbClr val="FF0000"/>
              </a:solidFill>
            </a:endParaRPr>
          </a:p>
        </p:txBody>
      </p:sp>
    </p:spTree>
    <p:extLst>
      <p:ext uri="{BB962C8B-B14F-4D97-AF65-F5344CB8AC3E}">
        <p14:creationId xmlns:p14="http://schemas.microsoft.com/office/powerpoint/2010/main" xmlns="" val="2093217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914400" y="685800"/>
            <a:ext cx="6324600" cy="5160963"/>
          </a:xfrm>
        </p:spPr>
      </p:pic>
    </p:spTree>
    <p:extLst>
      <p:ext uri="{BB962C8B-B14F-4D97-AF65-F5344CB8AC3E}">
        <p14:creationId xmlns:p14="http://schemas.microsoft.com/office/powerpoint/2010/main" xmlns="" val="3128903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838201"/>
            <a:ext cx="7010401" cy="4953000"/>
          </a:xfrm>
        </p:spPr>
        <p:txBody>
          <a:bodyPr>
            <a:normAutofit/>
          </a:bodyPr>
          <a:lstStyle/>
          <a:p>
            <a:pPr marL="0" marR="0" algn="just">
              <a:lnSpc>
                <a:spcPct val="107000"/>
              </a:lnSpc>
              <a:spcBef>
                <a:spcPts val="0"/>
              </a:spcBef>
              <a:spcAft>
                <a:spcPts val="800"/>
              </a:spcAft>
            </a:pPr>
            <a:r>
              <a:rPr lang="en-US" sz="3600" b="1"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Types of urinary incontinence </a:t>
            </a:r>
            <a:endParaRPr lang="en-US" sz="36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endParaRPr lang="en-US" sz="2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36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Stress urinary incontinence </a:t>
            </a:r>
            <a:endParaRPr lang="en-US" sz="3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36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Urge urinary incontinence </a:t>
            </a:r>
            <a:endParaRPr lang="en-US" sz="3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36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Mixed urinary incontinence </a:t>
            </a:r>
            <a:endParaRPr lang="en-US" sz="3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36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Functional urinary incontinence </a:t>
            </a:r>
            <a:endParaRPr lang="en-US" sz="3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36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Overflow urinary incontinence </a:t>
            </a:r>
            <a:endParaRPr lang="en-US" sz="3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36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Continuous urinary incontinence </a:t>
            </a:r>
            <a:endParaRPr lang="en-US" sz="3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400" dirty="0">
              <a:solidFill>
                <a:schemeClr val="tx1"/>
              </a:solidFill>
            </a:endParaRPr>
          </a:p>
        </p:txBody>
      </p:sp>
    </p:spTree>
    <p:extLst>
      <p:ext uri="{BB962C8B-B14F-4D97-AF65-F5344CB8AC3E}">
        <p14:creationId xmlns:p14="http://schemas.microsoft.com/office/powerpoint/2010/main" xmlns="" val="4281363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7086602" cy="3124200"/>
          </a:xfrm>
        </p:spPr>
        <p:txBody>
          <a:bodyPr>
            <a:normAutofit/>
          </a:bodyPr>
          <a:lstStyle/>
          <a:p>
            <a:pPr lvl="0" algn="just">
              <a:lnSpc>
                <a:spcPct val="107000"/>
              </a:lnSpc>
              <a:spcBef>
                <a:spcPts val="0"/>
              </a:spcBef>
              <a:buFont typeface="Wingdings" panose="05000000000000000000" pitchFamily="2" charset="2"/>
              <a:buChar char=""/>
            </a:pPr>
            <a:r>
              <a:rPr lang="en-US" sz="36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Transient urinary incontinence </a:t>
            </a:r>
            <a:endParaRPr lang="en-US" sz="3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36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Reflex urinary incontinence </a:t>
            </a:r>
            <a:endParaRPr lang="en-US" sz="3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36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Giggle urinary incontinence </a:t>
            </a:r>
            <a:endParaRPr lang="en-US" sz="36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800" dirty="0">
              <a:solidFill>
                <a:schemeClr val="tx1"/>
              </a:solidFill>
            </a:endParaRPr>
          </a:p>
        </p:txBody>
      </p:sp>
    </p:spTree>
    <p:extLst>
      <p:ext uri="{BB962C8B-B14F-4D97-AF65-F5344CB8AC3E}">
        <p14:creationId xmlns:p14="http://schemas.microsoft.com/office/powerpoint/2010/main" xmlns="" val="230215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838200"/>
            <a:ext cx="7010402" cy="5867400"/>
          </a:xfrm>
        </p:spPr>
        <p:txBody>
          <a:bodyPr>
            <a:normAutofit/>
          </a:bodyPr>
          <a:lstStyle/>
          <a:p>
            <a:pPr marL="0" marR="0" algn="just">
              <a:lnSpc>
                <a:spcPct val="107000"/>
              </a:lnSpc>
              <a:spcBef>
                <a:spcPts val="0"/>
              </a:spcBef>
              <a:spcAft>
                <a:spcPts val="800"/>
              </a:spcAft>
              <a:buNone/>
            </a:pPr>
            <a:r>
              <a:rPr lang="en-US" sz="3600" b="1"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Risk Factors:</a:t>
            </a:r>
            <a:endParaRPr lang="en-US" sz="36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Age </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Sex (gender) </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Obstetrical history</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History of pelvic surgery </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Spinal and CNS trauma and surgery </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Lifestyle issues (smoking, alcohol or caffeine abuse)</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Chronic cough</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COPD </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CHF </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DM</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Obesity</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1600" dirty="0">
              <a:solidFill>
                <a:schemeClr val="tx1"/>
              </a:solidFill>
            </a:endParaRPr>
          </a:p>
        </p:txBody>
      </p:sp>
    </p:spTree>
    <p:extLst>
      <p:ext uri="{BB962C8B-B14F-4D97-AF65-F5344CB8AC3E}">
        <p14:creationId xmlns:p14="http://schemas.microsoft.com/office/powerpoint/2010/main" xmlns="" val="3473018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1066800"/>
            <a:ext cx="7010402" cy="5638800"/>
          </a:xfrm>
        </p:spPr>
        <p:txBody>
          <a:bodyPr>
            <a:normAutofit/>
          </a:bodyPr>
          <a:lstStyle/>
          <a:p>
            <a:pPr marL="0" marR="0" algn="just">
              <a:lnSpc>
                <a:spcPct val="107000"/>
              </a:lnSpc>
              <a:spcBef>
                <a:spcPts val="0"/>
              </a:spcBef>
              <a:spcAft>
                <a:spcPts val="800"/>
              </a:spcAft>
            </a:pPr>
            <a:r>
              <a:rPr lang="en-US" sz="2800" b="1"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Risk Factors:</a:t>
            </a:r>
            <a:endParaRPr lang="en-US" sz="28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Connective </a:t>
            </a: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tissue disorders </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Postmenopausal </a:t>
            </a:r>
            <a:r>
              <a:rPr lang="en-US" sz="2400" b="1" i="1" dirty="0" err="1">
                <a:solidFill>
                  <a:schemeClr val="tx1"/>
                </a:solidFill>
                <a:latin typeface="Times New Roman" panose="02020603050405020304" pitchFamily="18" charset="0"/>
                <a:ea typeface="Calibri" panose="020F0502020204030204" pitchFamily="34" charset="0"/>
                <a:cs typeface="Arial" panose="020B0604020202020204" pitchFamily="34" charset="0"/>
              </a:rPr>
              <a:t>hypoestrogenism</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CNS or spinal cord disorders </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Chronic UTIS</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Cancers of pelvic organs </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Urologic disorders (stones)</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Medications (Alpha-blockers, allergy medications, Estrogen replacement, Beta-</a:t>
            </a:r>
            <a:r>
              <a:rPr lang="en-US" sz="2400" b="1" i="1" dirty="0" err="1">
                <a:solidFill>
                  <a:schemeClr val="tx1"/>
                </a:solidFill>
                <a:latin typeface="Times New Roman" panose="02020603050405020304" pitchFamily="18" charset="0"/>
                <a:ea typeface="Calibri" panose="020F0502020204030204" pitchFamily="34" charset="0"/>
                <a:cs typeface="Arial" panose="020B0604020202020204" pitchFamily="34" charset="0"/>
              </a:rPr>
              <a:t>mimetics</a:t>
            </a: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 sedative, Muscle relaxants, Diuretics, ACE inhibitors)</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24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Family history</a:t>
            </a:r>
            <a:endParaRPr lang="en-US" sz="24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1600" dirty="0">
              <a:solidFill>
                <a:schemeClr val="tx1"/>
              </a:solidFill>
            </a:endParaRPr>
          </a:p>
        </p:txBody>
      </p:sp>
    </p:spTree>
    <p:extLst>
      <p:ext uri="{BB962C8B-B14F-4D97-AF65-F5344CB8AC3E}">
        <p14:creationId xmlns:p14="http://schemas.microsoft.com/office/powerpoint/2010/main" xmlns="" val="3473018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7086601" cy="2514600"/>
          </a:xfrm>
        </p:spPr>
        <p:txBody>
          <a:bodyPr>
            <a:normAutofit/>
          </a:bodyPr>
          <a:lstStyle/>
          <a:p>
            <a:pPr marL="0" marR="0" indent="0" algn="just">
              <a:lnSpc>
                <a:spcPct val="107000"/>
              </a:lnSpc>
              <a:spcBef>
                <a:spcPts val="0"/>
              </a:spcBef>
              <a:spcAft>
                <a:spcPts val="800"/>
              </a:spcAft>
              <a:buNone/>
            </a:pPr>
            <a:r>
              <a:rPr lang="en-US" sz="24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    </a:t>
            </a:r>
            <a:endParaRPr lang="en-US" sz="24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endParaRPr lang="en-US" sz="28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Functional contributors to </a:t>
            </a:r>
            <a:r>
              <a:rPr lang="en-US" sz="28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incontinence:</a:t>
            </a:r>
          </a:p>
          <a:p>
            <a:pPr marL="0" marR="0" algn="just">
              <a:lnSpc>
                <a:spcPct val="107000"/>
              </a:lnSpc>
              <a:spcBef>
                <a:spcPts val="0"/>
              </a:spcBef>
              <a:spcAft>
                <a:spcPts val="800"/>
              </a:spcAft>
              <a:buNone/>
            </a:pPr>
            <a:r>
              <a:rPr lang="en-US" sz="24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            </a:t>
            </a:r>
            <a:r>
              <a:rPr lang="en-US" sz="32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DIAPPERS</a:t>
            </a:r>
            <a:endParaRPr lang="en-US" sz="3200" b="1" dirty="0" smtClean="0">
              <a:solidFill>
                <a:srgbClr val="FF0000"/>
              </a:solidFill>
              <a:latin typeface="Calibri" panose="020F0502020204030204" pitchFamily="34" charset="0"/>
              <a:ea typeface="Calibri" panose="020F0502020204030204" pitchFamily="34" charset="0"/>
              <a:cs typeface="Arial" panose="020B0604020202020204" pitchFamily="34" charset="0"/>
            </a:endParaRPr>
          </a:p>
          <a:p>
            <a:endParaRPr lang="en-US" sz="2400" dirty="0">
              <a:solidFill>
                <a:schemeClr val="tx1"/>
              </a:solidFill>
            </a:endParaRPr>
          </a:p>
        </p:txBody>
      </p:sp>
    </p:spTree>
    <p:extLst>
      <p:ext uri="{BB962C8B-B14F-4D97-AF65-F5344CB8AC3E}">
        <p14:creationId xmlns:p14="http://schemas.microsoft.com/office/powerpoint/2010/main" xmlns="" val="2295645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0"/>
            <a:ext cx="6705600" cy="2182810"/>
          </a:xfrm>
        </p:spPr>
        <p:txBody>
          <a:bodyPr>
            <a:normAutofit/>
          </a:bodyPr>
          <a:lstStyle/>
          <a:p>
            <a:pPr marL="0" marR="0" indent="0" algn="ctr">
              <a:lnSpc>
                <a:spcPct val="107000"/>
              </a:lnSpc>
              <a:spcBef>
                <a:spcPts val="0"/>
              </a:spcBef>
              <a:spcAft>
                <a:spcPts val="800"/>
              </a:spcAft>
              <a:buNone/>
            </a:pP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44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Disease </a:t>
            </a:r>
            <a:r>
              <a:rPr lang="en-US" sz="44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Management</a:t>
            </a:r>
            <a:endParaRPr lang="en-US" sz="4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3600" b="1" dirty="0">
              <a:solidFill>
                <a:srgbClr val="FF0000"/>
              </a:solidFill>
            </a:endParaRPr>
          </a:p>
        </p:txBody>
      </p:sp>
    </p:spTree>
    <p:extLst>
      <p:ext uri="{BB962C8B-B14F-4D97-AF65-F5344CB8AC3E}">
        <p14:creationId xmlns:p14="http://schemas.microsoft.com/office/powerpoint/2010/main" xmlns="" val="294028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066800" y="838200"/>
            <a:ext cx="6324600" cy="5181600"/>
          </a:xfrm>
        </p:spPr>
      </p:pic>
    </p:spTree>
    <p:extLst>
      <p:ext uri="{BB962C8B-B14F-4D97-AF65-F5344CB8AC3E}">
        <p14:creationId xmlns:p14="http://schemas.microsoft.com/office/powerpoint/2010/main" xmlns="" val="240971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7476067" cy="3332816"/>
          </a:xfrm>
        </p:spPr>
        <p:txBody>
          <a:bodyPr>
            <a:normAutofit/>
          </a:bodyPr>
          <a:lstStyle/>
          <a:p>
            <a:pPr marL="0" indent="0" algn="ctr">
              <a:lnSpc>
                <a:spcPct val="107000"/>
              </a:lnSpc>
              <a:spcBef>
                <a:spcPts val="0"/>
              </a:spcBef>
              <a:spcAft>
                <a:spcPts val="800"/>
              </a:spcAft>
              <a:buNone/>
            </a:pPr>
            <a:r>
              <a:rPr lang="en-US" sz="48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endParaRPr lang="en-US" sz="48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4800" b="1"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Urinary Incontinence </a:t>
            </a:r>
            <a:endParaRPr lang="en-US" sz="48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4000" b="1" i="1" u="sng" dirty="0">
              <a:solidFill>
                <a:srgbClr val="FF0000"/>
              </a:solidFill>
            </a:endParaRPr>
          </a:p>
        </p:txBody>
      </p:sp>
    </p:spTree>
    <p:extLst>
      <p:ext uri="{BB962C8B-B14F-4D97-AF65-F5344CB8AC3E}">
        <p14:creationId xmlns:p14="http://schemas.microsoft.com/office/powerpoint/2010/main" xmlns="" val="2670962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2600"/>
            <a:ext cx="6705600" cy="3657600"/>
          </a:xfrm>
        </p:spPr>
        <p:txBody>
          <a:bodyPr>
            <a:normAutofit/>
          </a:bodyPr>
          <a:lstStyle/>
          <a:p>
            <a:pPr marL="0" marR="0" algn="just">
              <a:lnSpc>
                <a:spcPct val="107000"/>
              </a:lnSpc>
              <a:spcBef>
                <a:spcPts val="0"/>
              </a:spcBef>
              <a:spcAft>
                <a:spcPts val="800"/>
              </a:spcAft>
              <a:buNone/>
            </a:pPr>
            <a:r>
              <a:rPr lang="en-US" sz="32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Lifestyle </a:t>
            </a:r>
            <a:r>
              <a:rPr lang="en-US" sz="32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intervention</a:t>
            </a:r>
          </a:p>
          <a:p>
            <a:pPr marL="0" marR="0" indent="0" algn="just">
              <a:lnSpc>
                <a:spcPct val="107000"/>
              </a:lnSpc>
              <a:spcBef>
                <a:spcPts val="0"/>
              </a:spcBef>
              <a:spcAft>
                <a:spcPts val="800"/>
              </a:spcAft>
              <a:buNone/>
            </a:pPr>
            <a:endParaRPr lang="en-US" sz="24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i="1" dirty="0">
                <a:solidFill>
                  <a:schemeClr val="tx1"/>
                </a:solidFill>
                <a:latin typeface="Times New Roman" panose="02020603050405020304" pitchFamily="18" charset="0"/>
                <a:ea typeface="Calibri" panose="020F0502020204030204" pitchFamily="34" charset="0"/>
                <a:cs typeface="Arial" panose="020B0604020202020204" pitchFamily="34" charset="0"/>
              </a:rPr>
              <a:t>Obesity</a:t>
            </a:r>
            <a:endParaRPr lang="en-US" sz="2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i="1" dirty="0">
                <a:solidFill>
                  <a:schemeClr val="tx1"/>
                </a:solidFill>
                <a:latin typeface="Times New Roman" panose="02020603050405020304" pitchFamily="18" charset="0"/>
                <a:ea typeface="Calibri" panose="020F0502020204030204" pitchFamily="34" charset="0"/>
                <a:cs typeface="Arial" panose="020B0604020202020204" pitchFamily="34" charset="0"/>
              </a:rPr>
              <a:t>Smoking </a:t>
            </a:r>
            <a:endParaRPr lang="en-US" sz="2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400" i="1" dirty="0">
                <a:solidFill>
                  <a:schemeClr val="tx1"/>
                </a:solidFill>
                <a:latin typeface="Times New Roman" panose="02020603050405020304" pitchFamily="18" charset="0"/>
                <a:ea typeface="Calibri" panose="020F0502020204030204" pitchFamily="34" charset="0"/>
                <a:cs typeface="Arial" panose="020B0604020202020204" pitchFamily="34" charset="0"/>
              </a:rPr>
              <a:t>Level of physical activity</a:t>
            </a:r>
            <a:endParaRPr lang="en-US" sz="2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2400" i="1" dirty="0">
                <a:solidFill>
                  <a:schemeClr val="tx1"/>
                </a:solidFill>
                <a:latin typeface="Times New Roman" panose="02020603050405020304" pitchFamily="18" charset="0"/>
                <a:ea typeface="Calibri" panose="020F0502020204030204" pitchFamily="34" charset="0"/>
                <a:cs typeface="Arial" panose="020B0604020202020204" pitchFamily="34" charset="0"/>
              </a:rPr>
              <a:t>Diet</a:t>
            </a:r>
            <a:endParaRPr lang="en-US" sz="2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400" dirty="0">
              <a:solidFill>
                <a:schemeClr val="tx1"/>
              </a:solidFill>
            </a:endParaRPr>
          </a:p>
        </p:txBody>
      </p:sp>
    </p:spTree>
    <p:extLst>
      <p:ext uri="{BB962C8B-B14F-4D97-AF65-F5344CB8AC3E}">
        <p14:creationId xmlns:p14="http://schemas.microsoft.com/office/powerpoint/2010/main" xmlns="" val="2496761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7086600" cy="2944810"/>
          </a:xfrm>
        </p:spPr>
        <p:txBody>
          <a:bodyPr>
            <a:normAutofit/>
          </a:bodyPr>
          <a:lstStyle/>
          <a:p>
            <a:pPr marL="0" marR="0" indent="0" algn="ctr">
              <a:lnSpc>
                <a:spcPct val="107000"/>
              </a:lnSpc>
              <a:spcBef>
                <a:spcPts val="0"/>
              </a:spcBef>
              <a:spcAft>
                <a:spcPts val="800"/>
              </a:spcAft>
              <a:buNone/>
            </a:pP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Caffeine </a:t>
            </a:r>
            <a:r>
              <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reduction </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3600" b="1" dirty="0">
              <a:solidFill>
                <a:srgbClr val="FF0000"/>
              </a:solidFill>
            </a:endParaRPr>
          </a:p>
        </p:txBody>
      </p:sp>
    </p:spTree>
    <p:extLst>
      <p:ext uri="{BB962C8B-B14F-4D97-AF65-F5344CB8AC3E}">
        <p14:creationId xmlns:p14="http://schemas.microsoft.com/office/powerpoint/2010/main" xmlns="" val="1129998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1"/>
            <a:ext cx="6705600" cy="3581400"/>
          </a:xfrm>
        </p:spPr>
        <p:txBody>
          <a:bodyPr>
            <a:normAutofit/>
          </a:bodyPr>
          <a:lstStyle/>
          <a:p>
            <a:pPr marL="0" marR="0" indent="0" algn="ctr">
              <a:lnSpc>
                <a:spcPct val="107000"/>
              </a:lnSpc>
              <a:spcBef>
                <a:spcPts val="0"/>
              </a:spcBef>
              <a:spcAft>
                <a:spcPts val="800"/>
              </a:spcAft>
              <a:buNone/>
            </a:pP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endPar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Physical </a:t>
            </a:r>
            <a:r>
              <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exercise </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3600" b="1" dirty="0">
              <a:solidFill>
                <a:srgbClr val="FF0000"/>
              </a:solidFill>
            </a:endParaRPr>
          </a:p>
        </p:txBody>
      </p:sp>
    </p:spTree>
    <p:extLst>
      <p:ext uri="{BB962C8B-B14F-4D97-AF65-F5344CB8AC3E}">
        <p14:creationId xmlns:p14="http://schemas.microsoft.com/office/powerpoint/2010/main" xmlns="" val="3908736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6858000" cy="2792410"/>
          </a:xfrm>
        </p:spPr>
        <p:txBody>
          <a:bodyPr>
            <a:normAutofit/>
          </a:bodyPr>
          <a:lstStyle/>
          <a:p>
            <a:pPr marL="0" marR="0" indent="0" algn="ctr">
              <a:lnSpc>
                <a:spcPct val="107000"/>
              </a:lnSpc>
              <a:spcBef>
                <a:spcPts val="0"/>
              </a:spcBef>
              <a:spcAft>
                <a:spcPts val="800"/>
              </a:spcAft>
              <a:buNone/>
            </a:pP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Fluid </a:t>
            </a:r>
            <a:r>
              <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intake </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3600" b="1" dirty="0">
              <a:solidFill>
                <a:srgbClr val="FF0000"/>
              </a:solidFill>
            </a:endParaRPr>
          </a:p>
        </p:txBody>
      </p:sp>
    </p:spTree>
    <p:extLst>
      <p:ext uri="{BB962C8B-B14F-4D97-AF65-F5344CB8AC3E}">
        <p14:creationId xmlns:p14="http://schemas.microsoft.com/office/powerpoint/2010/main" xmlns="" val="1077062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57400"/>
            <a:ext cx="6347714" cy="2792410"/>
          </a:xfrm>
        </p:spPr>
        <p:txBody>
          <a:bodyPr>
            <a:normAutofit/>
          </a:bodyPr>
          <a:lstStyle/>
          <a:p>
            <a:pPr marL="0" marR="0" indent="0" algn="ctr">
              <a:lnSpc>
                <a:spcPct val="107000"/>
              </a:lnSpc>
              <a:spcBef>
                <a:spcPts val="0"/>
              </a:spcBef>
              <a:spcAft>
                <a:spcPts val="800"/>
              </a:spcAft>
              <a:buNone/>
            </a:pP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Obesity </a:t>
            </a:r>
            <a:r>
              <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and weight loss</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3600" b="1" dirty="0">
              <a:solidFill>
                <a:srgbClr val="FF0000"/>
              </a:solidFill>
            </a:endParaRPr>
          </a:p>
        </p:txBody>
      </p:sp>
    </p:spTree>
    <p:extLst>
      <p:ext uri="{BB962C8B-B14F-4D97-AF65-F5344CB8AC3E}">
        <p14:creationId xmlns:p14="http://schemas.microsoft.com/office/powerpoint/2010/main" xmlns="" val="1721581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371599"/>
            <a:ext cx="6347714" cy="3124201"/>
          </a:xfrm>
        </p:spPr>
        <p:txBody>
          <a:bodyPr>
            <a:normAutofit/>
          </a:bodyPr>
          <a:lstStyle/>
          <a:p>
            <a:pPr marL="0" marR="0" indent="0" algn="ctr">
              <a:lnSpc>
                <a:spcPct val="107000"/>
              </a:lnSpc>
              <a:spcBef>
                <a:spcPts val="0"/>
              </a:spcBef>
              <a:spcAft>
                <a:spcPts val="800"/>
              </a:spcAft>
              <a:buNone/>
            </a:pP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endPar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Smoking </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3600" b="1" dirty="0">
              <a:solidFill>
                <a:srgbClr val="FF0000"/>
              </a:solidFill>
            </a:endParaRPr>
          </a:p>
        </p:txBody>
      </p:sp>
    </p:spTree>
    <p:extLst>
      <p:ext uri="{BB962C8B-B14F-4D97-AF65-F5344CB8AC3E}">
        <p14:creationId xmlns:p14="http://schemas.microsoft.com/office/powerpoint/2010/main" xmlns="" val="472357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219200" y="838200"/>
            <a:ext cx="5867400" cy="5160963"/>
          </a:xfrm>
        </p:spPr>
      </p:pic>
    </p:spTree>
    <p:extLst>
      <p:ext uri="{BB962C8B-B14F-4D97-AF65-F5344CB8AC3E}">
        <p14:creationId xmlns:p14="http://schemas.microsoft.com/office/powerpoint/2010/main" xmlns="" val="1975756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7924800" cy="2944810"/>
          </a:xfrm>
        </p:spPr>
        <p:txBody>
          <a:bodyPr>
            <a:normAutofit/>
          </a:bodyPr>
          <a:lstStyle/>
          <a:p>
            <a:pPr marL="0" marR="0" indent="0" algn="ctr">
              <a:lnSpc>
                <a:spcPct val="107000"/>
              </a:lnSpc>
              <a:spcBef>
                <a:spcPts val="0"/>
              </a:spcBef>
              <a:spcAft>
                <a:spcPts val="800"/>
              </a:spcAft>
              <a:buNone/>
            </a:pPr>
            <a:endParaRPr lang="en-US" sz="28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endParaRPr lang="en-US" sz="28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“Behavioral </a:t>
            </a:r>
            <a:r>
              <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and physical </a:t>
            </a: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therapies” </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2800" b="1" dirty="0">
              <a:solidFill>
                <a:srgbClr val="FF0000"/>
              </a:solidFill>
            </a:endParaRPr>
          </a:p>
        </p:txBody>
      </p:sp>
    </p:spTree>
    <p:extLst>
      <p:ext uri="{BB962C8B-B14F-4D97-AF65-F5344CB8AC3E}">
        <p14:creationId xmlns:p14="http://schemas.microsoft.com/office/powerpoint/2010/main" xmlns="" val="722596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2160591"/>
            <a:ext cx="7086601" cy="2182810"/>
          </a:xfrm>
        </p:spPr>
        <p:txBody>
          <a:bodyPr>
            <a:normAutofit/>
          </a:bodyPr>
          <a:lstStyle/>
          <a:p>
            <a:pPr lvl="0" algn="just">
              <a:lnSpc>
                <a:spcPct val="107000"/>
              </a:lnSpc>
              <a:spcBef>
                <a:spcPts val="0"/>
              </a:spcBef>
              <a:buFont typeface="Wingdings" panose="05000000000000000000" pitchFamily="2" charset="2"/>
              <a:buChar char=""/>
            </a:pPr>
            <a:r>
              <a:rPr lang="en-US" sz="32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Prompted voiding </a:t>
            </a:r>
            <a:endPar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32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Bladder training </a:t>
            </a:r>
            <a:endPar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endParaRPr lang="en-US" sz="3200" dirty="0">
              <a:solidFill>
                <a:schemeClr val="tx1"/>
              </a:solidFill>
            </a:endParaRPr>
          </a:p>
        </p:txBody>
      </p:sp>
    </p:spTree>
    <p:extLst>
      <p:ext uri="{BB962C8B-B14F-4D97-AF65-F5344CB8AC3E}">
        <p14:creationId xmlns:p14="http://schemas.microsoft.com/office/powerpoint/2010/main" xmlns="" val="1268531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524000"/>
            <a:ext cx="6347714" cy="3657599"/>
          </a:xfrm>
        </p:spPr>
        <p:txBody>
          <a:bodyPr>
            <a:normAutofit/>
          </a:bodyPr>
          <a:lstStyle/>
          <a:p>
            <a:pPr marL="0" marR="0" algn="just">
              <a:lnSpc>
                <a:spcPct val="107000"/>
              </a:lnSpc>
              <a:spcBef>
                <a:spcPts val="0"/>
              </a:spcBef>
              <a:spcAft>
                <a:spcPts val="800"/>
              </a:spcAft>
            </a:pPr>
            <a:endParaRPr lang="en-US" sz="20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32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Pelvic </a:t>
            </a:r>
            <a:r>
              <a:rPr lang="en-US" sz="32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floor muscle training </a:t>
            </a:r>
            <a:endParaRPr lang="en-US" sz="32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endParaRPr lang="en-US" sz="20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0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Efficacy </a:t>
            </a:r>
            <a:r>
              <a:rPr lang="en-US" sz="2000" i="1" dirty="0">
                <a:solidFill>
                  <a:schemeClr val="tx1"/>
                </a:solidFill>
                <a:latin typeface="Times New Roman" panose="02020603050405020304" pitchFamily="18" charset="0"/>
                <a:ea typeface="Calibri" panose="020F0502020204030204" pitchFamily="34" charset="0"/>
                <a:cs typeface="Arial" panose="020B0604020202020204" pitchFamily="34" charset="0"/>
              </a:rPr>
              <a:t>of PFMT in SUI, UUI and MUI in women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000" i="1" dirty="0">
                <a:solidFill>
                  <a:schemeClr val="tx1"/>
                </a:solidFill>
                <a:latin typeface="Times New Roman" panose="02020603050405020304" pitchFamily="18" charset="0"/>
                <a:ea typeface="Calibri" panose="020F0502020204030204" pitchFamily="34" charset="0"/>
                <a:cs typeface="Arial" panose="020B0604020202020204" pitchFamily="34" charset="0"/>
              </a:rPr>
              <a:t>Efficacy of PFMT in childbearing women</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000" i="1" dirty="0">
                <a:solidFill>
                  <a:schemeClr val="tx1"/>
                </a:solidFill>
                <a:latin typeface="Times New Roman" panose="02020603050405020304" pitchFamily="18" charset="0"/>
                <a:ea typeface="Calibri" panose="020F0502020204030204" pitchFamily="34" charset="0"/>
                <a:cs typeface="Arial" panose="020B0604020202020204" pitchFamily="34" charset="0"/>
              </a:rPr>
              <a:t>PFMT in the elderly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2000" i="1" dirty="0">
                <a:solidFill>
                  <a:schemeClr val="tx1"/>
                </a:solidFill>
                <a:latin typeface="Times New Roman" panose="02020603050405020304" pitchFamily="18" charset="0"/>
                <a:ea typeface="Calibri" panose="020F0502020204030204" pitchFamily="34" charset="0"/>
                <a:cs typeface="Arial" panose="020B0604020202020204" pitchFamily="34" charset="0"/>
              </a:rPr>
              <a:t>PFMT in men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000" dirty="0">
              <a:solidFill>
                <a:schemeClr val="tx1"/>
              </a:solidFill>
            </a:endParaRPr>
          </a:p>
        </p:txBody>
      </p:sp>
    </p:spTree>
    <p:extLst>
      <p:ext uri="{BB962C8B-B14F-4D97-AF65-F5344CB8AC3E}">
        <p14:creationId xmlns:p14="http://schemas.microsoft.com/office/powerpoint/2010/main" xmlns="" val="258169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219200" y="685800"/>
            <a:ext cx="6096000" cy="5334000"/>
          </a:xfrm>
        </p:spPr>
      </p:pic>
    </p:spTree>
    <p:extLst>
      <p:ext uri="{BB962C8B-B14F-4D97-AF65-F5344CB8AC3E}">
        <p14:creationId xmlns:p14="http://schemas.microsoft.com/office/powerpoint/2010/main" xmlns="" val="3774884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2160591"/>
            <a:ext cx="6347714" cy="2487610"/>
          </a:xfrm>
        </p:spPr>
        <p:txBody>
          <a:bodyPr>
            <a:normAutofit/>
          </a:bodyPr>
          <a:lstStyle/>
          <a:p>
            <a:pPr marL="0" marR="0" indent="0" algn="ctr">
              <a:lnSpc>
                <a:spcPct val="107000"/>
              </a:lnSpc>
              <a:spcBef>
                <a:spcPts val="0"/>
              </a:spcBef>
              <a:spcAft>
                <a:spcPts val="800"/>
              </a:spcAft>
              <a:buNone/>
            </a:pPr>
            <a:endParaRPr lang="en-US" sz="32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Electrical </a:t>
            </a:r>
            <a:r>
              <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Stimulation </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3200" b="1" dirty="0">
              <a:solidFill>
                <a:schemeClr val="tx1"/>
              </a:solidFill>
            </a:endParaRPr>
          </a:p>
        </p:txBody>
      </p:sp>
    </p:spTree>
    <p:extLst>
      <p:ext uri="{BB962C8B-B14F-4D97-AF65-F5344CB8AC3E}">
        <p14:creationId xmlns:p14="http://schemas.microsoft.com/office/powerpoint/2010/main" xmlns="" val="649476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1676399"/>
            <a:ext cx="7239002" cy="2971801"/>
          </a:xfrm>
        </p:spPr>
        <p:txBody>
          <a:bodyPr>
            <a:normAutofit/>
          </a:bodyPr>
          <a:lstStyle/>
          <a:p>
            <a:pPr lvl="0" algn="just">
              <a:lnSpc>
                <a:spcPct val="107000"/>
              </a:lnSpc>
              <a:spcBef>
                <a:spcPts val="0"/>
              </a:spcBef>
              <a:buFont typeface="Wingdings" panose="05000000000000000000" pitchFamily="2" charset="2"/>
              <a:buChar char=""/>
            </a:pPr>
            <a:r>
              <a:rPr lang="en-US" sz="32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ES of the pelvic floor </a:t>
            </a:r>
            <a:endParaRPr lang="en-US" sz="32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32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Posterior </a:t>
            </a:r>
            <a:r>
              <a:rPr lang="en-US" sz="3200" b="1" i="1" dirty="0" err="1" smtClean="0">
                <a:solidFill>
                  <a:schemeClr val="tx1"/>
                </a:solidFill>
                <a:latin typeface="Times New Roman" panose="02020603050405020304" pitchFamily="18" charset="0"/>
                <a:ea typeface="Calibri" panose="020F0502020204030204" pitchFamily="34" charset="0"/>
                <a:cs typeface="Arial" panose="020B0604020202020204" pitchFamily="34" charset="0"/>
              </a:rPr>
              <a:t>tibial</a:t>
            </a:r>
            <a:r>
              <a:rPr lang="en-US" sz="32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 </a:t>
            </a:r>
            <a:r>
              <a:rPr lang="en-US" sz="32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nerve stimulation </a:t>
            </a:r>
            <a:endParaRPr lang="en-US" sz="32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spcBef>
                <a:spcPts val="0"/>
              </a:spcBef>
            </a:pPr>
            <a:r>
              <a:rPr lang="en-US" sz="2400" i="1" dirty="0">
                <a:solidFill>
                  <a:schemeClr val="tx1"/>
                </a:solidFill>
                <a:latin typeface="Times New Roman" panose="02020603050405020304" pitchFamily="18" charset="0"/>
                <a:ea typeface="Calibri" panose="020F0502020204030204" pitchFamily="34" charset="0"/>
                <a:cs typeface="Arial" panose="020B0604020202020204" pitchFamily="34" charset="0"/>
              </a:rPr>
              <a:t>P-PTNS </a:t>
            </a:r>
            <a:endParaRPr lang="en-US" sz="2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07000"/>
              </a:lnSpc>
              <a:spcBef>
                <a:spcPts val="0"/>
              </a:spcBef>
              <a:spcAft>
                <a:spcPts val="800"/>
              </a:spcAft>
            </a:pPr>
            <a:r>
              <a:rPr lang="en-US" sz="2400" i="1" dirty="0">
                <a:solidFill>
                  <a:schemeClr val="tx1"/>
                </a:solidFill>
                <a:latin typeface="Times New Roman" panose="02020603050405020304" pitchFamily="18" charset="0"/>
                <a:ea typeface="Calibri" panose="020F0502020204030204" pitchFamily="34" charset="0"/>
                <a:cs typeface="Arial" panose="020B0604020202020204" pitchFamily="34" charset="0"/>
              </a:rPr>
              <a:t>T-PTNS</a:t>
            </a:r>
            <a:endParaRPr lang="en-US" sz="2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3200" dirty="0">
              <a:solidFill>
                <a:schemeClr val="tx1"/>
              </a:solidFill>
            </a:endParaRPr>
          </a:p>
        </p:txBody>
      </p:sp>
    </p:spTree>
    <p:extLst>
      <p:ext uri="{BB962C8B-B14F-4D97-AF65-F5344CB8AC3E}">
        <p14:creationId xmlns:p14="http://schemas.microsoft.com/office/powerpoint/2010/main" xmlns="" val="3619810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447801"/>
            <a:ext cx="6347714" cy="2438400"/>
          </a:xfrm>
        </p:spPr>
        <p:txBody>
          <a:bodyPr>
            <a:normAutofit lnSpcReduction="10000"/>
          </a:bodyPr>
          <a:lstStyle/>
          <a:p>
            <a:pPr marL="0" marR="0" algn="just">
              <a:lnSpc>
                <a:spcPct val="107000"/>
              </a:lnSpc>
              <a:spcBef>
                <a:spcPts val="0"/>
              </a:spcBef>
              <a:spcAft>
                <a:spcPts val="800"/>
              </a:spcAft>
            </a:pPr>
            <a:endParaRPr lang="en-US" sz="36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Electromagnetic </a:t>
            </a:r>
            <a:r>
              <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stimulation </a:t>
            </a: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endParaRPr lang="en-US" sz="28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Pulsed EMS</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800" dirty="0">
              <a:solidFill>
                <a:schemeClr val="tx1"/>
              </a:solidFill>
            </a:endParaRPr>
          </a:p>
        </p:txBody>
      </p:sp>
    </p:spTree>
    <p:extLst>
      <p:ext uri="{BB962C8B-B14F-4D97-AF65-F5344CB8AC3E}">
        <p14:creationId xmlns:p14="http://schemas.microsoft.com/office/powerpoint/2010/main" xmlns="" val="3632081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60591"/>
            <a:ext cx="7848600" cy="2487609"/>
          </a:xfrm>
        </p:spPr>
        <p:txBody>
          <a:bodyPr>
            <a:normAutofit/>
          </a:bodyPr>
          <a:lstStyle/>
          <a:p>
            <a:pPr marL="0" marR="0" algn="just">
              <a:lnSpc>
                <a:spcPct val="107000"/>
              </a:lnSpc>
              <a:spcBef>
                <a:spcPts val="0"/>
              </a:spcBef>
              <a:spcAft>
                <a:spcPts val="800"/>
              </a:spcAft>
            </a:pPr>
            <a:endParaRPr lang="en-US" sz="40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buNone/>
            </a:pPr>
            <a:r>
              <a:rPr lang="en-US" sz="40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Pharmacologic </a:t>
            </a:r>
            <a:r>
              <a:rPr lang="en-US" sz="40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management of UI</a:t>
            </a:r>
            <a:endParaRPr lang="en-US" sz="4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endParaRPr lang="en-US" sz="4000" dirty="0">
              <a:solidFill>
                <a:schemeClr val="tx1"/>
              </a:solidFill>
            </a:endParaRPr>
          </a:p>
        </p:txBody>
      </p:sp>
    </p:spTree>
    <p:extLst>
      <p:ext uri="{BB962C8B-B14F-4D97-AF65-F5344CB8AC3E}">
        <p14:creationId xmlns:p14="http://schemas.microsoft.com/office/powerpoint/2010/main" xmlns="" val="1675854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219200" y="914400"/>
            <a:ext cx="6172200" cy="5008563"/>
          </a:xfrm>
        </p:spPr>
      </p:pic>
    </p:spTree>
    <p:extLst>
      <p:ext uri="{BB962C8B-B14F-4D97-AF65-F5344CB8AC3E}">
        <p14:creationId xmlns:p14="http://schemas.microsoft.com/office/powerpoint/2010/main" xmlns="" val="984492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6347714" cy="4495800"/>
          </a:xfrm>
        </p:spPr>
        <p:txBody>
          <a:bodyPr>
            <a:normAutofit/>
          </a:bodyPr>
          <a:lstStyle/>
          <a:p>
            <a:pPr marL="0" marR="0" algn="just">
              <a:lnSpc>
                <a:spcPct val="107000"/>
              </a:lnSpc>
              <a:spcBef>
                <a:spcPts val="0"/>
              </a:spcBef>
              <a:spcAft>
                <a:spcPts val="800"/>
              </a:spcAft>
            </a:pPr>
            <a:r>
              <a:rPr lang="en-US" sz="3600" b="1"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Drugs for UUI </a:t>
            </a:r>
            <a:endParaRPr lang="en-US" sz="36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endParaRPr lang="en-US" sz="28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Antimuscarinic drugs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8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Beta </a:t>
            </a: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agonists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Combination therapy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800" dirty="0">
              <a:solidFill>
                <a:schemeClr val="tx1"/>
              </a:solidFill>
            </a:endParaRPr>
          </a:p>
        </p:txBody>
      </p:sp>
    </p:spTree>
    <p:extLst>
      <p:ext uri="{BB962C8B-B14F-4D97-AF65-F5344CB8AC3E}">
        <p14:creationId xmlns:p14="http://schemas.microsoft.com/office/powerpoint/2010/main" xmlns="" val="4487637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676400"/>
            <a:ext cx="6347714" cy="3048001"/>
          </a:xfrm>
        </p:spPr>
        <p:txBody>
          <a:bodyPr>
            <a:normAutofit/>
          </a:bodyPr>
          <a:lstStyle/>
          <a:p>
            <a:pPr marL="0" marR="0" algn="ctr">
              <a:lnSpc>
                <a:spcPct val="107000"/>
              </a:lnSpc>
              <a:spcBef>
                <a:spcPts val="0"/>
              </a:spcBef>
              <a:spcAft>
                <a:spcPts val="800"/>
              </a:spcAft>
            </a:pPr>
            <a:endParaRPr lang="en-US" sz="3200" b="1" i="1" dirty="0" smtClean="0">
              <a:latin typeface="Times New Roman" panose="020206030504050203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b="1" i="1" dirty="0">
              <a:latin typeface="Times New Roman" panose="020206030504050203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b="1" i="1" dirty="0" smtClean="0">
                <a:latin typeface="Times New Roman" panose="02020603050405020304" pitchFamily="18" charset="0"/>
                <a:ea typeface="Calibri" panose="020F0502020204030204" pitchFamily="34" charset="0"/>
                <a:cs typeface="Arial" panose="020B0604020202020204" pitchFamily="34" charset="0"/>
              </a:rPr>
              <a:t>The </a:t>
            </a:r>
            <a:r>
              <a:rPr lang="en-US" sz="3200" b="1" i="1" dirty="0">
                <a:latin typeface="Times New Roman" panose="02020603050405020304" pitchFamily="18" charset="0"/>
                <a:ea typeface="Calibri" panose="020F0502020204030204" pitchFamily="34" charset="0"/>
                <a:cs typeface="Arial" panose="020B0604020202020204" pitchFamily="34" charset="0"/>
              </a:rPr>
              <a:t>elderly and cognition </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ctr"/>
            <a:endParaRPr lang="en-US" sz="3200" b="1" dirty="0"/>
          </a:p>
        </p:txBody>
      </p:sp>
    </p:spTree>
    <p:extLst>
      <p:ext uri="{BB962C8B-B14F-4D97-AF65-F5344CB8AC3E}">
        <p14:creationId xmlns:p14="http://schemas.microsoft.com/office/powerpoint/2010/main" xmlns="" val="33325519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6347714" cy="3581400"/>
          </a:xfrm>
        </p:spPr>
        <p:txBody>
          <a:bodyPr>
            <a:normAutofit/>
          </a:bodyPr>
          <a:lstStyle/>
          <a:p>
            <a:pPr marL="0" marR="0" indent="0" algn="just">
              <a:lnSpc>
                <a:spcPct val="107000"/>
              </a:lnSpc>
              <a:spcBef>
                <a:spcPts val="0"/>
              </a:spcBef>
              <a:spcAft>
                <a:spcPts val="800"/>
              </a:spcAft>
              <a:buNone/>
            </a:pPr>
            <a:r>
              <a:rPr lang="en-US" sz="28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32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Drugs </a:t>
            </a:r>
            <a:r>
              <a:rPr lang="en-US" sz="3200" b="1"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for </a:t>
            </a:r>
            <a:r>
              <a:rPr lang="en-US" sz="32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SUI</a:t>
            </a:r>
          </a:p>
          <a:p>
            <a:pPr marL="0" marR="0" indent="0" algn="just">
              <a:lnSpc>
                <a:spcPct val="107000"/>
              </a:lnSpc>
              <a:spcBef>
                <a:spcPts val="0"/>
              </a:spcBef>
              <a:spcAft>
                <a:spcPts val="800"/>
              </a:spcAft>
              <a:buNone/>
            </a:pPr>
            <a:endParaRPr lang="en-US" sz="28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Duloxetine </a:t>
            </a:r>
            <a:endParaRPr lang="en-US" sz="28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07000"/>
              </a:lnSpc>
              <a:spcBef>
                <a:spcPts val="0"/>
              </a:spcBef>
              <a:spcAft>
                <a:spcPts val="800"/>
              </a:spcAft>
              <a:buNone/>
            </a:pPr>
            <a:endPar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800" dirty="0">
              <a:solidFill>
                <a:schemeClr val="tx1"/>
              </a:solidFill>
            </a:endParaRPr>
          </a:p>
        </p:txBody>
      </p:sp>
    </p:spTree>
    <p:extLst>
      <p:ext uri="{BB962C8B-B14F-4D97-AF65-F5344CB8AC3E}">
        <p14:creationId xmlns:p14="http://schemas.microsoft.com/office/powerpoint/2010/main" xmlns="" val="4102324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219200"/>
            <a:ext cx="6347714" cy="3048001"/>
          </a:xfrm>
        </p:spPr>
        <p:txBody>
          <a:bodyPr>
            <a:normAutofit/>
          </a:bodyPr>
          <a:lstStyle/>
          <a:p>
            <a:pPr marL="0" marR="0" indent="0" algn="ctr">
              <a:lnSpc>
                <a:spcPct val="107000"/>
              </a:lnSpc>
              <a:spcBef>
                <a:spcPts val="0"/>
              </a:spcBef>
              <a:spcAft>
                <a:spcPts val="800"/>
              </a:spcAft>
              <a:buNone/>
            </a:pP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endPar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Estrogen </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3600" b="1" dirty="0">
              <a:solidFill>
                <a:srgbClr val="FF0000"/>
              </a:solidFill>
            </a:endParaRPr>
          </a:p>
        </p:txBody>
      </p:sp>
    </p:spTree>
    <p:extLst>
      <p:ext uri="{BB962C8B-B14F-4D97-AF65-F5344CB8AC3E}">
        <p14:creationId xmlns:p14="http://schemas.microsoft.com/office/powerpoint/2010/main" xmlns="" val="786917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2600"/>
            <a:ext cx="6347714" cy="2716210"/>
          </a:xfrm>
        </p:spPr>
        <p:txBody>
          <a:bodyPr>
            <a:normAutofit/>
          </a:bodyPr>
          <a:lstStyle/>
          <a:p>
            <a:pPr marL="0" marR="0" indent="0" algn="ctr">
              <a:lnSpc>
                <a:spcPct val="107000"/>
              </a:lnSpc>
              <a:spcBef>
                <a:spcPts val="0"/>
              </a:spcBef>
              <a:spcAft>
                <a:spcPts val="800"/>
              </a:spcAft>
              <a:buNone/>
            </a:pPr>
            <a:endPar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Desmopressin </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3600" b="1" dirty="0">
              <a:solidFill>
                <a:srgbClr val="FF0000"/>
              </a:solidFill>
            </a:endParaRPr>
          </a:p>
        </p:txBody>
      </p:sp>
    </p:spTree>
    <p:extLst>
      <p:ext uri="{BB962C8B-B14F-4D97-AF65-F5344CB8AC3E}">
        <p14:creationId xmlns:p14="http://schemas.microsoft.com/office/powerpoint/2010/main" xmlns="" val="365936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6705601" cy="5791200"/>
          </a:xfrm>
        </p:spPr>
        <p:txBody>
          <a:bodyPr>
            <a:noAutofit/>
          </a:bodyPr>
          <a:lstStyle/>
          <a:p>
            <a:pPr marL="0" marR="0">
              <a:lnSpc>
                <a:spcPct val="107000"/>
              </a:lnSpc>
              <a:spcBef>
                <a:spcPts val="0"/>
              </a:spcBef>
              <a:spcAft>
                <a:spcPts val="800"/>
              </a:spcAft>
              <a:buNone/>
            </a:pPr>
            <a:r>
              <a:rPr lang="en-US" sz="32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Epidemiology </a:t>
            </a:r>
          </a:p>
          <a:p>
            <a:pPr marL="0" marR="0" indent="0">
              <a:lnSpc>
                <a:spcPct val="107000"/>
              </a:lnSpc>
              <a:spcBef>
                <a:spcPts val="0"/>
              </a:spcBef>
              <a:spcAft>
                <a:spcPts val="800"/>
              </a:spcAft>
              <a:buNone/>
            </a:pPr>
            <a:endParaRPr lang="en-US" sz="22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Bef>
                <a:spcPts val="0"/>
              </a:spcBef>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The precise prevalence of urinary </a:t>
            </a:r>
            <a:r>
              <a:rPr lang="en-US" sz="28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incontinence(UI) </a:t>
            </a: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is difficult to </a:t>
            </a:r>
            <a:r>
              <a:rPr lang="en-US" sz="28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estimate.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Bef>
                <a:spcPts val="0"/>
              </a:spcBef>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The prevalence of UI reported in the literature is varied.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Bef>
                <a:spcPts val="0"/>
              </a:spcBef>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UI has been estimated to affect 200 million people worldwide.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Bef>
                <a:spcPts val="0"/>
              </a:spcBef>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UI is underdiagnosed and underreported.</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Bef>
                <a:spcPts val="0"/>
              </a:spcBef>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An estimated 50-70% of women with UI fail to seek medical evaluation and treatment because of social stigma.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200" dirty="0">
              <a:solidFill>
                <a:schemeClr val="tx1"/>
              </a:solidFill>
            </a:endParaRPr>
          </a:p>
        </p:txBody>
      </p:sp>
    </p:spTree>
    <p:extLst>
      <p:ext uri="{BB962C8B-B14F-4D97-AF65-F5344CB8AC3E}">
        <p14:creationId xmlns:p14="http://schemas.microsoft.com/office/powerpoint/2010/main" xmlns="" val="12641875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2160591"/>
            <a:ext cx="6347714" cy="1954210"/>
          </a:xfrm>
        </p:spPr>
        <p:txBody>
          <a:bodyPr>
            <a:normAutofit/>
          </a:bodyPr>
          <a:lstStyle/>
          <a:p>
            <a:pPr marL="0" marR="0" indent="0" algn="ctr">
              <a:lnSpc>
                <a:spcPct val="107000"/>
              </a:lnSpc>
              <a:spcBef>
                <a:spcPts val="0"/>
              </a:spcBef>
              <a:spcAft>
                <a:spcPts val="800"/>
              </a:spcAft>
              <a:buNone/>
            </a:pPr>
            <a:endParaRPr lang="en-US" sz="28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36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Drug </a:t>
            </a:r>
            <a:r>
              <a:rPr lang="en-US" sz="36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treatment in MUI</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2800" b="1" dirty="0">
              <a:solidFill>
                <a:srgbClr val="FF0000"/>
              </a:solidFill>
            </a:endParaRPr>
          </a:p>
        </p:txBody>
      </p:sp>
    </p:spTree>
    <p:extLst>
      <p:ext uri="{BB962C8B-B14F-4D97-AF65-F5344CB8AC3E}">
        <p14:creationId xmlns:p14="http://schemas.microsoft.com/office/powerpoint/2010/main" xmlns="" val="20643506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6347714" cy="2335210"/>
          </a:xfrm>
        </p:spPr>
        <p:txBody>
          <a:bodyPr>
            <a:normAutofit/>
          </a:bodyPr>
          <a:lstStyle/>
          <a:p>
            <a:pPr marL="0" marR="0" indent="0" algn="ctr">
              <a:lnSpc>
                <a:spcPct val="107000"/>
              </a:lnSpc>
              <a:spcBef>
                <a:spcPts val="0"/>
              </a:spcBef>
              <a:spcAft>
                <a:spcPts val="800"/>
              </a:spcAft>
              <a:buNone/>
            </a:pPr>
            <a:endParaRPr lang="en-US" sz="44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44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Prevention</a:t>
            </a:r>
            <a:r>
              <a:rPr lang="en-US" sz="40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endParaRPr lang="en-US" sz="4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4000" b="1" dirty="0">
              <a:solidFill>
                <a:srgbClr val="FF0000"/>
              </a:solidFill>
            </a:endParaRPr>
          </a:p>
        </p:txBody>
      </p:sp>
    </p:spTree>
    <p:extLst>
      <p:ext uri="{BB962C8B-B14F-4D97-AF65-F5344CB8AC3E}">
        <p14:creationId xmlns:p14="http://schemas.microsoft.com/office/powerpoint/2010/main" xmlns="" val="2866044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6934200" cy="4191000"/>
          </a:xfrm>
        </p:spPr>
        <p:txBody>
          <a:bodyPr>
            <a:normAutofit/>
          </a:bodyPr>
          <a:lstStyle/>
          <a:p>
            <a:pPr lvl="0" algn="just">
              <a:lnSpc>
                <a:spcPct val="107000"/>
              </a:lnSpc>
              <a:spcBef>
                <a:spcPts val="0"/>
              </a:spcBef>
              <a:buFont typeface="Wingdings" panose="05000000000000000000" pitchFamily="2" charset="2"/>
              <a:buChar char=""/>
            </a:pPr>
            <a:endParaRPr lang="en-US" sz="22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endParaRPr lang="en-US" sz="2200" i="1" dirty="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8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Maintain </a:t>
            </a: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a healthy weight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Practice pelvic floor exercises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Avoid bladder irritants, such as caffeinated drinks, alcohol, and acidic foods</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Eat more fiber which can prevent constipation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Don’t smoke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200" dirty="0">
              <a:solidFill>
                <a:schemeClr val="tx1"/>
              </a:solidFill>
            </a:endParaRPr>
          </a:p>
        </p:txBody>
      </p:sp>
    </p:spTree>
    <p:extLst>
      <p:ext uri="{BB962C8B-B14F-4D97-AF65-F5344CB8AC3E}">
        <p14:creationId xmlns:p14="http://schemas.microsoft.com/office/powerpoint/2010/main" xmlns="" val="529352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609600" y="609600"/>
            <a:ext cx="6781800" cy="5410200"/>
          </a:xfrm>
        </p:spPr>
      </p:pic>
      <p:sp>
        <p:nvSpPr>
          <p:cNvPr id="2" name="TextBox 1"/>
          <p:cNvSpPr txBox="1"/>
          <p:nvPr/>
        </p:nvSpPr>
        <p:spPr>
          <a:xfrm>
            <a:off x="2057400" y="4953000"/>
            <a:ext cx="5943600" cy="646331"/>
          </a:xfrm>
          <a:prstGeom prst="rect">
            <a:avLst/>
          </a:prstGeom>
          <a:noFill/>
        </p:spPr>
        <p:txBody>
          <a:bodyPr wrap="square" rtlCol="0">
            <a:spAutoFit/>
          </a:bodyPr>
          <a:lstStyle/>
          <a:p>
            <a:r>
              <a:rPr lang="en-US" sz="3600" b="1" i="1" dirty="0" smtClean="0">
                <a:solidFill>
                  <a:srgbClr val="FFFF00"/>
                </a:solidFill>
                <a:latin typeface="Times New Roman" panose="02020603050405020304" pitchFamily="18" charset="0"/>
                <a:cs typeface="Times New Roman" panose="02020603050405020304" pitchFamily="18" charset="0"/>
              </a:rPr>
              <a:t>Thanks for your attention.</a:t>
            </a:r>
            <a:endParaRPr lang="en-US" sz="3600" b="1"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45869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6705601" cy="5410200"/>
          </a:xfrm>
        </p:spPr>
        <p:txBody>
          <a:bodyPr>
            <a:noAutofit/>
          </a:bodyPr>
          <a:lstStyle/>
          <a:p>
            <a:pPr marL="0" marR="0">
              <a:lnSpc>
                <a:spcPct val="107000"/>
              </a:lnSpc>
              <a:spcBef>
                <a:spcPts val="0"/>
              </a:spcBef>
              <a:spcAft>
                <a:spcPts val="800"/>
              </a:spcAft>
            </a:pPr>
            <a:r>
              <a:rPr lang="en-US" sz="2200" b="1"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Epidemiology </a:t>
            </a:r>
          </a:p>
          <a:p>
            <a:pPr marL="0" marR="0" indent="0">
              <a:lnSpc>
                <a:spcPct val="107000"/>
              </a:lnSpc>
              <a:spcBef>
                <a:spcPts val="0"/>
              </a:spcBef>
              <a:spcAft>
                <a:spcPts val="800"/>
              </a:spcAft>
              <a:buNone/>
            </a:pPr>
            <a:endParaRPr lang="en-US" sz="22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Bef>
                <a:spcPts val="0"/>
              </a:spcBef>
              <a:buFont typeface="Wingdings" panose="05000000000000000000" pitchFamily="2" charset="2"/>
              <a:buChar char=""/>
            </a:pPr>
            <a:r>
              <a:rPr lang="en-US" sz="28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Only </a:t>
            </a: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5% of incontinent individuals in the community receive appropriate medical evaluation and treatment.</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Bef>
                <a:spcPts val="0"/>
              </a:spcBef>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People with incontinence often live with this condition for 6-9 years before seeking medical therapy.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Bef>
                <a:spcPts val="0"/>
              </a:spcBef>
              <a:spcAft>
                <a:spcPts val="800"/>
              </a:spcAft>
              <a:buFont typeface="Wingdings" panose="05000000000000000000" pitchFamily="2" charset="2"/>
              <a:buChar char=""/>
            </a:pPr>
            <a:r>
              <a:rPr lang="en-US" sz="28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The cost of its treatment </a:t>
            </a:r>
            <a:endParaRPr lang="en-US" sz="28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200" dirty="0">
              <a:solidFill>
                <a:schemeClr val="tx1"/>
              </a:solidFill>
            </a:endParaRPr>
          </a:p>
        </p:txBody>
      </p:sp>
    </p:spTree>
    <p:extLst>
      <p:ext uri="{BB962C8B-B14F-4D97-AF65-F5344CB8AC3E}">
        <p14:creationId xmlns:p14="http://schemas.microsoft.com/office/powerpoint/2010/main" xmlns="" val="1264187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6858002" cy="5050763"/>
          </a:xfrm>
        </p:spPr>
        <p:txBody>
          <a:bodyPr>
            <a:normAutofit/>
          </a:bodyPr>
          <a:lstStyle/>
          <a:p>
            <a:pPr marL="0" marR="0">
              <a:lnSpc>
                <a:spcPct val="107000"/>
              </a:lnSpc>
              <a:spcBef>
                <a:spcPts val="0"/>
              </a:spcBef>
              <a:spcAft>
                <a:spcPts val="800"/>
              </a:spcAft>
            </a:pPr>
            <a:endParaRPr lang="en-US" sz="2400" i="1" dirty="0" smtClean="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2400" i="1"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Sex- </a:t>
            </a:r>
            <a:r>
              <a:rPr lang="en-US" sz="3200" b="1"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and age-related patterns </a:t>
            </a:r>
            <a:endParaRPr lang="en-US" sz="32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Bef>
                <a:spcPts val="0"/>
              </a:spcBef>
              <a:spcAft>
                <a:spcPts val="800"/>
              </a:spcAft>
              <a:buFont typeface="Wingdings" panose="05000000000000000000" pitchFamily="2" charset="2"/>
              <a:buChar char=""/>
            </a:pPr>
            <a:r>
              <a:rPr lang="en-US" sz="32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Age is the single largest risk factor for UI, although at any age, UI is more than 2 times more common in females than in males</a:t>
            </a:r>
            <a:r>
              <a:rPr lang="en-US" sz="3200" b="1" i="1" dirty="0">
                <a:latin typeface="Times New Roman" panose="02020603050405020304" pitchFamily="18" charset="0"/>
                <a:ea typeface="Calibri" panose="020F0502020204030204" pitchFamily="34" charset="0"/>
                <a:cs typeface="Arial" panose="020B0604020202020204" pitchFamily="34" charset="0"/>
              </a:rPr>
              <a:t>. </a:t>
            </a:r>
            <a:endParaRPr lang="en-US" sz="3200" b="1"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xmlns="" val="3511634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7162800" cy="5203163"/>
          </a:xfrm>
        </p:spPr>
        <p:txBody>
          <a:bodyPr>
            <a:normAutofit/>
          </a:bodyPr>
          <a:lstStyle/>
          <a:p>
            <a:pPr marL="0" marR="0" algn="just">
              <a:lnSpc>
                <a:spcPct val="107000"/>
              </a:lnSpc>
              <a:spcBef>
                <a:spcPts val="0"/>
              </a:spcBef>
              <a:spcAft>
                <a:spcPts val="800"/>
              </a:spcAft>
            </a:pPr>
            <a:endParaRPr lang="en-US" sz="24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endParaRPr lang="en-US" sz="2400" i="1" dirty="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32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An </a:t>
            </a:r>
            <a:r>
              <a:rPr lang="en-US" sz="32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age-related pattern also appears in the predominant type of UI experienced. In general, studies have shown that SUI tends to be more common in women younger than 65 years, while UUI is more common in women older than 65 years. </a:t>
            </a:r>
            <a:endParaRPr lang="en-US" sz="32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400" dirty="0">
              <a:solidFill>
                <a:schemeClr val="tx1"/>
              </a:solidFill>
            </a:endParaRPr>
          </a:p>
        </p:txBody>
      </p:sp>
    </p:spTree>
    <p:extLst>
      <p:ext uri="{BB962C8B-B14F-4D97-AF65-F5344CB8AC3E}">
        <p14:creationId xmlns:p14="http://schemas.microsoft.com/office/powerpoint/2010/main" xmlns="" val="4252044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7620000" cy="2667000"/>
          </a:xfrm>
        </p:spPr>
        <p:txBody>
          <a:bodyPr>
            <a:normAutofit/>
          </a:bodyPr>
          <a:lstStyle/>
          <a:p>
            <a:pPr marL="0" marR="0">
              <a:lnSpc>
                <a:spcPct val="107000"/>
              </a:lnSpc>
              <a:spcBef>
                <a:spcPts val="0"/>
              </a:spcBef>
              <a:spcAft>
                <a:spcPts val="800"/>
              </a:spcAft>
            </a:pPr>
            <a:endParaRPr lang="en-US" sz="32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SUI </a:t>
            </a:r>
            <a:r>
              <a:rPr lang="en-US" sz="32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affects 15-60% of women-both young and old individuals.</a:t>
            </a:r>
            <a:endParaRPr lang="en-US" sz="32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ctr"/>
            <a:endParaRPr lang="en-US" sz="3200" dirty="0">
              <a:solidFill>
                <a:schemeClr val="tx1"/>
              </a:solidFill>
            </a:endParaRPr>
          </a:p>
        </p:txBody>
      </p:sp>
    </p:spTree>
    <p:extLst>
      <p:ext uri="{BB962C8B-B14F-4D97-AF65-F5344CB8AC3E}">
        <p14:creationId xmlns:p14="http://schemas.microsoft.com/office/powerpoint/2010/main" xmlns="" val="3105079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7162800" cy="5050763"/>
          </a:xfrm>
        </p:spPr>
        <p:txBody>
          <a:bodyPr>
            <a:normAutofit fontScale="85000" lnSpcReduction="20000"/>
          </a:bodyPr>
          <a:lstStyle/>
          <a:p>
            <a:pPr marL="0" marR="0" algn="just">
              <a:lnSpc>
                <a:spcPct val="107000"/>
              </a:lnSpc>
              <a:spcBef>
                <a:spcPts val="0"/>
              </a:spcBef>
              <a:spcAft>
                <a:spcPts val="800"/>
              </a:spcAft>
            </a:pPr>
            <a:endParaRPr lang="en-US" sz="3500" i="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35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Race-related factors</a:t>
            </a:r>
          </a:p>
          <a:p>
            <a:pPr marL="0" marR="0" indent="0" algn="just">
              <a:lnSpc>
                <a:spcPct val="107000"/>
              </a:lnSpc>
              <a:spcBef>
                <a:spcPts val="0"/>
              </a:spcBef>
              <a:spcAft>
                <a:spcPts val="800"/>
              </a:spcAft>
              <a:buNone/>
            </a:pPr>
            <a:endParaRPr lang="en-US" sz="33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33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Differences in functional and anatomic morphology of the urinary sphincter mechanism in people of different races </a:t>
            </a:r>
            <a:endParaRPr lang="en-US" sz="33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buFont typeface="Wingdings" panose="05000000000000000000" pitchFamily="2" charset="2"/>
              <a:buChar char=""/>
            </a:pPr>
            <a:r>
              <a:rPr lang="en-US" sz="33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Black women demonstrate a 29% higher average urethral closure pressure during a maximum pelvic muscle contraction.</a:t>
            </a:r>
            <a:endParaRPr lang="en-US" sz="33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buFont typeface="Wingdings" panose="05000000000000000000" pitchFamily="2" charset="2"/>
              <a:buChar char=""/>
            </a:pPr>
            <a:r>
              <a:rPr lang="en-US" sz="3300" b="1" i="1" dirty="0">
                <a:solidFill>
                  <a:schemeClr val="tx1"/>
                </a:solidFill>
                <a:latin typeface="Times New Roman" panose="02020603050405020304" pitchFamily="18" charset="0"/>
                <a:ea typeface="Calibri" panose="020F0502020204030204" pitchFamily="34" charset="0"/>
                <a:cs typeface="Arial" panose="020B0604020202020204" pitchFamily="34" charset="0"/>
              </a:rPr>
              <a:t>UUI is more common in black women, whereas SUI is significantly more common in white women.</a:t>
            </a:r>
            <a:endParaRPr lang="en-US" sz="33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400" dirty="0">
              <a:solidFill>
                <a:schemeClr val="tx1"/>
              </a:solidFill>
            </a:endParaRPr>
          </a:p>
        </p:txBody>
      </p:sp>
    </p:spTree>
    <p:extLst>
      <p:ext uri="{BB962C8B-B14F-4D97-AF65-F5344CB8AC3E}">
        <p14:creationId xmlns:p14="http://schemas.microsoft.com/office/powerpoint/2010/main" xmlns="" val="1830394357"/>
      </p:ext>
    </p:extLst>
  </p:cSld>
  <p:clrMapOvr>
    <a:masterClrMapping/>
  </p:clrMapOvr>
</p:sld>
</file>

<file path=ppt/theme/theme1.xml><?xml version="1.0" encoding="utf-8"?>
<a:theme xmlns:a="http://schemas.openxmlformats.org/drawingml/2006/main" name="Face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772</TotalTime>
  <Words>542</Words>
  <Application>Microsoft Office PowerPoint</Application>
  <PresentationFormat>On-screen Show (4:3)</PresentationFormat>
  <Paragraphs>145</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Times New Roman</vt:lpstr>
      <vt:lpstr>Calibri</vt:lpstr>
      <vt:lpstr>Trebuchet MS</vt:lpstr>
      <vt:lpstr>Wingdings 3</vt:lpstr>
      <vt:lpstr>Wingdings</vt:lpstr>
      <vt:lpstr>Facet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MRT</cp:lastModifiedBy>
  <cp:revision>69</cp:revision>
  <dcterms:created xsi:type="dcterms:W3CDTF">2015-11-11T19:39:04Z</dcterms:created>
  <dcterms:modified xsi:type="dcterms:W3CDTF">2019-12-30T18:46:37Z</dcterms:modified>
</cp:coreProperties>
</file>