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488" r:id="rId3"/>
    <p:sldId id="354" r:id="rId4"/>
    <p:sldId id="510" r:id="rId5"/>
    <p:sldId id="489" r:id="rId6"/>
    <p:sldId id="519" r:id="rId7"/>
    <p:sldId id="518" r:id="rId8"/>
    <p:sldId id="389" r:id="rId9"/>
    <p:sldId id="478" r:id="rId10"/>
    <p:sldId id="393" r:id="rId11"/>
    <p:sldId id="415" r:id="rId12"/>
    <p:sldId id="260" r:id="rId13"/>
    <p:sldId id="481" r:id="rId14"/>
    <p:sldId id="500" r:id="rId15"/>
    <p:sldId id="496" r:id="rId16"/>
    <p:sldId id="264" r:id="rId17"/>
    <p:sldId id="521" r:id="rId18"/>
    <p:sldId id="261" r:id="rId19"/>
    <p:sldId id="262" r:id="rId20"/>
    <p:sldId id="265" r:id="rId21"/>
    <p:sldId id="258" r:id="rId22"/>
    <p:sldId id="490" r:id="rId23"/>
    <p:sldId id="522" r:id="rId24"/>
    <p:sldId id="514" r:id="rId25"/>
    <p:sldId id="523" r:id="rId26"/>
    <p:sldId id="502" r:id="rId27"/>
    <p:sldId id="396" r:id="rId28"/>
    <p:sldId id="492" r:id="rId29"/>
    <p:sldId id="528" r:id="rId30"/>
    <p:sldId id="493" r:id="rId31"/>
    <p:sldId id="526" r:id="rId32"/>
    <p:sldId id="527" r:id="rId33"/>
    <p:sldId id="501" r:id="rId34"/>
    <p:sldId id="529" r:id="rId35"/>
    <p:sldId id="530" r:id="rId36"/>
    <p:sldId id="532" r:id="rId37"/>
    <p:sldId id="533" r:id="rId38"/>
    <p:sldId id="534" r:id="rId39"/>
    <p:sldId id="535" r:id="rId40"/>
    <p:sldId id="536" r:id="rId41"/>
    <p:sldId id="537" r:id="rId42"/>
    <p:sldId id="538" r:id="rId43"/>
    <p:sldId id="539" r:id="rId44"/>
    <p:sldId id="540" r:id="rId45"/>
    <p:sldId id="352" r:id="rId46"/>
    <p:sldId id="542" r:id="rId47"/>
    <p:sldId id="504" r:id="rId48"/>
    <p:sldId id="525" r:id="rId49"/>
    <p:sldId id="355" r:id="rId50"/>
    <p:sldId id="524" r:id="rId51"/>
    <p:sldId id="541" r:id="rId52"/>
    <p:sldId id="506" r:id="rId53"/>
    <p:sldId id="508" r:id="rId54"/>
    <p:sldId id="491" r:id="rId55"/>
    <p:sldId id="503" r:id="rId56"/>
    <p:sldId id="543"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503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647" autoAdjust="0"/>
    <p:restoredTop sz="94291" autoAdjust="0"/>
  </p:normalViewPr>
  <p:slideViewPr>
    <p:cSldViewPr snapToGrid="0">
      <p:cViewPr varScale="1">
        <p:scale>
          <a:sx n="64" d="100"/>
          <a:sy n="64" d="100"/>
        </p:scale>
        <p:origin x="-629"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3C3F67-3A6E-4DE4-B3B7-7703A6CA8F8A}" type="datetimeFigureOut">
              <a:rPr lang="en-US" smtClean="0"/>
              <a:pPr/>
              <a:t>7/8/2018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E047B-C1FE-4B6D-AD07-35D9CAAF9799}" type="slidenum">
              <a:rPr lang="en-US" smtClean="0"/>
              <a:pPr/>
              <a:t>‹#›</a:t>
            </a:fld>
            <a:endParaRPr lang="en-US"/>
          </a:p>
        </p:txBody>
      </p:sp>
    </p:spTree>
    <p:extLst>
      <p:ext uri="{BB962C8B-B14F-4D97-AF65-F5344CB8AC3E}">
        <p14:creationId xmlns:p14="http://schemas.microsoft.com/office/powerpoint/2010/main" xmlns="" val="1406914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xmlns="" id="{AC0812BB-C1C7-4661-91C8-DB94BB76AFDA}"/>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fld id="{0D5CC457-A034-4F9D-A89F-2183D4897015}" type="slidenum">
              <a:rPr lang="en-US" altLang="en-US"/>
              <a:pPr/>
              <a:t>3</a:t>
            </a:fld>
            <a:endParaRPr lang="en-US" altLang="en-US"/>
          </a:p>
        </p:txBody>
      </p:sp>
      <p:sp>
        <p:nvSpPr>
          <p:cNvPr id="76803" name="Rectangle 2">
            <a:extLst>
              <a:ext uri="{FF2B5EF4-FFF2-40B4-BE49-F238E27FC236}">
                <a16:creationId xmlns:a16="http://schemas.microsoft.com/office/drawing/2014/main" xmlns="" id="{4CBAA6D3-8E34-47A4-885A-7691A61B6B3C}"/>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xmlns="" id="{44629227-0A22-49B6-A9E3-8284C0B60AB6}"/>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248363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EE047B-C1FE-4B6D-AD07-35D9CAAF9799}" type="slidenum">
              <a:rPr lang="en-US" smtClean="0"/>
              <a:pPr/>
              <a:t>5</a:t>
            </a:fld>
            <a:endParaRPr lang="en-US"/>
          </a:p>
        </p:txBody>
      </p:sp>
    </p:spTree>
    <p:extLst>
      <p:ext uri="{BB962C8B-B14F-4D97-AF65-F5344CB8AC3E}">
        <p14:creationId xmlns:p14="http://schemas.microsoft.com/office/powerpoint/2010/main" xmlns="" val="180920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xmlns="" id="{B22DFFF1-FB48-4089-8837-9201C168A0B3}"/>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fld id="{237D0356-0F44-4403-AEDC-FC2C591753DB}" type="slidenum">
              <a:rPr lang="en-US" altLang="en-US"/>
              <a:pPr/>
              <a:t>10</a:t>
            </a:fld>
            <a:endParaRPr lang="en-US" altLang="en-US"/>
          </a:p>
        </p:txBody>
      </p:sp>
      <p:sp>
        <p:nvSpPr>
          <p:cNvPr id="73731" name="Rectangle 2">
            <a:extLst>
              <a:ext uri="{FF2B5EF4-FFF2-40B4-BE49-F238E27FC236}">
                <a16:creationId xmlns:a16="http://schemas.microsoft.com/office/drawing/2014/main" xmlns="" id="{CDFF26AD-9792-4700-98D7-C6C99E28F37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xmlns="" id="{9AE4C03E-8D29-452E-80DA-3632EEA3E2B8}"/>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a:latin typeface="Times" panose="02020603050405020304" pitchFamily="18" charset="0"/>
                <a:ea typeface="ＭＳ Ｐゴシック" panose="020B0600070205080204" pitchFamily="34" charset="-128"/>
              </a:rPr>
              <a:t>Part of Figure 1 p. 26</a:t>
            </a:r>
          </a:p>
        </p:txBody>
      </p:sp>
    </p:spTree>
    <p:extLst>
      <p:ext uri="{BB962C8B-B14F-4D97-AF65-F5344CB8AC3E}">
        <p14:creationId xmlns:p14="http://schemas.microsoft.com/office/powerpoint/2010/main" xmlns="" val="2321382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xmlns="" id="{6DD50689-FB12-451E-B76D-B6F3FDA31798}"/>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fld id="{5E965D5E-A868-4957-9803-29093A9B7CF8}" type="slidenum">
              <a:rPr lang="en-US" altLang="en-US"/>
              <a:pPr/>
              <a:t>37</a:t>
            </a:fld>
            <a:endParaRPr lang="en-US" altLang="en-US"/>
          </a:p>
        </p:txBody>
      </p:sp>
      <p:sp>
        <p:nvSpPr>
          <p:cNvPr id="80899" name="Rectangle 2">
            <a:extLst>
              <a:ext uri="{FF2B5EF4-FFF2-40B4-BE49-F238E27FC236}">
                <a16:creationId xmlns:a16="http://schemas.microsoft.com/office/drawing/2014/main" xmlns="" id="{7BC40330-A6A7-40E6-9CFD-8C7E2A07F25C}"/>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xmlns="" id="{0E01E11D-6984-4FD0-BCB3-EC5F92E2B0A8}"/>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xmlns="" val="365231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07E07-672A-43D0-A9A6-F09F04485A7F}" type="slidenum">
              <a:rPr lang="en-US" altLang="en-US"/>
              <a:pPr/>
              <a:t>38</a:t>
            </a:fld>
            <a:endParaRPr lang="en-US" alt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79500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BF215-CCCC-412F-AC68-FA81A8007902}" type="slidenum">
              <a:rPr lang="en-US" altLang="en-US"/>
              <a:pPr/>
              <a:t>44</a:t>
            </a:fld>
            <a:endParaRPr lang="en-US" alt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400532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BF215-CCCC-412F-AC68-FA81A8007902}" type="slidenum">
              <a:rPr lang="en-US" altLang="en-US"/>
              <a:pPr/>
              <a:t>45</a:t>
            </a:fld>
            <a:endParaRPr lang="en-US" alt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xmlns="" val="99867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E14DF-CDD4-40F4-B56A-F73BE5AFCB7C}" type="slidenum">
              <a:rPr lang="en-US"/>
              <a:pPr/>
              <a:t>49</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31334" y="4403725"/>
            <a:ext cx="5122333" cy="4171950"/>
          </a:xfrm>
        </p:spPr>
        <p:txBody>
          <a:bodyPr/>
          <a:lstStyle/>
          <a:p>
            <a:pPr>
              <a:buFontTx/>
              <a:buChar char="-"/>
            </a:pPr>
            <a:r>
              <a:rPr lang="en-US" dirty="0"/>
              <a:t>Focus attention on chromatin remodeling steps 9-14</a:t>
            </a:r>
          </a:p>
          <a:p>
            <a:pPr>
              <a:buFontTx/>
              <a:buChar char="-"/>
            </a:pPr>
            <a:r>
              <a:rPr lang="en-US" dirty="0"/>
              <a:t>Exchange of histones with TPs and protamines</a:t>
            </a:r>
          </a:p>
          <a:p>
            <a:pPr>
              <a:buFontTx/>
              <a:buChar char="-"/>
            </a:pPr>
            <a:r>
              <a:rPr lang="en-US" dirty="0"/>
              <a:t>Also massive amounts of transient and physiological DNA strand breaks to accommodate required changes in DNA topology</a:t>
            </a:r>
          </a:p>
          <a:p>
            <a:pPr>
              <a:buFontTx/>
              <a:buChar char="-"/>
            </a:pPr>
            <a:r>
              <a:rPr lang="en-US" dirty="0"/>
              <a:t>Also formation of poly(ADP-ribose)</a:t>
            </a:r>
          </a:p>
          <a:p>
            <a:pPr>
              <a:buFontTx/>
              <a:buChar char="-"/>
            </a:pPr>
            <a:endParaRPr lang="en-US" dirty="0"/>
          </a:p>
          <a:p>
            <a:endParaRPr lang="en-US" dirty="0"/>
          </a:p>
          <a:p>
            <a:r>
              <a:rPr lang="en-US" dirty="0"/>
              <a:t>The spermatid chromatin remodeling steps that we want to focus our attention on occur during steps 9 to 14 of mouse spermiogenesis. They are characterized by an drastic alteration of nucleoprotein composition due to replacement of the majority of histones by transition proteins, and subsequently protamines. These spermatids also contain massive amounts of physiological and transient DNA strand breaks. Those are required to relax the supercoiled DNA as it is would around histones and allow it to bind to protamines and form toroid shape structures. The spermatids also contain elevated levels of poly(ADP-ribose).</a:t>
            </a:r>
          </a:p>
        </p:txBody>
      </p:sp>
    </p:spTree>
    <p:extLst>
      <p:ext uri="{BB962C8B-B14F-4D97-AF65-F5344CB8AC3E}">
        <p14:creationId xmlns:p14="http://schemas.microsoft.com/office/powerpoint/2010/main" xmlns="" val="4265552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39244C-BB7F-446E-8D77-98934C85FB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8CFA505-1923-4C8F-96BC-69B85EB55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EB6D534-1B41-47E3-94F9-7CA38597DE74}"/>
              </a:ext>
            </a:extLst>
          </p:cNvPr>
          <p:cNvSpPr>
            <a:spLocks noGrp="1"/>
          </p:cNvSpPr>
          <p:nvPr>
            <p:ph type="dt" sz="half" idx="10"/>
          </p:nvPr>
        </p:nvSpPr>
        <p:spPr/>
        <p:txBody>
          <a:bodyPr/>
          <a:lstStyle/>
          <a:p>
            <a:fld id="{9B34A196-688B-4E42-8966-0A1FB6209635}" type="datetimeFigureOut">
              <a:rPr lang="en-US" smtClean="0"/>
              <a:pPr/>
              <a:t>7/8/2018</a:t>
            </a:fld>
            <a:endParaRPr lang="en-US"/>
          </a:p>
        </p:txBody>
      </p:sp>
      <p:sp>
        <p:nvSpPr>
          <p:cNvPr id="5" name="Footer Placeholder 4">
            <a:extLst>
              <a:ext uri="{FF2B5EF4-FFF2-40B4-BE49-F238E27FC236}">
                <a16:creationId xmlns:a16="http://schemas.microsoft.com/office/drawing/2014/main" xmlns="" id="{AAFF2631-1640-4D22-9F75-02419E335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D769F2-39E2-41D1-B2C8-20C16D929E38}"/>
              </a:ext>
            </a:extLst>
          </p:cNvPr>
          <p:cNvSpPr>
            <a:spLocks noGrp="1"/>
          </p:cNvSpPr>
          <p:nvPr>
            <p:ph type="sldNum" sz="quarter" idx="12"/>
          </p:nvPr>
        </p:nvSpPr>
        <p:spPr/>
        <p:txBody>
          <a:bodyPr/>
          <a:lstStyle/>
          <a:p>
            <a:fld id="{2D1BC1CA-E464-4BA7-AE87-9213027BE078}" type="slidenum">
              <a:rPr lang="en-US" smtClean="0"/>
              <a:pPr/>
              <a:t>‹#›</a:t>
            </a:fld>
            <a:endParaRPr lang="en-US"/>
          </a:p>
        </p:txBody>
      </p:sp>
    </p:spTree>
    <p:extLst>
      <p:ext uri="{BB962C8B-B14F-4D97-AF65-F5344CB8AC3E}">
        <p14:creationId xmlns:p14="http://schemas.microsoft.com/office/powerpoint/2010/main" xmlns="" val="131356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87E8EB-1F6F-4A93-B4B8-5BA152F6E5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B811107-8A32-41FC-A509-2F2AEFD054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B59B73B-6B33-4872-A71D-7ED8DAC27A8F}"/>
              </a:ext>
            </a:extLst>
          </p:cNvPr>
          <p:cNvSpPr>
            <a:spLocks noGrp="1"/>
          </p:cNvSpPr>
          <p:nvPr>
            <p:ph type="dt" sz="half" idx="10"/>
          </p:nvPr>
        </p:nvSpPr>
        <p:spPr/>
        <p:txBody>
          <a:bodyPr/>
          <a:lstStyle/>
          <a:p>
            <a:fld id="{9B34A196-688B-4E42-8966-0A1FB6209635}" type="datetimeFigureOut">
              <a:rPr lang="en-US" smtClean="0"/>
              <a:pPr/>
              <a:t>7/8/2018</a:t>
            </a:fld>
            <a:endParaRPr lang="en-US"/>
          </a:p>
        </p:txBody>
      </p:sp>
      <p:sp>
        <p:nvSpPr>
          <p:cNvPr id="5" name="Footer Placeholder 4">
            <a:extLst>
              <a:ext uri="{FF2B5EF4-FFF2-40B4-BE49-F238E27FC236}">
                <a16:creationId xmlns:a16="http://schemas.microsoft.com/office/drawing/2014/main" xmlns="" id="{2F2C3928-9E1A-40F5-AE9E-5B19FB31C8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BD28087-EABC-4B72-88C1-9253D512B4E5}"/>
              </a:ext>
            </a:extLst>
          </p:cNvPr>
          <p:cNvSpPr>
            <a:spLocks noGrp="1"/>
          </p:cNvSpPr>
          <p:nvPr>
            <p:ph type="sldNum" sz="quarter" idx="12"/>
          </p:nvPr>
        </p:nvSpPr>
        <p:spPr/>
        <p:txBody>
          <a:bodyPr/>
          <a:lstStyle/>
          <a:p>
            <a:fld id="{2D1BC1CA-E464-4BA7-AE87-9213027BE078}" type="slidenum">
              <a:rPr lang="en-US" smtClean="0"/>
              <a:pPr/>
              <a:t>‹#›</a:t>
            </a:fld>
            <a:endParaRPr lang="en-US"/>
          </a:p>
        </p:txBody>
      </p:sp>
    </p:spTree>
    <p:extLst>
      <p:ext uri="{BB962C8B-B14F-4D97-AF65-F5344CB8AC3E}">
        <p14:creationId xmlns:p14="http://schemas.microsoft.com/office/powerpoint/2010/main" xmlns="" val="1784640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853C214-7DCA-4208-B96D-A2285C2CFE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E84983D-1C49-4969-9063-DDF1E0F50F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7686A04-A991-4668-8C14-1C97169C4D0A}"/>
              </a:ext>
            </a:extLst>
          </p:cNvPr>
          <p:cNvSpPr>
            <a:spLocks noGrp="1"/>
          </p:cNvSpPr>
          <p:nvPr>
            <p:ph type="dt" sz="half" idx="10"/>
          </p:nvPr>
        </p:nvSpPr>
        <p:spPr/>
        <p:txBody>
          <a:bodyPr/>
          <a:lstStyle/>
          <a:p>
            <a:fld id="{9B34A196-688B-4E42-8966-0A1FB6209635}" type="datetimeFigureOut">
              <a:rPr lang="en-US" smtClean="0"/>
              <a:pPr/>
              <a:t>7/8/2018</a:t>
            </a:fld>
            <a:endParaRPr lang="en-US"/>
          </a:p>
        </p:txBody>
      </p:sp>
      <p:sp>
        <p:nvSpPr>
          <p:cNvPr id="5" name="Footer Placeholder 4">
            <a:extLst>
              <a:ext uri="{FF2B5EF4-FFF2-40B4-BE49-F238E27FC236}">
                <a16:creationId xmlns:a16="http://schemas.microsoft.com/office/drawing/2014/main" xmlns="" id="{148E81B6-DCF8-4439-A0CE-440DC103D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BB68FDB-7A81-4494-8341-50109D64BCA5}"/>
              </a:ext>
            </a:extLst>
          </p:cNvPr>
          <p:cNvSpPr>
            <a:spLocks noGrp="1"/>
          </p:cNvSpPr>
          <p:nvPr>
            <p:ph type="sldNum" sz="quarter" idx="12"/>
          </p:nvPr>
        </p:nvSpPr>
        <p:spPr/>
        <p:txBody>
          <a:bodyPr/>
          <a:lstStyle/>
          <a:p>
            <a:fld id="{2D1BC1CA-E464-4BA7-AE87-9213027BE078}" type="slidenum">
              <a:rPr lang="en-US" smtClean="0"/>
              <a:pPr/>
              <a:t>‹#›</a:t>
            </a:fld>
            <a:endParaRPr lang="en-US"/>
          </a:p>
        </p:txBody>
      </p:sp>
    </p:spTree>
    <p:extLst>
      <p:ext uri="{BB962C8B-B14F-4D97-AF65-F5344CB8AC3E}">
        <p14:creationId xmlns:p14="http://schemas.microsoft.com/office/powerpoint/2010/main" xmlns="" val="119451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7C3191-B867-4384-871C-583E333339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2318835-41A1-4846-AB12-1C1C310028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A9114BC-875D-4926-AC17-F1178B7E05F1}"/>
              </a:ext>
            </a:extLst>
          </p:cNvPr>
          <p:cNvSpPr>
            <a:spLocks noGrp="1"/>
          </p:cNvSpPr>
          <p:nvPr>
            <p:ph type="dt" sz="half" idx="10"/>
          </p:nvPr>
        </p:nvSpPr>
        <p:spPr/>
        <p:txBody>
          <a:bodyPr/>
          <a:lstStyle/>
          <a:p>
            <a:fld id="{9B34A196-688B-4E42-8966-0A1FB6209635}" type="datetimeFigureOut">
              <a:rPr lang="en-US" smtClean="0"/>
              <a:pPr/>
              <a:t>7/8/2018</a:t>
            </a:fld>
            <a:endParaRPr lang="en-US"/>
          </a:p>
        </p:txBody>
      </p:sp>
      <p:sp>
        <p:nvSpPr>
          <p:cNvPr id="5" name="Footer Placeholder 4">
            <a:extLst>
              <a:ext uri="{FF2B5EF4-FFF2-40B4-BE49-F238E27FC236}">
                <a16:creationId xmlns:a16="http://schemas.microsoft.com/office/drawing/2014/main" xmlns="" id="{8B024B18-0050-4F88-98CE-76C45B43F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109208-AC76-41AC-903B-F0972B760957}"/>
              </a:ext>
            </a:extLst>
          </p:cNvPr>
          <p:cNvSpPr>
            <a:spLocks noGrp="1"/>
          </p:cNvSpPr>
          <p:nvPr>
            <p:ph type="sldNum" sz="quarter" idx="12"/>
          </p:nvPr>
        </p:nvSpPr>
        <p:spPr/>
        <p:txBody>
          <a:bodyPr/>
          <a:lstStyle/>
          <a:p>
            <a:fld id="{2D1BC1CA-E464-4BA7-AE87-9213027BE078}" type="slidenum">
              <a:rPr lang="en-US" smtClean="0"/>
              <a:pPr/>
              <a:t>‹#›</a:t>
            </a:fld>
            <a:endParaRPr lang="en-US"/>
          </a:p>
        </p:txBody>
      </p:sp>
    </p:spTree>
    <p:extLst>
      <p:ext uri="{BB962C8B-B14F-4D97-AF65-F5344CB8AC3E}">
        <p14:creationId xmlns:p14="http://schemas.microsoft.com/office/powerpoint/2010/main" xmlns="" val="133089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2CFE4-95C8-4A08-B4A5-9CCBEC6F96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41C335B-3B19-4D67-A4AE-24F0863827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64F11EB3-EB3B-4FC6-BDAA-42C0C388D9F4}"/>
              </a:ext>
            </a:extLst>
          </p:cNvPr>
          <p:cNvSpPr>
            <a:spLocks noGrp="1"/>
          </p:cNvSpPr>
          <p:nvPr>
            <p:ph type="dt" sz="half" idx="10"/>
          </p:nvPr>
        </p:nvSpPr>
        <p:spPr/>
        <p:txBody>
          <a:bodyPr/>
          <a:lstStyle/>
          <a:p>
            <a:fld id="{9B34A196-688B-4E42-8966-0A1FB6209635}" type="datetimeFigureOut">
              <a:rPr lang="en-US" smtClean="0"/>
              <a:pPr/>
              <a:t>7/8/2018</a:t>
            </a:fld>
            <a:endParaRPr lang="en-US"/>
          </a:p>
        </p:txBody>
      </p:sp>
      <p:sp>
        <p:nvSpPr>
          <p:cNvPr id="5" name="Footer Placeholder 4">
            <a:extLst>
              <a:ext uri="{FF2B5EF4-FFF2-40B4-BE49-F238E27FC236}">
                <a16:creationId xmlns:a16="http://schemas.microsoft.com/office/drawing/2014/main" xmlns="" id="{5310EA3A-FC08-4E61-BD2F-64E121756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840C86-D64C-43B1-890E-3CA7567F1643}"/>
              </a:ext>
            </a:extLst>
          </p:cNvPr>
          <p:cNvSpPr>
            <a:spLocks noGrp="1"/>
          </p:cNvSpPr>
          <p:nvPr>
            <p:ph type="sldNum" sz="quarter" idx="12"/>
          </p:nvPr>
        </p:nvSpPr>
        <p:spPr/>
        <p:txBody>
          <a:bodyPr/>
          <a:lstStyle/>
          <a:p>
            <a:fld id="{2D1BC1CA-E464-4BA7-AE87-9213027BE078}" type="slidenum">
              <a:rPr lang="en-US" smtClean="0"/>
              <a:pPr/>
              <a:t>‹#›</a:t>
            </a:fld>
            <a:endParaRPr lang="en-US"/>
          </a:p>
        </p:txBody>
      </p:sp>
    </p:spTree>
    <p:extLst>
      <p:ext uri="{BB962C8B-B14F-4D97-AF65-F5344CB8AC3E}">
        <p14:creationId xmlns:p14="http://schemas.microsoft.com/office/powerpoint/2010/main" xmlns="" val="403771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254E57-EE11-4EFC-9637-04603C810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5BE8A7A-E698-4517-B4AA-04D9D03BA0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B59BDA2-22DE-4936-A759-B18B6963D1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D2351E7-8C22-417F-BEE8-CEC742C145FF}"/>
              </a:ext>
            </a:extLst>
          </p:cNvPr>
          <p:cNvSpPr>
            <a:spLocks noGrp="1"/>
          </p:cNvSpPr>
          <p:nvPr>
            <p:ph type="dt" sz="half" idx="10"/>
          </p:nvPr>
        </p:nvSpPr>
        <p:spPr/>
        <p:txBody>
          <a:bodyPr/>
          <a:lstStyle/>
          <a:p>
            <a:fld id="{9B34A196-688B-4E42-8966-0A1FB6209635}" type="datetimeFigureOut">
              <a:rPr lang="en-US" smtClean="0"/>
              <a:pPr/>
              <a:t>7/8/2018</a:t>
            </a:fld>
            <a:endParaRPr lang="en-US"/>
          </a:p>
        </p:txBody>
      </p:sp>
      <p:sp>
        <p:nvSpPr>
          <p:cNvPr id="6" name="Footer Placeholder 5">
            <a:extLst>
              <a:ext uri="{FF2B5EF4-FFF2-40B4-BE49-F238E27FC236}">
                <a16:creationId xmlns:a16="http://schemas.microsoft.com/office/drawing/2014/main" xmlns="" id="{CFBD1B53-743C-4223-8AEE-8B8F6EF7D6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ED75DF-1883-4F0C-B557-1C6251D35462}"/>
              </a:ext>
            </a:extLst>
          </p:cNvPr>
          <p:cNvSpPr>
            <a:spLocks noGrp="1"/>
          </p:cNvSpPr>
          <p:nvPr>
            <p:ph type="sldNum" sz="quarter" idx="12"/>
          </p:nvPr>
        </p:nvSpPr>
        <p:spPr/>
        <p:txBody>
          <a:bodyPr/>
          <a:lstStyle/>
          <a:p>
            <a:fld id="{2D1BC1CA-E464-4BA7-AE87-9213027BE078}" type="slidenum">
              <a:rPr lang="en-US" smtClean="0"/>
              <a:pPr/>
              <a:t>‹#›</a:t>
            </a:fld>
            <a:endParaRPr lang="en-US"/>
          </a:p>
        </p:txBody>
      </p:sp>
    </p:spTree>
    <p:extLst>
      <p:ext uri="{BB962C8B-B14F-4D97-AF65-F5344CB8AC3E}">
        <p14:creationId xmlns:p14="http://schemas.microsoft.com/office/powerpoint/2010/main" xmlns="" val="1681398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8780D-C51F-406D-9A22-30D7BD71DB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073DDF5-CE97-4D61-93B6-E426EB59AB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514CFA5-3B01-42C3-9B86-E67BEF9D26B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75A62C9-18E2-4B28-B290-CC71E791EC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A39F324-C060-4564-B5CF-5C9F1BB200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3D2464A-49EA-475F-A920-6777DA25B8C1}"/>
              </a:ext>
            </a:extLst>
          </p:cNvPr>
          <p:cNvSpPr>
            <a:spLocks noGrp="1"/>
          </p:cNvSpPr>
          <p:nvPr>
            <p:ph type="dt" sz="half" idx="10"/>
          </p:nvPr>
        </p:nvSpPr>
        <p:spPr/>
        <p:txBody>
          <a:bodyPr/>
          <a:lstStyle/>
          <a:p>
            <a:fld id="{9B34A196-688B-4E42-8966-0A1FB6209635}" type="datetimeFigureOut">
              <a:rPr lang="en-US" smtClean="0"/>
              <a:pPr/>
              <a:t>7/8/2018</a:t>
            </a:fld>
            <a:endParaRPr lang="en-US"/>
          </a:p>
        </p:txBody>
      </p:sp>
      <p:sp>
        <p:nvSpPr>
          <p:cNvPr id="8" name="Footer Placeholder 7">
            <a:extLst>
              <a:ext uri="{FF2B5EF4-FFF2-40B4-BE49-F238E27FC236}">
                <a16:creationId xmlns:a16="http://schemas.microsoft.com/office/drawing/2014/main" xmlns="" id="{8A67A404-32A7-4987-9BA0-7AD32A12DB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F986012-3905-4988-BF53-35276AAB743A}"/>
              </a:ext>
            </a:extLst>
          </p:cNvPr>
          <p:cNvSpPr>
            <a:spLocks noGrp="1"/>
          </p:cNvSpPr>
          <p:nvPr>
            <p:ph type="sldNum" sz="quarter" idx="12"/>
          </p:nvPr>
        </p:nvSpPr>
        <p:spPr/>
        <p:txBody>
          <a:bodyPr/>
          <a:lstStyle/>
          <a:p>
            <a:fld id="{2D1BC1CA-E464-4BA7-AE87-9213027BE078}" type="slidenum">
              <a:rPr lang="en-US" smtClean="0"/>
              <a:pPr/>
              <a:t>‹#›</a:t>
            </a:fld>
            <a:endParaRPr lang="en-US"/>
          </a:p>
        </p:txBody>
      </p:sp>
    </p:spTree>
    <p:extLst>
      <p:ext uri="{BB962C8B-B14F-4D97-AF65-F5344CB8AC3E}">
        <p14:creationId xmlns:p14="http://schemas.microsoft.com/office/powerpoint/2010/main" xmlns="" val="150727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6CCC50-6BBC-4AE1-9F7C-E1E50EA3B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F0970EB-F0ED-4904-8A00-685A85FEA534}"/>
              </a:ext>
            </a:extLst>
          </p:cNvPr>
          <p:cNvSpPr>
            <a:spLocks noGrp="1"/>
          </p:cNvSpPr>
          <p:nvPr>
            <p:ph type="dt" sz="half" idx="10"/>
          </p:nvPr>
        </p:nvSpPr>
        <p:spPr/>
        <p:txBody>
          <a:bodyPr/>
          <a:lstStyle/>
          <a:p>
            <a:fld id="{9B34A196-688B-4E42-8966-0A1FB6209635}" type="datetimeFigureOut">
              <a:rPr lang="en-US" smtClean="0"/>
              <a:pPr/>
              <a:t>7/8/2018</a:t>
            </a:fld>
            <a:endParaRPr lang="en-US"/>
          </a:p>
        </p:txBody>
      </p:sp>
      <p:sp>
        <p:nvSpPr>
          <p:cNvPr id="4" name="Footer Placeholder 3">
            <a:extLst>
              <a:ext uri="{FF2B5EF4-FFF2-40B4-BE49-F238E27FC236}">
                <a16:creationId xmlns:a16="http://schemas.microsoft.com/office/drawing/2014/main" xmlns="" id="{DE13C2D4-348C-4D74-9589-30CE6139E7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0A7E1B4-5F45-4DA0-BF39-312DF8ECFB1D}"/>
              </a:ext>
            </a:extLst>
          </p:cNvPr>
          <p:cNvSpPr>
            <a:spLocks noGrp="1"/>
          </p:cNvSpPr>
          <p:nvPr>
            <p:ph type="sldNum" sz="quarter" idx="12"/>
          </p:nvPr>
        </p:nvSpPr>
        <p:spPr/>
        <p:txBody>
          <a:bodyPr/>
          <a:lstStyle/>
          <a:p>
            <a:fld id="{2D1BC1CA-E464-4BA7-AE87-9213027BE078}" type="slidenum">
              <a:rPr lang="en-US" smtClean="0"/>
              <a:pPr/>
              <a:t>‹#›</a:t>
            </a:fld>
            <a:endParaRPr lang="en-US"/>
          </a:p>
        </p:txBody>
      </p:sp>
    </p:spTree>
    <p:extLst>
      <p:ext uri="{BB962C8B-B14F-4D97-AF65-F5344CB8AC3E}">
        <p14:creationId xmlns:p14="http://schemas.microsoft.com/office/powerpoint/2010/main" xmlns="" val="7123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5C3C316-D467-4E94-9740-926366FDA113}"/>
              </a:ext>
            </a:extLst>
          </p:cNvPr>
          <p:cNvSpPr>
            <a:spLocks noGrp="1"/>
          </p:cNvSpPr>
          <p:nvPr>
            <p:ph type="dt" sz="half" idx="10"/>
          </p:nvPr>
        </p:nvSpPr>
        <p:spPr/>
        <p:txBody>
          <a:bodyPr/>
          <a:lstStyle/>
          <a:p>
            <a:fld id="{9B34A196-688B-4E42-8966-0A1FB6209635}" type="datetimeFigureOut">
              <a:rPr lang="en-US" smtClean="0"/>
              <a:pPr/>
              <a:t>7/8/2018</a:t>
            </a:fld>
            <a:endParaRPr lang="en-US"/>
          </a:p>
        </p:txBody>
      </p:sp>
      <p:sp>
        <p:nvSpPr>
          <p:cNvPr id="3" name="Footer Placeholder 2">
            <a:extLst>
              <a:ext uri="{FF2B5EF4-FFF2-40B4-BE49-F238E27FC236}">
                <a16:creationId xmlns:a16="http://schemas.microsoft.com/office/drawing/2014/main" xmlns="" id="{71FBDB91-9A04-4855-B9A4-083BD466C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41DBFCB-D3E3-4657-8CF1-E63DB2B26E27}"/>
              </a:ext>
            </a:extLst>
          </p:cNvPr>
          <p:cNvSpPr>
            <a:spLocks noGrp="1"/>
          </p:cNvSpPr>
          <p:nvPr>
            <p:ph type="sldNum" sz="quarter" idx="12"/>
          </p:nvPr>
        </p:nvSpPr>
        <p:spPr/>
        <p:txBody>
          <a:bodyPr/>
          <a:lstStyle/>
          <a:p>
            <a:fld id="{2D1BC1CA-E464-4BA7-AE87-9213027BE078}" type="slidenum">
              <a:rPr lang="en-US" smtClean="0"/>
              <a:pPr/>
              <a:t>‹#›</a:t>
            </a:fld>
            <a:endParaRPr lang="en-US"/>
          </a:p>
        </p:txBody>
      </p:sp>
    </p:spTree>
    <p:extLst>
      <p:ext uri="{BB962C8B-B14F-4D97-AF65-F5344CB8AC3E}">
        <p14:creationId xmlns:p14="http://schemas.microsoft.com/office/powerpoint/2010/main" xmlns="" val="153289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1EB7A0-F606-4696-9A34-F013BAD3C1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DAD0266-1CCC-4258-A82B-7F9D464AC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023FC07-4541-4A3E-A297-25DC2EF24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39E1B5B-55D2-40FC-9398-24457A5CB885}"/>
              </a:ext>
            </a:extLst>
          </p:cNvPr>
          <p:cNvSpPr>
            <a:spLocks noGrp="1"/>
          </p:cNvSpPr>
          <p:nvPr>
            <p:ph type="dt" sz="half" idx="10"/>
          </p:nvPr>
        </p:nvSpPr>
        <p:spPr/>
        <p:txBody>
          <a:bodyPr/>
          <a:lstStyle/>
          <a:p>
            <a:fld id="{9B34A196-688B-4E42-8966-0A1FB6209635}" type="datetimeFigureOut">
              <a:rPr lang="en-US" smtClean="0"/>
              <a:pPr/>
              <a:t>7/8/2018</a:t>
            </a:fld>
            <a:endParaRPr lang="en-US"/>
          </a:p>
        </p:txBody>
      </p:sp>
      <p:sp>
        <p:nvSpPr>
          <p:cNvPr id="6" name="Footer Placeholder 5">
            <a:extLst>
              <a:ext uri="{FF2B5EF4-FFF2-40B4-BE49-F238E27FC236}">
                <a16:creationId xmlns:a16="http://schemas.microsoft.com/office/drawing/2014/main" xmlns="" id="{27A54614-F4E2-45DE-97D4-E95ECFD4C0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72A38AB-8ED4-4C53-A069-FEA6AE243B3B}"/>
              </a:ext>
            </a:extLst>
          </p:cNvPr>
          <p:cNvSpPr>
            <a:spLocks noGrp="1"/>
          </p:cNvSpPr>
          <p:nvPr>
            <p:ph type="sldNum" sz="quarter" idx="12"/>
          </p:nvPr>
        </p:nvSpPr>
        <p:spPr/>
        <p:txBody>
          <a:bodyPr/>
          <a:lstStyle/>
          <a:p>
            <a:fld id="{2D1BC1CA-E464-4BA7-AE87-9213027BE078}" type="slidenum">
              <a:rPr lang="en-US" smtClean="0"/>
              <a:pPr/>
              <a:t>‹#›</a:t>
            </a:fld>
            <a:endParaRPr lang="en-US"/>
          </a:p>
        </p:txBody>
      </p:sp>
    </p:spTree>
    <p:extLst>
      <p:ext uri="{BB962C8B-B14F-4D97-AF65-F5344CB8AC3E}">
        <p14:creationId xmlns:p14="http://schemas.microsoft.com/office/powerpoint/2010/main" xmlns="" val="2705106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E3CCE-EC30-4D2A-ABB5-32E1C033A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DDBF959-FCDF-42D6-A388-E317FF38C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02952B4-8E40-41A6-99D0-101E3D265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F4CBBE7-8326-4556-B27A-48ED3346EB44}"/>
              </a:ext>
            </a:extLst>
          </p:cNvPr>
          <p:cNvSpPr>
            <a:spLocks noGrp="1"/>
          </p:cNvSpPr>
          <p:nvPr>
            <p:ph type="dt" sz="half" idx="10"/>
          </p:nvPr>
        </p:nvSpPr>
        <p:spPr/>
        <p:txBody>
          <a:bodyPr/>
          <a:lstStyle/>
          <a:p>
            <a:fld id="{9B34A196-688B-4E42-8966-0A1FB6209635}" type="datetimeFigureOut">
              <a:rPr lang="en-US" smtClean="0"/>
              <a:pPr/>
              <a:t>7/8/2018</a:t>
            </a:fld>
            <a:endParaRPr lang="en-US"/>
          </a:p>
        </p:txBody>
      </p:sp>
      <p:sp>
        <p:nvSpPr>
          <p:cNvPr id="6" name="Footer Placeholder 5">
            <a:extLst>
              <a:ext uri="{FF2B5EF4-FFF2-40B4-BE49-F238E27FC236}">
                <a16:creationId xmlns:a16="http://schemas.microsoft.com/office/drawing/2014/main" xmlns="" id="{2627448E-3803-4A63-9DCD-BC78844593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F6E5916-CC90-414F-8A18-24FB9E6FEFD4}"/>
              </a:ext>
            </a:extLst>
          </p:cNvPr>
          <p:cNvSpPr>
            <a:spLocks noGrp="1"/>
          </p:cNvSpPr>
          <p:nvPr>
            <p:ph type="sldNum" sz="quarter" idx="12"/>
          </p:nvPr>
        </p:nvSpPr>
        <p:spPr/>
        <p:txBody>
          <a:bodyPr/>
          <a:lstStyle/>
          <a:p>
            <a:fld id="{2D1BC1CA-E464-4BA7-AE87-9213027BE078}" type="slidenum">
              <a:rPr lang="en-US" smtClean="0"/>
              <a:pPr/>
              <a:t>‹#›</a:t>
            </a:fld>
            <a:endParaRPr lang="en-US"/>
          </a:p>
        </p:txBody>
      </p:sp>
    </p:spTree>
    <p:extLst>
      <p:ext uri="{BB962C8B-B14F-4D97-AF65-F5344CB8AC3E}">
        <p14:creationId xmlns:p14="http://schemas.microsoft.com/office/powerpoint/2010/main" xmlns="" val="261597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002DD5A-0C4D-4D10-9138-D301960C8E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D3FEDD7-5A2A-4743-8186-AACC8F6951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29C59F-3341-4DD2-9C1B-97A02C90C1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4A196-688B-4E42-8966-0A1FB6209635}" type="datetimeFigureOut">
              <a:rPr lang="en-US" smtClean="0"/>
              <a:pPr/>
              <a:t>7/8/2018</a:t>
            </a:fld>
            <a:endParaRPr lang="en-US"/>
          </a:p>
        </p:txBody>
      </p:sp>
      <p:sp>
        <p:nvSpPr>
          <p:cNvPr id="5" name="Footer Placeholder 4">
            <a:extLst>
              <a:ext uri="{FF2B5EF4-FFF2-40B4-BE49-F238E27FC236}">
                <a16:creationId xmlns:a16="http://schemas.microsoft.com/office/drawing/2014/main" xmlns="" id="{488720AD-C298-4E15-8658-3ED455ADA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3F20B16-8B0C-40A3-A201-F98868D59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1BC1CA-E464-4BA7-AE87-9213027BE078}" type="slidenum">
              <a:rPr lang="en-US" smtClean="0"/>
              <a:pPr/>
              <a:t>‹#›</a:t>
            </a:fld>
            <a:endParaRPr lang="en-US"/>
          </a:p>
        </p:txBody>
      </p:sp>
    </p:spTree>
    <p:extLst>
      <p:ext uri="{BB962C8B-B14F-4D97-AF65-F5344CB8AC3E}">
        <p14:creationId xmlns:p14="http://schemas.microsoft.com/office/powerpoint/2010/main" xmlns="" val="3024032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8" Type="http://schemas.openxmlformats.org/officeDocument/2006/relationships/hyperlink" Target="https://www.whatisepigenetics.com/topic/epigenetic-disease-disorder/" TargetMode="External"/><Relationship Id="rId13" Type="http://schemas.openxmlformats.org/officeDocument/2006/relationships/image" Target="../media/image49.jpe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48.jpe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7.jpeg"/><Relationship Id="rId5" Type="http://schemas.openxmlformats.org/officeDocument/2006/relationships/image" Target="../media/image43.png"/><Relationship Id="rId10" Type="http://schemas.openxmlformats.org/officeDocument/2006/relationships/hyperlink" Target="https://www.whatisepigenetics.com/topic/for-the-scientist/" TargetMode="External"/><Relationship Id="rId4" Type="http://schemas.openxmlformats.org/officeDocument/2006/relationships/image" Target="../media/image42.png"/><Relationship Id="rId9" Type="http://schemas.openxmlformats.org/officeDocument/2006/relationships/image" Target="../media/image46.jpeg"/><Relationship Id="rId14" Type="http://schemas.openxmlformats.org/officeDocument/2006/relationships/image" Target="../media/image50.jpeg"/></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8.jpeg"/><Relationship Id="rId4" Type="http://schemas.openxmlformats.org/officeDocument/2006/relationships/image" Target="../media/image6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0166C0-592F-418C-99C1-902B028D762E}"/>
              </a:ext>
            </a:extLst>
          </p:cNvPr>
          <p:cNvSpPr>
            <a:spLocks noGrp="1"/>
          </p:cNvSpPr>
          <p:nvPr>
            <p:ph type="title"/>
          </p:nvPr>
        </p:nvSpPr>
        <p:spPr>
          <a:xfrm>
            <a:off x="838200" y="110837"/>
            <a:ext cx="10515600" cy="1482436"/>
          </a:xfrm>
        </p:spPr>
        <p:txBody>
          <a:bodyPr>
            <a:normAutofit fontScale="90000"/>
          </a:bodyPr>
          <a:lstStyle/>
          <a:p>
            <a:pPr algn="ctr"/>
            <a:r>
              <a:rPr lang="en-US" b="1" dirty="0"/>
              <a:t/>
            </a:r>
            <a:br>
              <a:rPr lang="en-US" b="1" dirty="0"/>
            </a:br>
            <a:r>
              <a:rPr lang="en-US" dirty="0">
                <a:solidFill>
                  <a:schemeClr val="accent1"/>
                </a:solidFill>
              </a:rPr>
              <a:t/>
            </a:r>
            <a:br>
              <a:rPr lang="en-US" dirty="0">
                <a:solidFill>
                  <a:schemeClr val="accent1"/>
                </a:solidFill>
              </a:rPr>
            </a:br>
            <a:endParaRPr lang="en-US" dirty="0">
              <a:solidFill>
                <a:schemeClr val="accent1"/>
              </a:solidFill>
            </a:endParaRPr>
          </a:p>
        </p:txBody>
      </p:sp>
      <p:sp>
        <p:nvSpPr>
          <p:cNvPr id="3" name="Content Placeholder 2">
            <a:extLst>
              <a:ext uri="{FF2B5EF4-FFF2-40B4-BE49-F238E27FC236}">
                <a16:creationId xmlns:a16="http://schemas.microsoft.com/office/drawing/2014/main" xmlns="" id="{4AEC18B5-B288-4C72-8901-91695F5C9B4A}"/>
              </a:ext>
            </a:extLst>
          </p:cNvPr>
          <p:cNvSpPr>
            <a:spLocks noGrp="1"/>
          </p:cNvSpPr>
          <p:nvPr>
            <p:ph idx="1"/>
          </p:nvPr>
        </p:nvSpPr>
        <p:spPr>
          <a:xfrm>
            <a:off x="838200" y="1289289"/>
            <a:ext cx="10515600" cy="4887674"/>
          </a:xfrm>
        </p:spPr>
        <p:txBody>
          <a:bodyPr/>
          <a:lstStyle/>
          <a:p>
            <a:endParaRPr lang="en-US" dirty="0"/>
          </a:p>
        </p:txBody>
      </p:sp>
      <p:pic>
        <p:nvPicPr>
          <p:cNvPr id="3074" name="Picture 2" descr="https://www.wakingtimes.com/wp-content/uploads/2018/06/epigenetics-dna-1024x569.jpg">
            <a:extLst>
              <a:ext uri="{FF2B5EF4-FFF2-40B4-BE49-F238E27FC236}">
                <a16:creationId xmlns:a16="http://schemas.microsoft.com/office/drawing/2014/main" xmlns="" id="{4B2483A5-C307-434C-ACE3-F9C805B71A9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xmlns="" id="{83ECA3A5-7652-48A5-8405-B2BF01991099}"/>
              </a:ext>
            </a:extLst>
          </p:cNvPr>
          <p:cNvSpPr/>
          <p:nvPr/>
        </p:nvSpPr>
        <p:spPr>
          <a:xfrm>
            <a:off x="0" y="146065"/>
            <a:ext cx="10767567" cy="1615827"/>
          </a:xfrm>
          <a:prstGeom prst="rect">
            <a:avLst/>
          </a:prstGeom>
        </p:spPr>
        <p:txBody>
          <a:bodyPr wrap="square">
            <a:spAutoFit/>
          </a:bodyPr>
          <a:lstStyle/>
          <a:p>
            <a:r>
              <a:rPr lang="en-US" sz="3000" b="1" dirty="0">
                <a:solidFill>
                  <a:schemeClr val="accent6">
                    <a:lumMod val="50000"/>
                  </a:schemeClr>
                </a:solidFill>
                <a:latin typeface="Algerian" panose="04020705040A02060702" pitchFamily="82" charset="0"/>
              </a:rPr>
              <a:t>   </a:t>
            </a:r>
            <a:r>
              <a:rPr lang="en-US" sz="3300" b="1" dirty="0">
                <a:solidFill>
                  <a:schemeClr val="accent6">
                    <a:lumMod val="50000"/>
                  </a:schemeClr>
                </a:solidFill>
                <a:latin typeface="Algerian" panose="04020705040A02060702" pitchFamily="82" charset="0"/>
              </a:rPr>
              <a:t>Your DNA</a:t>
            </a:r>
          </a:p>
          <a:p>
            <a:r>
              <a:rPr lang="en-US" sz="3300" b="1" dirty="0">
                <a:solidFill>
                  <a:schemeClr val="accent6">
                    <a:lumMod val="50000"/>
                  </a:schemeClr>
                </a:solidFill>
                <a:latin typeface="Algerian" panose="04020705040A02060702" pitchFamily="82" charset="0"/>
              </a:rPr>
              <a:t>      Is Not </a:t>
            </a:r>
          </a:p>
          <a:p>
            <a:r>
              <a:rPr lang="en-US" sz="3300" b="1" dirty="0">
                <a:solidFill>
                  <a:schemeClr val="accent6">
                    <a:lumMod val="50000"/>
                  </a:schemeClr>
                </a:solidFill>
                <a:latin typeface="Algerian" panose="04020705040A02060702" pitchFamily="82" charset="0"/>
              </a:rPr>
              <a:t>Your Destiny</a:t>
            </a:r>
            <a:endParaRPr lang="en-US" sz="3300" dirty="0">
              <a:solidFill>
                <a:schemeClr val="accent6">
                  <a:lumMod val="50000"/>
                </a:schemeClr>
              </a:solidFill>
              <a:latin typeface="Algerian" panose="04020705040A02060702" pitchFamily="82" charset="0"/>
            </a:endParaRPr>
          </a:p>
        </p:txBody>
      </p:sp>
    </p:spTree>
    <p:extLst>
      <p:ext uri="{BB962C8B-B14F-4D97-AF65-F5344CB8AC3E}">
        <p14:creationId xmlns:p14="http://schemas.microsoft.com/office/powerpoint/2010/main" xmlns="" val="284030678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xmlns="" id="{06123C3F-20A3-4FFE-9D89-13EF67874851}"/>
              </a:ext>
            </a:extLst>
          </p:cNvPr>
          <p:cNvSpPr>
            <a:spLocks noChangeArrowheads="1"/>
          </p:cNvSpPr>
          <p:nvPr/>
        </p:nvSpPr>
        <p:spPr bwMode="auto">
          <a:xfrm>
            <a:off x="1981200" y="260351"/>
            <a:ext cx="81915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r>
              <a:rPr lang="en-US" altLang="en-US" sz="3600" dirty="0">
                <a:solidFill>
                  <a:srgbClr val="CC0E3A"/>
                </a:solidFill>
                <a:latin typeface="Comic Sans MS" panose="030F0702030302020204" pitchFamily="66" charset="0"/>
                <a:ea typeface="ヒラギノ角ゴ Pro W3" charset="-128"/>
              </a:rPr>
              <a:t>Examples of Epigenetic Phenomena</a:t>
            </a:r>
          </a:p>
        </p:txBody>
      </p:sp>
      <p:pic>
        <p:nvPicPr>
          <p:cNvPr id="9220" name="Picture 7" descr="Screen shot 2011-09-07 at 6.18.29 PM.png">
            <a:extLst>
              <a:ext uri="{FF2B5EF4-FFF2-40B4-BE49-F238E27FC236}">
                <a16:creationId xmlns:a16="http://schemas.microsoft.com/office/drawing/2014/main" xmlns="" id="{CBFC6B91-EB08-4AFE-B49D-ACD0F4AA95F8}"/>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211601" y="2011218"/>
            <a:ext cx="7416896" cy="3789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FFB8F30F-6422-439F-A198-B91DD420E2DB}"/>
              </a:ext>
            </a:extLst>
          </p:cNvPr>
          <p:cNvGrpSpPr/>
          <p:nvPr/>
        </p:nvGrpSpPr>
        <p:grpSpPr>
          <a:xfrm>
            <a:off x="481855" y="1094079"/>
            <a:ext cx="3389068" cy="4285741"/>
            <a:chOff x="1962800" y="1600200"/>
            <a:chExt cx="2385024" cy="2752785"/>
          </a:xfrm>
        </p:grpSpPr>
        <p:pic>
          <p:nvPicPr>
            <p:cNvPr id="9219" name="Picture 5" descr="twins">
              <a:extLst>
                <a:ext uri="{FF2B5EF4-FFF2-40B4-BE49-F238E27FC236}">
                  <a16:creationId xmlns:a16="http://schemas.microsoft.com/office/drawing/2014/main" xmlns="" id="{04920A37-7AC3-4ED8-9F02-429381B128B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20259" y="1600200"/>
              <a:ext cx="1836738" cy="213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1" name="TextBox 8">
              <a:extLst>
                <a:ext uri="{FF2B5EF4-FFF2-40B4-BE49-F238E27FC236}">
                  <a16:creationId xmlns:a16="http://schemas.microsoft.com/office/drawing/2014/main" xmlns="" id="{48C9D05B-3DBF-4B54-967A-AE50447FDAE1}"/>
                </a:ext>
              </a:extLst>
            </p:cNvPr>
            <p:cNvSpPr txBox="1">
              <a:spLocks noChangeArrowheads="1"/>
            </p:cNvSpPr>
            <p:nvPr/>
          </p:nvSpPr>
          <p:spPr bwMode="auto">
            <a:xfrm>
              <a:off x="1962800" y="3740150"/>
              <a:ext cx="2385024" cy="612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r>
                <a:rPr lang="en-US" altLang="en-US" sz="2800" dirty="0"/>
                <a:t>Monozygotic:</a:t>
              </a:r>
            </a:p>
            <a:p>
              <a:r>
                <a:rPr lang="en-US" altLang="en-US" sz="2800" dirty="0"/>
                <a:t>Genomes are identical</a:t>
              </a:r>
            </a:p>
          </p:txBody>
        </p:sp>
      </p:grpSp>
    </p:spTree>
    <p:extLst>
      <p:ext uri="{BB962C8B-B14F-4D97-AF65-F5344CB8AC3E}">
        <p14:creationId xmlns:p14="http://schemas.microsoft.com/office/powerpoint/2010/main" xmlns="" val="293118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9220"/>
                                        </p:tgtEl>
                                        <p:attrNameLst>
                                          <p:attrName>style.visibility</p:attrName>
                                        </p:attrNameLst>
                                      </p:cBhvr>
                                      <p:to>
                                        <p:strVal val="visible"/>
                                      </p:to>
                                    </p:set>
                                    <p:anim calcmode="lin" valueType="num">
                                      <p:cBhvr>
                                        <p:cTn id="25" dur="1000" fill="hold"/>
                                        <p:tgtEl>
                                          <p:spTgt spid="9220"/>
                                        </p:tgtEl>
                                        <p:attrNameLst>
                                          <p:attrName>ppt_w</p:attrName>
                                        </p:attrNameLst>
                                      </p:cBhvr>
                                      <p:tavLst>
                                        <p:tav tm="0">
                                          <p:val>
                                            <p:fltVal val="0"/>
                                          </p:val>
                                        </p:tav>
                                        <p:tav tm="100000">
                                          <p:val>
                                            <p:strVal val="#ppt_w"/>
                                          </p:val>
                                        </p:tav>
                                      </p:tavLst>
                                    </p:anim>
                                    <p:anim calcmode="lin" valueType="num">
                                      <p:cBhvr>
                                        <p:cTn id="26" dur="1000" fill="hold"/>
                                        <p:tgtEl>
                                          <p:spTgt spid="9220"/>
                                        </p:tgtEl>
                                        <p:attrNameLst>
                                          <p:attrName>ppt_h</p:attrName>
                                        </p:attrNameLst>
                                      </p:cBhvr>
                                      <p:tavLst>
                                        <p:tav tm="0">
                                          <p:val>
                                            <p:fltVal val="0"/>
                                          </p:val>
                                        </p:tav>
                                        <p:tav tm="100000">
                                          <p:val>
                                            <p:strVal val="#ppt_h"/>
                                          </p:val>
                                        </p:tav>
                                      </p:tavLst>
                                    </p:anim>
                                    <p:anim calcmode="lin" valueType="num">
                                      <p:cBhvr>
                                        <p:cTn id="27" dur="1000" fill="hold"/>
                                        <p:tgtEl>
                                          <p:spTgt spid="9220"/>
                                        </p:tgtEl>
                                        <p:attrNameLst>
                                          <p:attrName>style.rotation</p:attrName>
                                        </p:attrNameLst>
                                      </p:cBhvr>
                                      <p:tavLst>
                                        <p:tav tm="0">
                                          <p:val>
                                            <p:fltVal val="90"/>
                                          </p:val>
                                        </p:tav>
                                        <p:tav tm="100000">
                                          <p:val>
                                            <p:fltVal val="0"/>
                                          </p:val>
                                        </p:tav>
                                      </p:tavLst>
                                    </p:anim>
                                    <p:animEffect transition="in" filter="fade">
                                      <p:cBhvr>
                                        <p:cTn id="28"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xmlns="" id="{CC112E07-597F-4869-B0B1-1F3429B3C21D}"/>
              </a:ext>
            </a:extLst>
          </p:cNvPr>
          <p:cNvSpPr>
            <a:spLocks noChangeArrowheads="1"/>
          </p:cNvSpPr>
          <p:nvPr/>
        </p:nvSpPr>
        <p:spPr bwMode="auto">
          <a:xfrm>
            <a:off x="489527" y="152401"/>
            <a:ext cx="11453091"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r>
              <a:rPr lang="en-US" altLang="en-US" sz="3400" dirty="0">
                <a:solidFill>
                  <a:srgbClr val="CC0E3A"/>
                </a:solidFill>
                <a:latin typeface="Comic Sans MS" panose="030F0702030302020204" pitchFamily="66" charset="0"/>
              </a:rPr>
              <a:t>Differences in the epigenome of monozygotic twins</a:t>
            </a:r>
          </a:p>
        </p:txBody>
      </p:sp>
      <p:grpSp>
        <p:nvGrpSpPr>
          <p:cNvPr id="2" name="Group 1">
            <a:extLst>
              <a:ext uri="{FF2B5EF4-FFF2-40B4-BE49-F238E27FC236}">
                <a16:creationId xmlns:a16="http://schemas.microsoft.com/office/drawing/2014/main" xmlns="" id="{7EFE3519-4286-4C37-B34B-A93494E9DEB6}"/>
              </a:ext>
            </a:extLst>
          </p:cNvPr>
          <p:cNvGrpSpPr/>
          <p:nvPr/>
        </p:nvGrpSpPr>
        <p:grpSpPr>
          <a:xfrm>
            <a:off x="2743201" y="838200"/>
            <a:ext cx="7295284" cy="5780088"/>
            <a:chOff x="2743201" y="838200"/>
            <a:chExt cx="7295284" cy="5780088"/>
          </a:xfrm>
        </p:grpSpPr>
        <p:pic>
          <p:nvPicPr>
            <p:cNvPr id="70659" name="Picture 2" descr="Screen shot 2011-09-07 at 7.35.27 PM.png">
              <a:extLst>
                <a:ext uri="{FF2B5EF4-FFF2-40B4-BE49-F238E27FC236}">
                  <a16:creationId xmlns:a16="http://schemas.microsoft.com/office/drawing/2014/main" xmlns="" id="{F65ECEBB-D156-4A2C-91E2-3BB7456797DF}"/>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743201" y="838200"/>
              <a:ext cx="4711565" cy="578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60" name="TextBox 3">
              <a:extLst>
                <a:ext uri="{FF2B5EF4-FFF2-40B4-BE49-F238E27FC236}">
                  <a16:creationId xmlns:a16="http://schemas.microsoft.com/office/drawing/2014/main" xmlns="" id="{F18125E6-8572-4EA7-9E8D-C85563C24061}"/>
                </a:ext>
              </a:extLst>
            </p:cNvPr>
            <p:cNvSpPr txBox="1">
              <a:spLocks noChangeArrowheads="1"/>
            </p:cNvSpPr>
            <p:nvPr/>
          </p:nvSpPr>
          <p:spPr bwMode="auto">
            <a:xfrm>
              <a:off x="7596910" y="6248400"/>
              <a:ext cx="24415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r>
                <a:rPr lang="en-US" altLang="en-US" dirty="0"/>
                <a:t>Fraga et al. PNAS, 2005</a:t>
              </a:r>
            </a:p>
          </p:txBody>
        </p:sp>
      </p:grpSp>
    </p:spTree>
    <p:extLst>
      <p:ext uri="{BB962C8B-B14F-4D97-AF65-F5344CB8AC3E}">
        <p14:creationId xmlns:p14="http://schemas.microsoft.com/office/powerpoint/2010/main" xmlns="" val="217119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382764DB-0FD2-40AE-B8DE-5BBDBBF49D5C}"/>
              </a:ext>
            </a:extLst>
          </p:cNvPr>
          <p:cNvSpPr>
            <a:spLocks noGrp="1"/>
          </p:cNvSpPr>
          <p:nvPr>
            <p:ph type="title"/>
          </p:nvPr>
        </p:nvSpPr>
        <p:spPr>
          <a:xfrm>
            <a:off x="6293801" y="566001"/>
            <a:ext cx="5218694" cy="585787"/>
          </a:xfrm>
        </p:spPr>
        <p:txBody>
          <a:bodyPr>
            <a:normAutofit fontScale="90000"/>
          </a:bodyPr>
          <a:lstStyle/>
          <a:p>
            <a:pPr algn="ctr" eaLnBrk="1" hangingPunct="1"/>
            <a:r>
              <a:rPr lang="en-US" altLang="en-US" sz="2500" b="1" dirty="0">
                <a:solidFill>
                  <a:schemeClr val="accent2">
                    <a:lumMod val="75000"/>
                  </a:schemeClr>
                </a:solidFill>
                <a:latin typeface="Palatino" pitchFamily="125" charset="0"/>
                <a:ea typeface="ＭＳ Ｐゴシック" panose="020B0600070205080204" pitchFamily="34" charset="-128"/>
                <a:cs typeface="Palatino" pitchFamily="125" charset="0"/>
              </a:rPr>
              <a:t>Identical Twins with Different Hair Color</a:t>
            </a:r>
          </a:p>
        </p:txBody>
      </p:sp>
      <p:pic>
        <p:nvPicPr>
          <p:cNvPr id="6147" name="Content Placeholder 3" descr="Hair Color.jpg">
            <a:extLst>
              <a:ext uri="{FF2B5EF4-FFF2-40B4-BE49-F238E27FC236}">
                <a16:creationId xmlns:a16="http://schemas.microsoft.com/office/drawing/2014/main" xmlns="" id="{DF6BA85D-FD6F-4217-B020-04A53D4B6EA4}"/>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rcRect l="-774" r="-850" b="-2872"/>
          <a:stretch>
            <a:fillRect/>
          </a:stretch>
        </p:blipFill>
        <p:spPr>
          <a:xfrm>
            <a:off x="6096000" y="1304418"/>
            <a:ext cx="5614297" cy="4796287"/>
          </a:xfrm>
        </p:spPr>
      </p:pic>
      <p:grpSp>
        <p:nvGrpSpPr>
          <p:cNvPr id="3" name="Group 2">
            <a:extLst>
              <a:ext uri="{FF2B5EF4-FFF2-40B4-BE49-F238E27FC236}">
                <a16:creationId xmlns:a16="http://schemas.microsoft.com/office/drawing/2014/main" xmlns="" id="{73111724-90FF-4D5B-AFFF-703FCBDC4FF7}"/>
              </a:ext>
            </a:extLst>
          </p:cNvPr>
          <p:cNvGrpSpPr/>
          <p:nvPr/>
        </p:nvGrpSpPr>
        <p:grpSpPr>
          <a:xfrm>
            <a:off x="481703" y="1427885"/>
            <a:ext cx="4769170" cy="4002230"/>
            <a:chOff x="481703" y="1427885"/>
            <a:chExt cx="4769170" cy="4002230"/>
          </a:xfrm>
        </p:grpSpPr>
        <p:pic>
          <p:nvPicPr>
            <p:cNvPr id="5" name="Picture 4" descr="Epigenetics &amp; Identical Twins">
              <a:extLst>
                <a:ext uri="{FF2B5EF4-FFF2-40B4-BE49-F238E27FC236}">
                  <a16:creationId xmlns:a16="http://schemas.microsoft.com/office/drawing/2014/main" xmlns="" id="{6B884F1F-ECE7-4FE0-A498-A597427E8AC6}"/>
                </a:ext>
              </a:extLst>
            </p:cNvPr>
            <p:cNvPicPr/>
            <p:nvPr/>
          </p:nvPicPr>
          <p:blipFill>
            <a:blip r:embed="rId3"/>
            <a:srcRect/>
            <a:stretch>
              <a:fillRect/>
            </a:stretch>
          </p:blipFill>
          <p:spPr bwMode="auto">
            <a:xfrm>
              <a:off x="606394" y="2591665"/>
              <a:ext cx="4644479" cy="2838450"/>
            </a:xfrm>
            <a:prstGeom prst="rect">
              <a:avLst/>
            </a:prstGeom>
            <a:noFill/>
            <a:ln w="9525">
              <a:noFill/>
              <a:miter lim="800000"/>
              <a:headEnd/>
              <a:tailEnd/>
            </a:ln>
          </p:spPr>
        </p:pic>
        <p:sp>
          <p:nvSpPr>
            <p:cNvPr id="2" name="Rectangle 1">
              <a:extLst>
                <a:ext uri="{FF2B5EF4-FFF2-40B4-BE49-F238E27FC236}">
                  <a16:creationId xmlns:a16="http://schemas.microsoft.com/office/drawing/2014/main" xmlns="" id="{0133D42E-B65B-4FEA-A144-A1F73B800DCF}"/>
                </a:ext>
              </a:extLst>
            </p:cNvPr>
            <p:cNvSpPr/>
            <p:nvPr/>
          </p:nvSpPr>
          <p:spPr>
            <a:xfrm>
              <a:off x="481703" y="1427885"/>
              <a:ext cx="4746228" cy="954107"/>
            </a:xfrm>
            <a:prstGeom prst="rect">
              <a:avLst/>
            </a:prstGeom>
          </p:spPr>
          <p:txBody>
            <a:bodyPr wrap="square">
              <a:spAutoFit/>
            </a:bodyPr>
            <a:lstStyle/>
            <a:p>
              <a:pPr algn="ctr"/>
              <a:r>
                <a:rPr lang="en-US" altLang="en-US" sz="2800" b="1" dirty="0">
                  <a:solidFill>
                    <a:schemeClr val="accent1">
                      <a:lumMod val="75000"/>
                    </a:schemeClr>
                  </a:solidFill>
                  <a:latin typeface="Palatino" pitchFamily="125" charset="0"/>
                  <a:ea typeface="ＭＳ Ｐゴシック" panose="020B0600070205080204" pitchFamily="34" charset="-128"/>
                  <a:cs typeface="Palatino" pitchFamily="125" charset="0"/>
                </a:rPr>
                <a:t>Identical Twins with Different Behavior(Action)</a:t>
              </a:r>
              <a:endParaRPr lang="en-US" sz="2800" b="1" dirty="0">
                <a:solidFill>
                  <a:schemeClr val="accent1">
                    <a:lumMod val="75000"/>
                  </a:schemeClr>
                </a:solidFill>
              </a:endParaRPr>
            </a:p>
          </p:txBody>
        </p:sp>
      </p:grpSp>
    </p:spTree>
    <p:extLst>
      <p:ext uri="{BB962C8B-B14F-4D97-AF65-F5344CB8AC3E}">
        <p14:creationId xmlns:p14="http://schemas.microsoft.com/office/powerpoint/2010/main" xmlns="" val="255383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15A96D-A919-4D27-BA08-DE5DB27C8E2E}"/>
              </a:ext>
            </a:extLst>
          </p:cNvPr>
          <p:cNvSpPr>
            <a:spLocks noGrp="1"/>
          </p:cNvSpPr>
          <p:nvPr>
            <p:ph type="title"/>
          </p:nvPr>
        </p:nvSpPr>
        <p:spPr>
          <a:xfrm>
            <a:off x="588818" y="3934691"/>
            <a:ext cx="10515600" cy="1325563"/>
          </a:xfrm>
        </p:spPr>
        <p:txBody>
          <a:bodyPr/>
          <a:lstStyle/>
          <a:p>
            <a:pPr algn="ctr"/>
            <a:r>
              <a:rPr lang="en-US" b="1" dirty="0"/>
              <a:t/>
            </a:r>
            <a:br>
              <a:rPr lang="en-US" b="1" dirty="0"/>
            </a:br>
            <a:endParaRPr lang="en-US" b="1" dirty="0">
              <a:solidFill>
                <a:schemeClr val="accent1">
                  <a:lumMod val="75000"/>
                </a:schemeClr>
              </a:solidFill>
            </a:endParaRPr>
          </a:p>
        </p:txBody>
      </p:sp>
      <p:sp>
        <p:nvSpPr>
          <p:cNvPr id="3" name="Content Placeholder 2">
            <a:extLst>
              <a:ext uri="{FF2B5EF4-FFF2-40B4-BE49-F238E27FC236}">
                <a16:creationId xmlns:a16="http://schemas.microsoft.com/office/drawing/2014/main" xmlns="" id="{019D54B3-68BE-4FA9-AC92-8BCFEAF04029}"/>
              </a:ext>
            </a:extLst>
          </p:cNvPr>
          <p:cNvSpPr>
            <a:spLocks noGrp="1"/>
          </p:cNvSpPr>
          <p:nvPr>
            <p:ph idx="1"/>
          </p:nvPr>
        </p:nvSpPr>
        <p:spPr>
          <a:xfrm>
            <a:off x="265810" y="3269672"/>
            <a:ext cx="11660380" cy="3036599"/>
          </a:xfrm>
        </p:spPr>
        <p:txBody>
          <a:bodyPr>
            <a:normAutofit/>
          </a:bodyPr>
          <a:lstStyle/>
          <a:p>
            <a:pPr>
              <a:spcBef>
                <a:spcPts val="1200"/>
              </a:spcBef>
              <a:spcAft>
                <a:spcPts val="1200"/>
              </a:spcAft>
            </a:pPr>
            <a:r>
              <a:rPr lang="en-US" sz="3200" dirty="0">
                <a:solidFill>
                  <a:srgbClr val="FFC000"/>
                </a:solidFill>
              </a:rPr>
              <a:t>Epigenetic mechanisms </a:t>
            </a:r>
            <a:r>
              <a:rPr lang="en-US" sz="3200" dirty="0"/>
              <a:t>modulated by </a:t>
            </a:r>
            <a:r>
              <a:rPr lang="en-US" sz="3200" dirty="0">
                <a:solidFill>
                  <a:srgbClr val="FFC000"/>
                </a:solidFill>
              </a:rPr>
              <a:t>environmental</a:t>
            </a:r>
            <a:r>
              <a:rPr lang="en-US" sz="3200" dirty="0"/>
              <a:t> </a:t>
            </a:r>
            <a:r>
              <a:rPr lang="en-US" sz="3200" dirty="0">
                <a:solidFill>
                  <a:srgbClr val="FFC000"/>
                </a:solidFill>
              </a:rPr>
              <a:t>cues</a:t>
            </a:r>
            <a:r>
              <a:rPr lang="en-US" sz="3200" dirty="0"/>
              <a:t> such as </a:t>
            </a:r>
            <a:r>
              <a:rPr lang="en-US" sz="3200" dirty="0">
                <a:solidFill>
                  <a:srgbClr val="FFC000"/>
                </a:solidFill>
              </a:rPr>
              <a:t>diet</a:t>
            </a:r>
            <a:r>
              <a:rPr lang="en-US" sz="3200" dirty="0"/>
              <a:t>, </a:t>
            </a:r>
            <a:r>
              <a:rPr lang="en-US" sz="3200" dirty="0">
                <a:solidFill>
                  <a:srgbClr val="FFC000"/>
                </a:solidFill>
              </a:rPr>
              <a:t>disease</a:t>
            </a:r>
            <a:r>
              <a:rPr lang="en-US" sz="3200" dirty="0"/>
              <a:t> or </a:t>
            </a:r>
            <a:r>
              <a:rPr lang="en-US" sz="3200" dirty="0">
                <a:solidFill>
                  <a:srgbClr val="FFC000"/>
                </a:solidFill>
              </a:rPr>
              <a:t>lifestyle</a:t>
            </a:r>
            <a:r>
              <a:rPr lang="en-US" sz="3200" dirty="0"/>
              <a:t> major role in regulating the DNA by switching genes </a:t>
            </a:r>
            <a:r>
              <a:rPr lang="en-US" sz="3200" b="1" dirty="0">
                <a:solidFill>
                  <a:srgbClr val="FFC000"/>
                </a:solidFill>
              </a:rPr>
              <a:t>On</a:t>
            </a:r>
            <a:r>
              <a:rPr lang="en-US" sz="3200" dirty="0"/>
              <a:t> and </a:t>
            </a:r>
            <a:r>
              <a:rPr lang="en-US" sz="3200" b="1" dirty="0">
                <a:solidFill>
                  <a:srgbClr val="FFC000"/>
                </a:solidFill>
              </a:rPr>
              <a:t>Off</a:t>
            </a:r>
            <a:r>
              <a:rPr lang="en-US" sz="3200" b="1" dirty="0"/>
              <a:t>. </a:t>
            </a:r>
          </a:p>
          <a:p>
            <a:pPr>
              <a:spcBef>
                <a:spcPts val="1200"/>
              </a:spcBef>
              <a:spcAft>
                <a:spcPts val="1200"/>
              </a:spcAft>
            </a:pPr>
            <a:r>
              <a:rPr lang="en-US" sz="3200" dirty="0"/>
              <a:t>not only </a:t>
            </a:r>
            <a:r>
              <a:rPr lang="en-US" sz="3200" b="1" dirty="0">
                <a:solidFill>
                  <a:srgbClr val="FFC000"/>
                </a:solidFill>
              </a:rPr>
              <a:t>inherited DNA </a:t>
            </a:r>
            <a:r>
              <a:rPr lang="en-US" sz="3200" dirty="0"/>
              <a:t>but also</a:t>
            </a:r>
            <a:r>
              <a:rPr lang="en-US" sz="3200" b="1" dirty="0">
                <a:solidFill>
                  <a:srgbClr val="FFC000"/>
                </a:solidFill>
              </a:rPr>
              <a:t>, inherited epigenetic instructions </a:t>
            </a:r>
            <a:r>
              <a:rPr lang="en-US" sz="3200" dirty="0"/>
              <a:t>contribute in regulating gene </a:t>
            </a:r>
            <a:r>
              <a:rPr lang="en-US" sz="3200" b="1" dirty="0">
                <a:solidFill>
                  <a:srgbClr val="FFC000"/>
                </a:solidFill>
              </a:rPr>
              <a:t>expression</a:t>
            </a:r>
            <a:r>
              <a:rPr lang="en-US" sz="3200" dirty="0"/>
              <a:t> in the </a:t>
            </a:r>
            <a:r>
              <a:rPr lang="en-US" sz="3200" dirty="0">
                <a:solidFill>
                  <a:srgbClr val="FFC000"/>
                </a:solidFill>
              </a:rPr>
              <a:t>offspring</a:t>
            </a:r>
            <a:r>
              <a:rPr lang="en-US" sz="3200" dirty="0"/>
              <a:t>.</a:t>
            </a:r>
          </a:p>
          <a:p>
            <a:pPr>
              <a:spcBef>
                <a:spcPts val="1200"/>
              </a:spcBef>
              <a:spcAft>
                <a:spcPts val="1200"/>
              </a:spcAft>
            </a:pPr>
            <a:endParaRPr lang="en-US" sz="3200" dirty="0"/>
          </a:p>
        </p:txBody>
      </p:sp>
      <p:sp>
        <p:nvSpPr>
          <p:cNvPr id="5" name="Rectangle 4">
            <a:extLst>
              <a:ext uri="{FF2B5EF4-FFF2-40B4-BE49-F238E27FC236}">
                <a16:creationId xmlns:a16="http://schemas.microsoft.com/office/drawing/2014/main" xmlns="" id="{16E9C91C-C64A-479C-8E6C-D5D1C626C311}"/>
              </a:ext>
            </a:extLst>
          </p:cNvPr>
          <p:cNvSpPr/>
          <p:nvPr/>
        </p:nvSpPr>
        <p:spPr>
          <a:xfrm>
            <a:off x="7610764" y="928544"/>
            <a:ext cx="4077326" cy="1569660"/>
          </a:xfrm>
          <a:prstGeom prst="rect">
            <a:avLst/>
          </a:prstGeom>
        </p:spPr>
        <p:txBody>
          <a:bodyPr wrap="square">
            <a:spAutoFit/>
          </a:bodyPr>
          <a:lstStyle/>
          <a:p>
            <a:pPr algn="ctr"/>
            <a:r>
              <a:rPr lang="en-US" sz="3200" b="1" dirty="0">
                <a:solidFill>
                  <a:schemeClr val="accent5">
                    <a:lumMod val="75000"/>
                  </a:schemeClr>
                </a:solidFill>
              </a:rPr>
              <a:t>We Are More Than</a:t>
            </a:r>
          </a:p>
          <a:p>
            <a:pPr algn="ctr"/>
            <a:r>
              <a:rPr lang="en-US" sz="3200" b="1" dirty="0">
                <a:solidFill>
                  <a:schemeClr val="accent5">
                    <a:lumMod val="75000"/>
                  </a:schemeClr>
                </a:solidFill>
              </a:rPr>
              <a:t> The sum Of </a:t>
            </a:r>
          </a:p>
          <a:p>
            <a:pPr algn="ctr"/>
            <a:r>
              <a:rPr lang="en-US" sz="3200" b="1" dirty="0">
                <a:solidFill>
                  <a:schemeClr val="accent5">
                    <a:lumMod val="75000"/>
                  </a:schemeClr>
                </a:solidFill>
              </a:rPr>
              <a:t>Our Genes</a:t>
            </a:r>
            <a:endParaRPr lang="en-US" sz="3200" dirty="0">
              <a:solidFill>
                <a:schemeClr val="accent5">
                  <a:lumMod val="75000"/>
                </a:schemeClr>
              </a:solidFill>
            </a:endParaRPr>
          </a:p>
        </p:txBody>
      </p:sp>
      <p:pic>
        <p:nvPicPr>
          <p:cNvPr id="7" name="Picture 6">
            <a:extLst>
              <a:ext uri="{FF2B5EF4-FFF2-40B4-BE49-F238E27FC236}">
                <a16:creationId xmlns:a16="http://schemas.microsoft.com/office/drawing/2014/main" xmlns="" id="{495A05D5-9AB8-42E8-8642-59B36F896B5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3964" y="191509"/>
            <a:ext cx="7270955" cy="2812473"/>
          </a:xfrm>
          <a:prstGeom prst="rect">
            <a:avLst/>
          </a:prstGeom>
        </p:spPr>
      </p:pic>
    </p:spTree>
    <p:extLst>
      <p:ext uri="{BB962C8B-B14F-4D97-AF65-F5344CB8AC3E}">
        <p14:creationId xmlns:p14="http://schemas.microsoft.com/office/powerpoint/2010/main" xmlns="" val="315871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pigenetic modifications">
            <a:extLst>
              <a:ext uri="{FF2B5EF4-FFF2-40B4-BE49-F238E27FC236}">
                <a16:creationId xmlns:a16="http://schemas.microsoft.com/office/drawing/2014/main" xmlns="" id="{513E1434-FA37-44EC-8E29-7AFE3FEDF65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8842" y="0"/>
            <a:ext cx="6400799" cy="3061855"/>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Related image">
            <a:extLst>
              <a:ext uri="{FF2B5EF4-FFF2-40B4-BE49-F238E27FC236}">
                <a16:creationId xmlns:a16="http://schemas.microsoft.com/office/drawing/2014/main" xmlns="" id="{A9F74771-13E3-4135-AAD2-6BF81D78B1E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445727" y="4493075"/>
            <a:ext cx="2643034" cy="1435777"/>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Related image">
            <a:extLst>
              <a:ext uri="{FF2B5EF4-FFF2-40B4-BE49-F238E27FC236}">
                <a16:creationId xmlns:a16="http://schemas.microsoft.com/office/drawing/2014/main" xmlns="" id="{9FE0BC13-B8C3-428C-BF45-E8A6EE89D05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870" y="4375087"/>
            <a:ext cx="2182761" cy="143577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a:extLst>
              <a:ext uri="{FF2B5EF4-FFF2-40B4-BE49-F238E27FC236}">
                <a16:creationId xmlns:a16="http://schemas.microsoft.com/office/drawing/2014/main" xmlns="" id="{93BC348B-E8FF-4957-8BC5-CD6CA04A4CCC}"/>
              </a:ext>
            </a:extLst>
          </p:cNvPr>
          <p:cNvSpPr/>
          <p:nvPr/>
        </p:nvSpPr>
        <p:spPr>
          <a:xfrm>
            <a:off x="550562" y="3303640"/>
            <a:ext cx="10363244" cy="2835118"/>
          </a:xfrm>
          <a:prstGeom prst="rect">
            <a:avLst/>
          </a:prstGeom>
        </p:spPr>
        <p:txBody>
          <a:bodyPr wrap="square">
            <a:spAutoFit/>
          </a:bodyPr>
          <a:lstStyle/>
          <a:p>
            <a:pPr algn="ctr">
              <a:spcBef>
                <a:spcPts val="1800"/>
              </a:spcBef>
              <a:spcAft>
                <a:spcPts val="1800"/>
              </a:spcAft>
            </a:pPr>
            <a:r>
              <a:rPr lang="en-US" sz="3600" dirty="0">
                <a:solidFill>
                  <a:srgbClr val="FF0000"/>
                </a:solidFill>
              </a:rPr>
              <a:t>If epigenetic modifications accumulated entire life can cross of generations &amp; inherited to children or even grand children?</a:t>
            </a:r>
          </a:p>
          <a:p>
            <a:pPr algn="ctr">
              <a:spcBef>
                <a:spcPts val="1800"/>
              </a:spcBef>
              <a:spcAft>
                <a:spcPts val="1800"/>
              </a:spcAft>
            </a:pPr>
            <a:endParaRPr lang="en-US" sz="3600" dirty="0"/>
          </a:p>
        </p:txBody>
      </p:sp>
    </p:spTree>
    <p:extLst>
      <p:ext uri="{BB962C8B-B14F-4D97-AF65-F5344CB8AC3E}">
        <p14:creationId xmlns:p14="http://schemas.microsoft.com/office/powerpoint/2010/main" xmlns="" val="16616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1F24835-102F-48A4-B6AC-52324820D332}"/>
              </a:ext>
            </a:extLst>
          </p:cNvPr>
          <p:cNvSpPr>
            <a:spLocks noGrp="1"/>
          </p:cNvSpPr>
          <p:nvPr>
            <p:ph idx="1"/>
          </p:nvPr>
        </p:nvSpPr>
        <p:spPr>
          <a:xfrm>
            <a:off x="286327" y="2109020"/>
            <a:ext cx="11637818" cy="4513453"/>
          </a:xfrm>
        </p:spPr>
        <p:txBody>
          <a:bodyPr>
            <a:normAutofit/>
          </a:bodyPr>
          <a:lstStyle/>
          <a:p>
            <a:pPr>
              <a:spcBef>
                <a:spcPts val="1200"/>
              </a:spcBef>
              <a:spcAft>
                <a:spcPts val="1200"/>
              </a:spcAft>
            </a:pPr>
            <a:r>
              <a:rPr lang="en-US" sz="3600" dirty="0"/>
              <a:t>Epigenetics is a </a:t>
            </a:r>
            <a:r>
              <a:rPr lang="en-US" sz="3600" dirty="0">
                <a:solidFill>
                  <a:srgbClr val="FF0000"/>
                </a:solidFill>
              </a:rPr>
              <a:t>theory</a:t>
            </a:r>
            <a:r>
              <a:rPr lang="en-US" sz="3600" dirty="0"/>
              <a:t> of inheritance that says </a:t>
            </a:r>
            <a:r>
              <a:rPr lang="en-US" sz="3600" dirty="0">
                <a:solidFill>
                  <a:srgbClr val="FF0000"/>
                </a:solidFill>
              </a:rPr>
              <a:t>genes</a:t>
            </a:r>
            <a:r>
              <a:rPr lang="en-US" sz="3600" dirty="0"/>
              <a:t> have a </a:t>
            </a:r>
            <a:r>
              <a:rPr lang="en-US" sz="3600" dirty="0">
                <a:solidFill>
                  <a:srgbClr val="C00000"/>
                </a:solidFill>
              </a:rPr>
              <a:t>"memory" </a:t>
            </a:r>
            <a:r>
              <a:rPr lang="en-US" sz="3600" dirty="0"/>
              <a:t>for events. </a:t>
            </a:r>
          </a:p>
          <a:p>
            <a:pPr>
              <a:spcBef>
                <a:spcPts val="1200"/>
              </a:spcBef>
              <a:spcAft>
                <a:spcPts val="1200"/>
              </a:spcAft>
            </a:pPr>
            <a:r>
              <a:rPr lang="en-US" sz="3600" dirty="0"/>
              <a:t>For example, two generations may be exposed to an event, &amp;event occurs in the genes ‘ </a:t>
            </a:r>
            <a:r>
              <a:rPr lang="en-US" sz="3600" b="1" dirty="0">
                <a:solidFill>
                  <a:srgbClr val="FF0000"/>
                </a:solidFill>
              </a:rPr>
              <a:t>genetic imprinting</a:t>
            </a:r>
            <a:r>
              <a:rPr lang="en-US" sz="3600" dirty="0"/>
              <a:t>; &amp; same pattern will continue for 4 or 5 generations or more, thus, in fact, the </a:t>
            </a:r>
            <a:r>
              <a:rPr lang="en-US" sz="3600" dirty="0">
                <a:solidFill>
                  <a:srgbClr val="FF0000"/>
                </a:solidFill>
              </a:rPr>
              <a:t>pattern of gene expression change </a:t>
            </a:r>
            <a:r>
              <a:rPr lang="en-US" sz="3600" dirty="0"/>
              <a:t>, </a:t>
            </a:r>
            <a:r>
              <a:rPr lang="en-US" sz="3600" dirty="0">
                <a:solidFill>
                  <a:srgbClr val="FF0000"/>
                </a:solidFill>
              </a:rPr>
              <a:t>without changing the DNA sequence.</a:t>
            </a:r>
          </a:p>
        </p:txBody>
      </p:sp>
      <p:pic>
        <p:nvPicPr>
          <p:cNvPr id="4" name="Picture 3" descr="C:\Users\Gen-2\Desktop\introepigenetics.jpg">
            <a:extLst>
              <a:ext uri="{FF2B5EF4-FFF2-40B4-BE49-F238E27FC236}">
                <a16:creationId xmlns:a16="http://schemas.microsoft.com/office/drawing/2014/main" xmlns="" id="{43BB3941-8F85-4C9F-8D29-D57F45BE58E2}"/>
              </a:ext>
            </a:extLst>
          </p:cNvPr>
          <p:cNvPicPr>
            <a:picLocks noChangeAspect="1" noChangeArrowheads="1"/>
          </p:cNvPicPr>
          <p:nvPr/>
        </p:nvPicPr>
        <p:blipFill>
          <a:blip r:embed="rId2"/>
          <a:srcRect/>
          <a:stretch>
            <a:fillRect/>
          </a:stretch>
        </p:blipFill>
        <p:spPr bwMode="auto">
          <a:xfrm>
            <a:off x="1009966" y="235527"/>
            <a:ext cx="9501016" cy="1830716"/>
          </a:xfrm>
          <a:prstGeom prst="rect">
            <a:avLst/>
          </a:prstGeom>
          <a:noFill/>
        </p:spPr>
      </p:pic>
    </p:spTree>
    <p:extLst>
      <p:ext uri="{BB962C8B-B14F-4D97-AF65-F5344CB8AC3E}">
        <p14:creationId xmlns:p14="http://schemas.microsoft.com/office/powerpoint/2010/main" xmlns="" val="381932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en-2\Desktop\epigenetics-10-638.jpg"/>
          <p:cNvPicPr>
            <a:picLocks noGrp="1" noChangeAspect="1" noChangeArrowheads="1"/>
          </p:cNvPicPr>
          <p:nvPr>
            <p:ph idx="1"/>
          </p:nvPr>
        </p:nvPicPr>
        <p:blipFill>
          <a:blip r:embed="rId2"/>
          <a:srcRect/>
          <a:stretch>
            <a:fillRect/>
          </a:stretch>
        </p:blipFill>
        <p:spPr bwMode="auto">
          <a:xfrm>
            <a:off x="95535" y="461160"/>
            <a:ext cx="6919415" cy="6244440"/>
          </a:xfrm>
          <a:prstGeom prst="rect">
            <a:avLst/>
          </a:prstGeom>
          <a:noFill/>
        </p:spPr>
      </p:pic>
      <p:sp>
        <p:nvSpPr>
          <p:cNvPr id="5" name="Rectangle 4"/>
          <p:cNvSpPr/>
          <p:nvPr/>
        </p:nvSpPr>
        <p:spPr>
          <a:xfrm>
            <a:off x="6743632" y="1459721"/>
            <a:ext cx="5566355" cy="5170646"/>
          </a:xfrm>
          <a:prstGeom prst="rect">
            <a:avLst/>
          </a:prstGeom>
        </p:spPr>
        <p:txBody>
          <a:bodyPr wrap="square">
            <a:spAutoFit/>
          </a:bodyPr>
          <a:lstStyle/>
          <a:p>
            <a:pPr marL="457200" indent="-457200">
              <a:buFont typeface="Arial" panose="020B0604020202020204" pitchFamily="34" charset="0"/>
              <a:buChar char="•"/>
            </a:pPr>
            <a:r>
              <a:rPr lang="en-US" sz="3000" dirty="0"/>
              <a:t>For most genes, inherit two working copies -- </a:t>
            </a:r>
            <a:r>
              <a:rPr lang="en-US" sz="3000" b="1" dirty="0">
                <a:solidFill>
                  <a:srgbClr val="FF0066"/>
                </a:solidFill>
              </a:rPr>
              <a:t>one from mom and one from dad.</a:t>
            </a:r>
          </a:p>
          <a:p>
            <a:pPr marL="457200" indent="-457200">
              <a:buFont typeface="Arial" panose="020B0604020202020204" pitchFamily="34" charset="0"/>
              <a:buChar char="•"/>
            </a:pPr>
            <a:endParaRPr lang="en-US" sz="3000" b="1" dirty="0">
              <a:solidFill>
                <a:srgbClr val="FF0066"/>
              </a:solidFill>
            </a:endParaRPr>
          </a:p>
          <a:p>
            <a:pPr marL="457200" indent="-457200">
              <a:buFont typeface="Arial" panose="020B0604020202020204" pitchFamily="34" charset="0"/>
              <a:buChar char="•"/>
            </a:pPr>
            <a:r>
              <a:rPr lang="en-US" sz="3000" dirty="0"/>
              <a:t> But with </a:t>
            </a:r>
            <a:r>
              <a:rPr lang="en-US" sz="3000" b="1" dirty="0">
                <a:solidFill>
                  <a:srgbClr val="FF0066"/>
                </a:solidFill>
              </a:rPr>
              <a:t>imprinted genes</a:t>
            </a:r>
            <a:r>
              <a:rPr lang="en-US" sz="3000" dirty="0"/>
              <a:t>, inherit </a:t>
            </a:r>
            <a:r>
              <a:rPr lang="en-US" sz="3000" dirty="0">
                <a:solidFill>
                  <a:srgbClr val="FF0066"/>
                </a:solidFill>
              </a:rPr>
              <a:t>only one </a:t>
            </a:r>
            <a:r>
              <a:rPr lang="en-US" sz="3000" dirty="0"/>
              <a:t>working copy.</a:t>
            </a:r>
          </a:p>
          <a:p>
            <a:r>
              <a:rPr lang="en-US" sz="3000" dirty="0"/>
              <a:t> </a:t>
            </a:r>
          </a:p>
          <a:p>
            <a:pPr marL="457200" indent="-457200">
              <a:buFont typeface="Arial" panose="020B0604020202020204" pitchFamily="34" charset="0"/>
              <a:buChar char="•"/>
            </a:pPr>
            <a:r>
              <a:rPr lang="en-US" sz="3000" dirty="0"/>
              <a:t>Silencing usually happens through the a</a:t>
            </a:r>
            <a:r>
              <a:rPr lang="en-US" sz="3000" dirty="0">
                <a:solidFill>
                  <a:srgbClr val="FF0066"/>
                </a:solidFill>
              </a:rPr>
              <a:t>ddition of methyl groups </a:t>
            </a:r>
            <a:r>
              <a:rPr lang="en-US" sz="3000" dirty="0"/>
              <a:t>during </a:t>
            </a:r>
            <a:r>
              <a:rPr lang="en-US" sz="3000" dirty="0">
                <a:solidFill>
                  <a:srgbClr val="FF0066"/>
                </a:solidFill>
              </a:rPr>
              <a:t>egg or sperm formation.</a:t>
            </a:r>
          </a:p>
        </p:txBody>
      </p:sp>
    </p:spTree>
    <p:extLst>
      <p:ext uri="{BB962C8B-B14F-4D97-AF65-F5344CB8AC3E}">
        <p14:creationId xmlns:p14="http://schemas.microsoft.com/office/powerpoint/2010/main" xmlns="" val="206742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Gen-2\Desktop\epigenetics-10-638.jpg"/>
          <p:cNvPicPr>
            <a:picLocks noGrp="1" noChangeAspect="1" noChangeArrowheads="1"/>
          </p:cNvPicPr>
          <p:nvPr>
            <p:ph idx="1"/>
          </p:nvPr>
        </p:nvPicPr>
        <p:blipFill>
          <a:blip r:embed="rId2"/>
          <a:srcRect/>
          <a:stretch>
            <a:fillRect/>
          </a:stretch>
        </p:blipFill>
        <p:spPr bwMode="auto">
          <a:xfrm>
            <a:off x="95535" y="461160"/>
            <a:ext cx="6919415" cy="6244440"/>
          </a:xfrm>
          <a:prstGeom prst="rect">
            <a:avLst/>
          </a:prstGeom>
          <a:noFill/>
        </p:spPr>
      </p:pic>
      <p:sp>
        <p:nvSpPr>
          <p:cNvPr id="5" name="Rectangle 4"/>
          <p:cNvSpPr/>
          <p:nvPr/>
        </p:nvSpPr>
        <p:spPr>
          <a:xfrm>
            <a:off x="7028874" y="828780"/>
            <a:ext cx="5163126" cy="5509200"/>
          </a:xfrm>
          <a:prstGeom prst="rect">
            <a:avLst/>
          </a:prstGeom>
        </p:spPr>
        <p:txBody>
          <a:bodyPr wrap="square">
            <a:spAutoFit/>
          </a:bodyPr>
          <a:lstStyle/>
          <a:p>
            <a:pPr marL="457200" indent="-457200">
              <a:buFont typeface="Arial" panose="020B0604020202020204" pitchFamily="34" charset="0"/>
              <a:buChar char="•"/>
            </a:pPr>
            <a:r>
              <a:rPr lang="en-US" sz="3200" dirty="0"/>
              <a:t>The </a:t>
            </a:r>
            <a:r>
              <a:rPr lang="en-US" sz="3200" dirty="0">
                <a:solidFill>
                  <a:srgbClr val="FF0066"/>
                </a:solidFill>
              </a:rPr>
              <a:t>epigenetic tags</a:t>
            </a:r>
            <a:r>
              <a:rPr lang="en-US" sz="3200" dirty="0"/>
              <a:t> on imprinted genes usually </a:t>
            </a:r>
            <a:r>
              <a:rPr lang="en-US" sz="3200" dirty="0">
                <a:solidFill>
                  <a:srgbClr val="FF0066"/>
                </a:solidFill>
              </a:rPr>
              <a:t>stay</a:t>
            </a:r>
            <a:r>
              <a:rPr lang="en-US" sz="3200" dirty="0"/>
              <a:t> put for the </a:t>
            </a:r>
            <a:r>
              <a:rPr lang="en-US" sz="3200" dirty="0">
                <a:solidFill>
                  <a:srgbClr val="FF0066"/>
                </a:solidFill>
              </a:rPr>
              <a:t>life</a:t>
            </a:r>
            <a:r>
              <a:rPr lang="en-US" sz="3200" dirty="0"/>
              <a:t>. But they</a:t>
            </a:r>
            <a:r>
              <a:rPr lang="en-US" sz="3200" dirty="0">
                <a:solidFill>
                  <a:srgbClr val="FF0066"/>
                </a:solidFill>
              </a:rPr>
              <a:t> reset </a:t>
            </a:r>
            <a:r>
              <a:rPr lang="en-US" sz="3200" dirty="0"/>
              <a:t>during egg and sperm formation.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whether </a:t>
            </a:r>
            <a:r>
              <a:rPr lang="en-US" sz="3200" dirty="0">
                <a:solidFill>
                  <a:srgbClr val="FF0066"/>
                </a:solidFill>
              </a:rPr>
              <a:t>they came from mom or dad</a:t>
            </a:r>
            <a:r>
              <a:rPr lang="en-US" sz="3200" dirty="0"/>
              <a:t>, certain genes are </a:t>
            </a:r>
            <a:r>
              <a:rPr lang="en-US" sz="3200" dirty="0">
                <a:solidFill>
                  <a:srgbClr val="FF0066"/>
                </a:solidFill>
              </a:rPr>
              <a:t>always silenced </a:t>
            </a:r>
            <a:r>
              <a:rPr lang="en-US" sz="3200" dirty="0"/>
              <a:t>in the egg, and others are always silenced in the sperm.</a:t>
            </a:r>
          </a:p>
        </p:txBody>
      </p:sp>
    </p:spTree>
    <p:extLst>
      <p:ext uri="{BB962C8B-B14F-4D97-AF65-F5344CB8AC3E}">
        <p14:creationId xmlns:p14="http://schemas.microsoft.com/office/powerpoint/2010/main" xmlns="" val="231145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Gen-2\Desktop\epigenetics-19-638.jpg"/>
          <p:cNvPicPr>
            <a:picLocks noGrp="1" noChangeAspect="1" noChangeArrowheads="1"/>
          </p:cNvPicPr>
          <p:nvPr>
            <p:ph idx="1"/>
          </p:nvPr>
        </p:nvPicPr>
        <p:blipFill>
          <a:blip r:embed="rId2"/>
          <a:srcRect/>
          <a:stretch>
            <a:fillRect/>
          </a:stretch>
        </p:blipFill>
        <p:spPr bwMode="auto">
          <a:xfrm>
            <a:off x="0" y="0"/>
            <a:ext cx="7683690" cy="6987653"/>
          </a:xfrm>
          <a:prstGeom prst="rect">
            <a:avLst/>
          </a:prstGeom>
          <a:noFill/>
        </p:spPr>
      </p:pic>
      <p:pic>
        <p:nvPicPr>
          <p:cNvPr id="4" name="Picture 2" descr="C:\Users\Gen-2\Desktop\ImprintingIllus.jpg">
            <a:extLst>
              <a:ext uri="{FF2B5EF4-FFF2-40B4-BE49-F238E27FC236}">
                <a16:creationId xmlns:a16="http://schemas.microsoft.com/office/drawing/2014/main" xmlns="" id="{8B3ED7A0-F718-4976-9431-AC58B4CC556B}"/>
              </a:ext>
            </a:extLst>
          </p:cNvPr>
          <p:cNvPicPr>
            <a:picLocks noChangeAspect="1" noChangeArrowheads="1"/>
          </p:cNvPicPr>
          <p:nvPr/>
        </p:nvPicPr>
        <p:blipFill>
          <a:blip r:embed="rId3"/>
          <a:srcRect/>
          <a:stretch>
            <a:fillRect/>
          </a:stretch>
        </p:blipFill>
        <p:spPr bwMode="auto">
          <a:xfrm>
            <a:off x="4939583" y="75064"/>
            <a:ext cx="7043151" cy="6782936"/>
          </a:xfrm>
          <a:prstGeom prst="rect">
            <a:avLst/>
          </a:prstGeom>
          <a:noFill/>
        </p:spPr>
      </p:pic>
    </p:spTree>
    <p:extLst>
      <p:ext uri="{BB962C8B-B14F-4D97-AF65-F5344CB8AC3E}">
        <p14:creationId xmlns:p14="http://schemas.microsoft.com/office/powerpoint/2010/main" xmlns="" val="338504555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Gen-2\Desktop\10.1038_nrg1604-f2_full.jpg"/>
          <p:cNvPicPr>
            <a:picLocks noGrp="1" noChangeAspect="1" noChangeArrowheads="1"/>
          </p:cNvPicPr>
          <p:nvPr>
            <p:ph idx="1"/>
          </p:nvPr>
        </p:nvPicPr>
        <p:blipFill>
          <a:blip r:embed="rId2" cstate="print"/>
          <a:srcRect/>
          <a:stretch>
            <a:fillRect/>
          </a:stretch>
        </p:blipFill>
        <p:spPr bwMode="auto">
          <a:xfrm>
            <a:off x="599511" y="592578"/>
            <a:ext cx="4687712" cy="6059606"/>
          </a:xfrm>
          <a:prstGeom prst="rect">
            <a:avLst/>
          </a:prstGeom>
          <a:noFill/>
        </p:spPr>
      </p:pic>
      <p:pic>
        <p:nvPicPr>
          <p:cNvPr id="4" name="Picture 2" descr="C:\Users\Gen-2\Desktop\lyon-hypothesisxinactivationmosaic-formation-8-638.jpg">
            <a:extLst>
              <a:ext uri="{FF2B5EF4-FFF2-40B4-BE49-F238E27FC236}">
                <a16:creationId xmlns:a16="http://schemas.microsoft.com/office/drawing/2014/main" xmlns="" id="{02C3CED6-088F-486B-AA05-1CC75F9A2A94}"/>
              </a:ext>
            </a:extLst>
          </p:cNvPr>
          <p:cNvPicPr>
            <a:picLocks noChangeAspect="1" noChangeArrowheads="1"/>
          </p:cNvPicPr>
          <p:nvPr/>
        </p:nvPicPr>
        <p:blipFill>
          <a:blip r:embed="rId3"/>
          <a:srcRect/>
          <a:stretch>
            <a:fillRect/>
          </a:stretch>
        </p:blipFill>
        <p:spPr bwMode="auto">
          <a:xfrm>
            <a:off x="5564171" y="614660"/>
            <a:ext cx="6028318" cy="6059606"/>
          </a:xfrm>
          <a:prstGeom prst="rect">
            <a:avLst/>
          </a:prstGeom>
          <a:noFill/>
        </p:spPr>
      </p:pic>
      <p:sp>
        <p:nvSpPr>
          <p:cNvPr id="3" name="Rectangle 2">
            <a:extLst>
              <a:ext uri="{FF2B5EF4-FFF2-40B4-BE49-F238E27FC236}">
                <a16:creationId xmlns:a16="http://schemas.microsoft.com/office/drawing/2014/main" xmlns="" id="{44FFCF10-2674-44B8-BB6E-8CC6D8EC4478}"/>
              </a:ext>
            </a:extLst>
          </p:cNvPr>
          <p:cNvSpPr/>
          <p:nvPr/>
        </p:nvSpPr>
        <p:spPr>
          <a:xfrm>
            <a:off x="3493827" y="81465"/>
            <a:ext cx="3862316" cy="584775"/>
          </a:xfrm>
          <a:prstGeom prst="rect">
            <a:avLst/>
          </a:prstGeom>
        </p:spPr>
        <p:txBody>
          <a:bodyPr wrap="square">
            <a:spAutoFit/>
          </a:bodyPr>
          <a:lstStyle/>
          <a:p>
            <a:pPr algn="ctr"/>
            <a:r>
              <a:rPr lang="en-US" sz="3200" b="1" dirty="0">
                <a:solidFill>
                  <a:srgbClr val="FF0000"/>
                </a:solidFill>
              </a:rPr>
              <a:t>Natural Mechanism</a:t>
            </a:r>
          </a:p>
        </p:txBody>
      </p:sp>
    </p:spTree>
    <p:extLst>
      <p:ext uri="{BB962C8B-B14F-4D97-AF65-F5344CB8AC3E}">
        <p14:creationId xmlns:p14="http://schemas.microsoft.com/office/powerpoint/2010/main" xmlns="" val="14847287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946" y="246330"/>
            <a:ext cx="9139382" cy="945161"/>
          </a:xfrm>
        </p:spPr>
        <p:txBody>
          <a:bodyPr>
            <a:normAutofit/>
          </a:bodyPr>
          <a:lstStyle/>
          <a:p>
            <a:r>
              <a:rPr lang="en-US" b="1" dirty="0">
                <a:solidFill>
                  <a:srgbClr val="C00000"/>
                </a:solidFill>
              </a:rPr>
              <a:t>Central Dogma </a:t>
            </a:r>
            <a:endParaRPr lang="fa-IR" dirty="0"/>
          </a:p>
        </p:txBody>
      </p:sp>
      <p:pic>
        <p:nvPicPr>
          <p:cNvPr id="2050" name="Picture 2" descr="C:\Users\Gen-2\Desktop\New folder (2)\78b0ed345866e51d4443b569364bff4b.png"/>
          <p:cNvPicPr>
            <a:picLocks noGrp="1" noChangeAspect="1" noChangeArrowheads="1"/>
          </p:cNvPicPr>
          <p:nvPr>
            <p:ph idx="1"/>
          </p:nvPr>
        </p:nvPicPr>
        <p:blipFill>
          <a:blip r:embed="rId2"/>
          <a:srcRect/>
          <a:stretch>
            <a:fillRect/>
          </a:stretch>
        </p:blipFill>
        <p:spPr bwMode="auto">
          <a:xfrm>
            <a:off x="1862686" y="1972507"/>
            <a:ext cx="8229600" cy="4857784"/>
          </a:xfrm>
          <a:prstGeom prst="rect">
            <a:avLst/>
          </a:prstGeom>
          <a:noFill/>
        </p:spPr>
      </p:pic>
      <p:sp>
        <p:nvSpPr>
          <p:cNvPr id="3" name="Rectangle 2">
            <a:extLst>
              <a:ext uri="{FF2B5EF4-FFF2-40B4-BE49-F238E27FC236}">
                <a16:creationId xmlns:a16="http://schemas.microsoft.com/office/drawing/2014/main" xmlns="" id="{C89FE228-AA92-463F-8028-B7B2AC0BCB74}"/>
              </a:ext>
            </a:extLst>
          </p:cNvPr>
          <p:cNvSpPr/>
          <p:nvPr/>
        </p:nvSpPr>
        <p:spPr>
          <a:xfrm>
            <a:off x="1862686" y="1092533"/>
            <a:ext cx="7392150" cy="707886"/>
          </a:xfrm>
          <a:prstGeom prst="rect">
            <a:avLst/>
          </a:prstGeom>
        </p:spPr>
        <p:txBody>
          <a:bodyPr wrap="square">
            <a:spAutoFit/>
          </a:bodyPr>
          <a:lstStyle/>
          <a:p>
            <a:r>
              <a:rPr lang="en-US" sz="4000" dirty="0"/>
              <a:t>Flow of genetic information in cell</a:t>
            </a:r>
          </a:p>
        </p:txBody>
      </p:sp>
    </p:spTree>
    <p:extLst>
      <p:ext uri="{BB962C8B-B14F-4D97-AF65-F5344CB8AC3E}">
        <p14:creationId xmlns:p14="http://schemas.microsoft.com/office/powerpoint/2010/main" xmlns="" val="1608174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Gen-2\Desktop\uniparental-disomy.jpeg"/>
          <p:cNvPicPr>
            <a:picLocks noGrp="1" noChangeAspect="1" noChangeArrowheads="1"/>
          </p:cNvPicPr>
          <p:nvPr>
            <p:ph idx="1"/>
          </p:nvPr>
        </p:nvPicPr>
        <p:blipFill>
          <a:blip r:embed="rId2"/>
          <a:srcRect/>
          <a:stretch>
            <a:fillRect/>
          </a:stretch>
        </p:blipFill>
        <p:spPr bwMode="auto">
          <a:xfrm>
            <a:off x="-34120" y="152694"/>
            <a:ext cx="8093121" cy="3988513"/>
          </a:xfrm>
          <a:prstGeom prst="rect">
            <a:avLst/>
          </a:prstGeom>
          <a:noFill/>
        </p:spPr>
      </p:pic>
      <p:pic>
        <p:nvPicPr>
          <p:cNvPr id="10244" name="Picture 4" descr="C:\Users\Gen-2\Desktop\index.jpg"/>
          <p:cNvPicPr>
            <a:picLocks noChangeAspect="1" noChangeArrowheads="1"/>
          </p:cNvPicPr>
          <p:nvPr/>
        </p:nvPicPr>
        <p:blipFill>
          <a:blip r:embed="rId3"/>
          <a:srcRect/>
          <a:stretch>
            <a:fillRect/>
          </a:stretch>
        </p:blipFill>
        <p:spPr bwMode="auto">
          <a:xfrm>
            <a:off x="1378424" y="4312693"/>
            <a:ext cx="5268035" cy="2367887"/>
          </a:xfrm>
          <a:prstGeom prst="rect">
            <a:avLst/>
          </a:prstGeom>
          <a:noFill/>
        </p:spPr>
      </p:pic>
      <p:grpSp>
        <p:nvGrpSpPr>
          <p:cNvPr id="2" name="Group 1">
            <a:extLst>
              <a:ext uri="{FF2B5EF4-FFF2-40B4-BE49-F238E27FC236}">
                <a16:creationId xmlns:a16="http://schemas.microsoft.com/office/drawing/2014/main" xmlns="" id="{15D64016-0993-4C86-98F9-C1CD25754721}"/>
              </a:ext>
            </a:extLst>
          </p:cNvPr>
          <p:cNvGrpSpPr/>
          <p:nvPr/>
        </p:nvGrpSpPr>
        <p:grpSpPr>
          <a:xfrm>
            <a:off x="8252250" y="1848650"/>
            <a:ext cx="3746500" cy="4585113"/>
            <a:chOff x="8322670" y="1434743"/>
            <a:chExt cx="3746500" cy="4585113"/>
          </a:xfrm>
        </p:grpSpPr>
        <p:pic>
          <p:nvPicPr>
            <p:cNvPr id="10243" name="Picture 3" descr="C:\Users\Gen-2\Desktop\angelman-syndrome.jpg"/>
            <p:cNvPicPr>
              <a:picLocks noChangeAspect="1" noChangeArrowheads="1"/>
            </p:cNvPicPr>
            <p:nvPr/>
          </p:nvPicPr>
          <p:blipFill>
            <a:blip r:embed="rId4"/>
            <a:srcRect/>
            <a:stretch>
              <a:fillRect/>
            </a:stretch>
          </p:blipFill>
          <p:spPr bwMode="auto">
            <a:xfrm>
              <a:off x="8322670" y="1434743"/>
              <a:ext cx="3746500" cy="3988513"/>
            </a:xfrm>
            <a:prstGeom prst="rect">
              <a:avLst/>
            </a:prstGeom>
            <a:noFill/>
          </p:spPr>
        </p:pic>
        <p:sp>
          <p:nvSpPr>
            <p:cNvPr id="3" name="Rectangle 2">
              <a:extLst>
                <a:ext uri="{FF2B5EF4-FFF2-40B4-BE49-F238E27FC236}">
                  <a16:creationId xmlns:a16="http://schemas.microsoft.com/office/drawing/2014/main" xmlns="" id="{CF9FF97A-4244-4009-A6E1-E377B7353FF8}"/>
                </a:ext>
              </a:extLst>
            </p:cNvPr>
            <p:cNvSpPr/>
            <p:nvPr/>
          </p:nvSpPr>
          <p:spPr>
            <a:xfrm>
              <a:off x="8527450" y="5496636"/>
              <a:ext cx="3336939" cy="523220"/>
            </a:xfrm>
            <a:prstGeom prst="rect">
              <a:avLst/>
            </a:prstGeom>
          </p:spPr>
          <p:txBody>
            <a:bodyPr wrap="none">
              <a:spAutoFit/>
            </a:bodyPr>
            <a:lstStyle/>
            <a:p>
              <a:r>
                <a:rPr lang="en-US" sz="2800" b="1" dirty="0"/>
                <a:t>Angelman syndrome </a:t>
              </a:r>
            </a:p>
          </p:txBody>
        </p:sp>
      </p:grpSp>
      <p:sp>
        <p:nvSpPr>
          <p:cNvPr id="4" name="Rectangle 3">
            <a:extLst>
              <a:ext uri="{FF2B5EF4-FFF2-40B4-BE49-F238E27FC236}">
                <a16:creationId xmlns:a16="http://schemas.microsoft.com/office/drawing/2014/main" xmlns="" id="{25A97DA5-6F19-42CF-B650-C3E5424EEF5B}"/>
              </a:ext>
            </a:extLst>
          </p:cNvPr>
          <p:cNvSpPr/>
          <p:nvPr/>
        </p:nvSpPr>
        <p:spPr>
          <a:xfrm>
            <a:off x="7069761" y="213307"/>
            <a:ext cx="5122239" cy="954107"/>
          </a:xfrm>
          <a:prstGeom prst="rect">
            <a:avLst/>
          </a:prstGeom>
        </p:spPr>
        <p:txBody>
          <a:bodyPr wrap="square">
            <a:spAutoFit/>
          </a:bodyPr>
          <a:lstStyle/>
          <a:p>
            <a:pPr algn="ctr"/>
            <a:r>
              <a:rPr lang="en-US" sz="2800" b="1" dirty="0">
                <a:solidFill>
                  <a:srgbClr val="FF0000"/>
                </a:solidFill>
              </a:rPr>
              <a:t>Invalid Performance of epigenesis</a:t>
            </a:r>
          </a:p>
        </p:txBody>
      </p:sp>
    </p:spTree>
    <p:extLst>
      <p:ext uri="{BB962C8B-B14F-4D97-AF65-F5344CB8AC3E}">
        <p14:creationId xmlns:p14="http://schemas.microsoft.com/office/powerpoint/2010/main" xmlns="" val="35647919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anim calcmode="lin" valueType="num">
                                      <p:cBhvr>
                                        <p:cTn id="15" dur="500" fill="hold"/>
                                        <p:tgtEl>
                                          <p:spTgt spid="10244"/>
                                        </p:tgtEl>
                                        <p:attrNameLst>
                                          <p:attrName>ppt_w</p:attrName>
                                        </p:attrNameLst>
                                      </p:cBhvr>
                                      <p:tavLst>
                                        <p:tav tm="0">
                                          <p:val>
                                            <p:fltVal val="0"/>
                                          </p:val>
                                        </p:tav>
                                        <p:tav tm="100000">
                                          <p:val>
                                            <p:strVal val="#ppt_w"/>
                                          </p:val>
                                        </p:tav>
                                      </p:tavLst>
                                    </p:anim>
                                    <p:anim calcmode="lin" valueType="num">
                                      <p:cBhvr>
                                        <p:cTn id="16" dur="500" fill="hold"/>
                                        <p:tgtEl>
                                          <p:spTgt spid="10244"/>
                                        </p:tgtEl>
                                        <p:attrNameLst>
                                          <p:attrName>ppt_h</p:attrName>
                                        </p:attrNameLst>
                                      </p:cBhvr>
                                      <p:tavLst>
                                        <p:tav tm="0">
                                          <p:val>
                                            <p:fltVal val="0"/>
                                          </p:val>
                                        </p:tav>
                                        <p:tav tm="100000">
                                          <p:val>
                                            <p:strVal val="#ppt_h"/>
                                          </p:val>
                                        </p:tav>
                                      </p:tavLst>
                                    </p:anim>
                                    <p:animEffect transition="in" filter="fade">
                                      <p:cBhvr>
                                        <p:cTn id="1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pigenetics">
            <a:extLst>
              <a:ext uri="{FF2B5EF4-FFF2-40B4-BE49-F238E27FC236}">
                <a16:creationId xmlns:a16="http://schemas.microsoft.com/office/drawing/2014/main" xmlns="" id="{55130B5E-57A7-4A9C-8531-A0BABEC3E642}"/>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189367" y="457110"/>
            <a:ext cx="8894912" cy="337301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Related image">
            <a:extLst>
              <a:ext uri="{FF2B5EF4-FFF2-40B4-BE49-F238E27FC236}">
                <a16:creationId xmlns:a16="http://schemas.microsoft.com/office/drawing/2014/main" xmlns="" id="{0410C793-FE4E-4C36-B55B-D160874299D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18167" y="3899140"/>
            <a:ext cx="5448300" cy="2724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30050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33687-3BAA-4D6D-9A44-967ED9C9D01A}"/>
              </a:ext>
            </a:extLst>
          </p:cNvPr>
          <p:cNvSpPr>
            <a:spLocks noGrp="1"/>
          </p:cNvSpPr>
          <p:nvPr>
            <p:ph type="title"/>
          </p:nvPr>
        </p:nvSpPr>
        <p:spPr>
          <a:xfrm>
            <a:off x="406400" y="129309"/>
            <a:ext cx="8977745" cy="1561379"/>
          </a:xfrm>
        </p:spPr>
        <p:txBody>
          <a:bodyPr>
            <a:normAutofit/>
          </a:bodyPr>
          <a:lstStyle/>
          <a:p>
            <a:pPr algn="ctr"/>
            <a:r>
              <a:rPr lang="en-US" b="1" dirty="0">
                <a:solidFill>
                  <a:schemeClr val="accent2">
                    <a:lumMod val="50000"/>
                  </a:schemeClr>
                </a:solidFill>
              </a:rPr>
              <a:t>Epigenetics between the generations </a:t>
            </a:r>
            <a:br>
              <a:rPr lang="en-US" b="1" dirty="0">
                <a:solidFill>
                  <a:schemeClr val="accent2">
                    <a:lumMod val="50000"/>
                  </a:schemeClr>
                </a:solidFill>
              </a:rPr>
            </a:br>
            <a:r>
              <a:rPr lang="en-US" b="1" dirty="0">
                <a:solidFill>
                  <a:schemeClr val="accent2">
                    <a:lumMod val="50000"/>
                  </a:schemeClr>
                </a:solidFill>
              </a:rPr>
              <a:t>Researchers</a:t>
            </a:r>
            <a:endParaRPr lang="en-US" dirty="0"/>
          </a:p>
        </p:txBody>
      </p:sp>
      <p:pic>
        <p:nvPicPr>
          <p:cNvPr id="4" name="Content Placeholder 3" descr="Epigenetics-between-the-generations-Researchers-prove-that-we-inherit-more-than-just-genes-اخبار-زیست-فن-490x315.jpg">
            <a:extLst>
              <a:ext uri="{FF2B5EF4-FFF2-40B4-BE49-F238E27FC236}">
                <a16:creationId xmlns:a16="http://schemas.microsoft.com/office/drawing/2014/main" xmlns="" id="{5BDC44F2-1B7A-4BE3-AB3E-8CC709F239FF}"/>
              </a:ext>
            </a:extLst>
          </p:cNvPr>
          <p:cNvPicPr>
            <a:picLocks noGrp="1" noChangeAspect="1"/>
          </p:cNvPicPr>
          <p:nvPr>
            <p:ph idx="1"/>
          </p:nvPr>
        </p:nvPicPr>
        <p:blipFill>
          <a:blip r:embed="rId2"/>
          <a:stretch>
            <a:fillRect/>
          </a:stretch>
        </p:blipFill>
        <p:spPr>
          <a:xfrm>
            <a:off x="945880" y="1849948"/>
            <a:ext cx="5506316" cy="4719483"/>
          </a:xfrm>
        </p:spPr>
      </p:pic>
      <p:sp>
        <p:nvSpPr>
          <p:cNvPr id="5" name="Rectangle 4">
            <a:extLst>
              <a:ext uri="{FF2B5EF4-FFF2-40B4-BE49-F238E27FC236}">
                <a16:creationId xmlns:a16="http://schemas.microsoft.com/office/drawing/2014/main" xmlns="" id="{A28A6D42-9F31-4D67-B33A-4FBA6606565C}"/>
              </a:ext>
            </a:extLst>
          </p:cNvPr>
          <p:cNvSpPr/>
          <p:nvPr/>
        </p:nvSpPr>
        <p:spPr>
          <a:xfrm>
            <a:off x="6659418" y="830965"/>
            <a:ext cx="5126182" cy="5496120"/>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en-US" sz="3000" dirty="0">
                <a:latin typeface="Times New Roman" panose="02020603050405020304" pitchFamily="18" charset="0"/>
                <a:ea typeface="Times New Roman" panose="02020603050405020304" pitchFamily="18" charset="0"/>
                <a:cs typeface="Arial" panose="020B0604020202020204" pitchFamily="34" charset="0"/>
              </a:rPr>
              <a:t>Particular </a:t>
            </a:r>
            <a:r>
              <a:rPr lang="en-US" sz="3000" b="1"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modification</a:t>
            </a:r>
            <a:r>
              <a:rPr lang="en-US" sz="3000" dirty="0">
                <a:latin typeface="Times New Roman" panose="02020603050405020304" pitchFamily="18" charset="0"/>
                <a:ea typeface="Times New Roman" panose="02020603050405020304" pitchFamily="18" charset="0"/>
                <a:cs typeface="Arial" panose="020B0604020202020204" pitchFamily="34" charset="0"/>
              </a:rPr>
              <a:t> H3K27me3 that can also be found in </a:t>
            </a:r>
            <a:r>
              <a:rPr lang="en-US" sz="3000" b="1"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humans</a:t>
            </a:r>
            <a:r>
              <a:rPr lang="en-US" sz="3000" dirty="0">
                <a:latin typeface="Times New Roman" panose="02020603050405020304" pitchFamily="18" charset="0"/>
                <a:ea typeface="Times New Roman" panose="02020603050405020304" pitchFamily="18" charset="0"/>
                <a:cs typeface="Arial" panose="020B0604020202020204" pitchFamily="34" charset="0"/>
              </a:rPr>
              <a:t>.</a:t>
            </a:r>
            <a:endParaRPr lang="en-US" sz="30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Aft>
                <a:spcPts val="1000"/>
              </a:spcAft>
              <a:buFont typeface="Arial" panose="020B0604020202020204" pitchFamily="34" charset="0"/>
              <a:buChar char="•"/>
            </a:pPr>
            <a:r>
              <a:rPr lang="en-US" sz="3000" dirty="0">
                <a:latin typeface="Times New Roman" panose="02020603050405020304" pitchFamily="18" charset="0"/>
                <a:ea typeface="Times New Roman" panose="02020603050405020304" pitchFamily="18" charset="0"/>
                <a:cs typeface="Arial" panose="020B0604020202020204" pitchFamily="34" charset="0"/>
              </a:rPr>
              <a:t>H3K27me3 modifications </a:t>
            </a:r>
            <a:r>
              <a:rPr lang="en-US" sz="3000"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labeling</a:t>
            </a:r>
            <a:r>
              <a:rPr lang="en-US" sz="3000" dirty="0">
                <a:latin typeface="Times New Roman" panose="02020603050405020304" pitchFamily="18" charset="0"/>
                <a:ea typeface="Times New Roman" panose="02020603050405020304" pitchFamily="18" charset="0"/>
                <a:cs typeface="Arial" panose="020B0604020202020204" pitchFamily="34" charset="0"/>
              </a:rPr>
              <a:t> chromatin DNA in the </a:t>
            </a:r>
            <a:r>
              <a:rPr lang="en-US" sz="3000"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mother’s egg </a:t>
            </a:r>
            <a:r>
              <a:rPr lang="en-US" sz="3000" dirty="0">
                <a:latin typeface="Times New Roman" panose="02020603050405020304" pitchFamily="18" charset="0"/>
                <a:ea typeface="Times New Roman" panose="02020603050405020304" pitchFamily="18" charset="0"/>
                <a:cs typeface="Arial" panose="020B0604020202020204" pitchFamily="34" charset="0"/>
              </a:rPr>
              <a:t>cells were still </a:t>
            </a:r>
            <a:r>
              <a:rPr lang="en-US" sz="3000"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present</a:t>
            </a:r>
            <a:r>
              <a:rPr lang="en-US" sz="3000" dirty="0">
                <a:latin typeface="Times New Roman" panose="02020603050405020304" pitchFamily="18" charset="0"/>
                <a:ea typeface="Times New Roman" panose="02020603050405020304" pitchFamily="18" charset="0"/>
                <a:cs typeface="Arial" panose="020B0604020202020204" pitchFamily="34" charset="0"/>
              </a:rPr>
              <a:t> in the </a:t>
            </a:r>
            <a:r>
              <a:rPr lang="en-US" sz="3000"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embryo</a:t>
            </a:r>
            <a:r>
              <a:rPr lang="en-US" sz="3000" dirty="0">
                <a:latin typeface="Times New Roman" panose="02020603050405020304" pitchFamily="18" charset="0"/>
                <a:ea typeface="Times New Roman" panose="02020603050405020304" pitchFamily="18" charset="0"/>
                <a:cs typeface="Arial" panose="020B0604020202020204" pitchFamily="34" charset="0"/>
              </a:rPr>
              <a:t> after fertilization, even though other epigenetic marks are </a:t>
            </a:r>
            <a:r>
              <a:rPr lang="en-US" sz="3000"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erased</a:t>
            </a:r>
            <a:r>
              <a:rPr lang="en-US" sz="3000" dirty="0">
                <a:latin typeface="Times New Roman" panose="02020603050405020304" pitchFamily="18" charset="0"/>
                <a:ea typeface="Times New Roman" panose="02020603050405020304" pitchFamily="18" charset="0"/>
                <a:cs typeface="Arial" panose="020B0604020202020204" pitchFamily="34" charset="0"/>
              </a:rPr>
              <a:t>. </a:t>
            </a:r>
            <a:endParaRPr lang="en-US" sz="3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5269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left)">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33687-3BAA-4D6D-9A44-967ED9C9D01A}"/>
              </a:ext>
            </a:extLst>
          </p:cNvPr>
          <p:cNvSpPr>
            <a:spLocks noGrp="1"/>
          </p:cNvSpPr>
          <p:nvPr>
            <p:ph type="title"/>
          </p:nvPr>
        </p:nvSpPr>
        <p:spPr>
          <a:xfrm>
            <a:off x="406400" y="129309"/>
            <a:ext cx="8885382" cy="1561379"/>
          </a:xfrm>
        </p:spPr>
        <p:txBody>
          <a:bodyPr>
            <a:normAutofit/>
          </a:bodyPr>
          <a:lstStyle/>
          <a:p>
            <a:pPr algn="ctr"/>
            <a:r>
              <a:rPr lang="en-US" b="1" dirty="0">
                <a:solidFill>
                  <a:schemeClr val="accent2">
                    <a:lumMod val="50000"/>
                  </a:schemeClr>
                </a:solidFill>
              </a:rPr>
              <a:t>Epigenetics between the generations </a:t>
            </a:r>
            <a:br>
              <a:rPr lang="en-US" b="1" dirty="0">
                <a:solidFill>
                  <a:schemeClr val="accent2">
                    <a:lumMod val="50000"/>
                  </a:schemeClr>
                </a:solidFill>
              </a:rPr>
            </a:br>
            <a:r>
              <a:rPr lang="en-US" b="1" dirty="0">
                <a:solidFill>
                  <a:schemeClr val="accent2">
                    <a:lumMod val="50000"/>
                  </a:schemeClr>
                </a:solidFill>
              </a:rPr>
              <a:t>Researchers</a:t>
            </a:r>
            <a:endParaRPr lang="en-US" dirty="0"/>
          </a:p>
        </p:txBody>
      </p:sp>
      <p:pic>
        <p:nvPicPr>
          <p:cNvPr id="4" name="Content Placeholder 3" descr="Epigenetics-between-the-generations-Researchers-prove-that-we-inherit-more-than-just-genes-اخبار-زیست-فن-490x315.jpg">
            <a:extLst>
              <a:ext uri="{FF2B5EF4-FFF2-40B4-BE49-F238E27FC236}">
                <a16:creationId xmlns:a16="http://schemas.microsoft.com/office/drawing/2014/main" xmlns="" id="{5BDC44F2-1B7A-4BE3-AB3E-8CC709F239FF}"/>
              </a:ext>
            </a:extLst>
          </p:cNvPr>
          <p:cNvPicPr>
            <a:picLocks noGrp="1" noChangeAspect="1"/>
          </p:cNvPicPr>
          <p:nvPr>
            <p:ph idx="1"/>
          </p:nvPr>
        </p:nvPicPr>
        <p:blipFill>
          <a:blip r:embed="rId2"/>
          <a:stretch>
            <a:fillRect/>
          </a:stretch>
        </p:blipFill>
        <p:spPr>
          <a:xfrm>
            <a:off x="1240848" y="1690688"/>
            <a:ext cx="5506316" cy="4031239"/>
          </a:xfrm>
        </p:spPr>
      </p:pic>
      <p:sp>
        <p:nvSpPr>
          <p:cNvPr id="5" name="Rectangle 4">
            <a:extLst>
              <a:ext uri="{FF2B5EF4-FFF2-40B4-BE49-F238E27FC236}">
                <a16:creationId xmlns:a16="http://schemas.microsoft.com/office/drawing/2014/main" xmlns="" id="{A28A6D42-9F31-4D67-B33A-4FBA6606565C}"/>
              </a:ext>
            </a:extLst>
          </p:cNvPr>
          <p:cNvSpPr/>
          <p:nvPr/>
        </p:nvSpPr>
        <p:spPr>
          <a:xfrm>
            <a:off x="6747164" y="838130"/>
            <a:ext cx="5295611" cy="4855625"/>
          </a:xfrm>
          <a:prstGeom prst="rect">
            <a:avLst/>
          </a:prstGeom>
        </p:spPr>
        <p:txBody>
          <a:bodyPr wrap="square">
            <a:spAutoFit/>
          </a:bodyPr>
          <a:lstStyle/>
          <a:p>
            <a:pPr marL="342900" indent="-342900">
              <a:lnSpc>
                <a:spcPct val="115000"/>
              </a:lnSpc>
              <a:spcAft>
                <a:spcPts val="1000"/>
              </a:spcAft>
              <a:buFont typeface="Arial" panose="020B0604020202020204" pitchFamily="34" charset="0"/>
              <a:buChar char="•"/>
            </a:pPr>
            <a:r>
              <a:rPr lang="en-US" sz="3300" dirty="0">
                <a:latin typeface="Times New Roman" panose="02020603050405020304" pitchFamily="18" charset="0"/>
                <a:ea typeface="Times New Roman" panose="02020603050405020304" pitchFamily="18" charset="0"/>
                <a:cs typeface="Arial" panose="020B0604020202020204" pitchFamily="34" charset="0"/>
              </a:rPr>
              <a:t>“This indicates that the mother </a:t>
            </a:r>
            <a:r>
              <a:rPr lang="en-US" sz="3300" dirty="0">
                <a:solidFill>
                  <a:schemeClr val="accent1">
                    <a:lumMod val="75000"/>
                  </a:schemeClr>
                </a:solidFill>
                <a:latin typeface="Times New Roman" panose="02020603050405020304" pitchFamily="18" charset="0"/>
                <a:ea typeface="Times New Roman" panose="02020603050405020304" pitchFamily="18" charset="0"/>
                <a:cs typeface="Arial" panose="020B0604020202020204" pitchFamily="34" charset="0"/>
              </a:rPr>
              <a:t>passes</a:t>
            </a:r>
            <a:r>
              <a:rPr lang="en-US" sz="3300" dirty="0">
                <a:latin typeface="Times New Roman" panose="02020603050405020304" pitchFamily="18" charset="0"/>
                <a:ea typeface="Times New Roman" panose="02020603050405020304" pitchFamily="18" charset="0"/>
                <a:cs typeface="Arial" panose="020B0604020202020204" pitchFamily="34" charset="0"/>
              </a:rPr>
              <a:t> on her epigenetic marks to her offspring. </a:t>
            </a:r>
          </a:p>
          <a:p>
            <a:pPr marL="342900" indent="-342900">
              <a:lnSpc>
                <a:spcPct val="115000"/>
              </a:lnSpc>
              <a:spcAft>
                <a:spcPts val="1000"/>
              </a:spcAft>
              <a:buFont typeface="Arial" panose="020B0604020202020204" pitchFamily="34" charset="0"/>
              <a:buChar char="•"/>
            </a:pPr>
            <a:r>
              <a:rPr lang="en-US" sz="3300" dirty="0">
                <a:latin typeface="Times New Roman" panose="02020603050405020304" pitchFamily="18" charset="0"/>
                <a:ea typeface="Times New Roman" panose="02020603050405020304" pitchFamily="18" charset="0"/>
                <a:cs typeface="Arial" panose="020B0604020202020204" pitchFamily="34" charset="0"/>
              </a:rPr>
              <a:t>were also interested, if those marks are doing something important in the embryo.</a:t>
            </a:r>
            <a:endParaRPr lang="en-US" sz="33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B5C0B5BF-C734-45EC-B11C-DC9A91742A77}"/>
              </a:ext>
            </a:extLst>
          </p:cNvPr>
          <p:cNvSpPr/>
          <p:nvPr/>
        </p:nvSpPr>
        <p:spPr>
          <a:xfrm>
            <a:off x="738723" y="5923514"/>
            <a:ext cx="12016881" cy="622799"/>
          </a:xfrm>
          <a:prstGeom prst="rect">
            <a:avLst/>
          </a:prstGeom>
        </p:spPr>
        <p:txBody>
          <a:bodyPr wrap="square">
            <a:spAutoFit/>
          </a:bodyPr>
          <a:lstStyle/>
          <a:p>
            <a:pPr>
              <a:lnSpc>
                <a:spcPct val="115000"/>
              </a:lnSpc>
              <a:spcAft>
                <a:spcPts val="1000"/>
              </a:spcAft>
            </a:pPr>
            <a:r>
              <a:rPr lang="en-US" sz="32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Inherited epigenetic marks are important for embryogenesis</a:t>
            </a:r>
            <a:endParaRPr lang="en-US" sz="3200" b="1"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250100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ABB481-B9C6-4528-B6B7-FA91BF2809DA}"/>
              </a:ext>
            </a:extLst>
          </p:cNvPr>
          <p:cNvSpPr>
            <a:spLocks noGrp="1"/>
          </p:cNvSpPr>
          <p:nvPr>
            <p:ph idx="1"/>
          </p:nvPr>
        </p:nvSpPr>
        <p:spPr>
          <a:xfrm>
            <a:off x="87421" y="283375"/>
            <a:ext cx="6424215" cy="2641221"/>
          </a:xfrm>
        </p:spPr>
        <p:txBody>
          <a:bodyPr>
            <a:normAutofit fontScale="92500" lnSpcReduction="10000"/>
          </a:bodyPr>
          <a:lstStyle/>
          <a:p>
            <a:r>
              <a:rPr lang="en-US" dirty="0"/>
              <a:t>Dr. Jonathan University of Edinburgh is a clinical expert on the cortisol stress hormone. </a:t>
            </a:r>
          </a:p>
          <a:p>
            <a:r>
              <a:rPr lang="en-US" dirty="0"/>
              <a:t>If pregnant laboratory rats are stressed, their next generation will show signs of stress, high blood pressure, diabetes and anxiety behaviors.</a:t>
            </a:r>
          </a:p>
        </p:txBody>
      </p:sp>
      <p:pic>
        <p:nvPicPr>
          <p:cNvPr id="5" name="Picture 4">
            <a:extLst>
              <a:ext uri="{FF2B5EF4-FFF2-40B4-BE49-F238E27FC236}">
                <a16:creationId xmlns:a16="http://schemas.microsoft.com/office/drawing/2014/main" xmlns="" id="{7CADABA2-EAA4-4412-9334-6AF793F667B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9821" y="2924596"/>
            <a:ext cx="7366323" cy="3933404"/>
          </a:xfrm>
          <a:prstGeom prst="rect">
            <a:avLst/>
          </a:prstGeom>
        </p:spPr>
      </p:pic>
      <p:pic>
        <p:nvPicPr>
          <p:cNvPr id="7" name="Picture 6">
            <a:extLst>
              <a:ext uri="{FF2B5EF4-FFF2-40B4-BE49-F238E27FC236}">
                <a16:creationId xmlns:a16="http://schemas.microsoft.com/office/drawing/2014/main" xmlns="" id="{17C74657-2F21-4334-A354-AD287B34ABC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00800" y="103266"/>
            <a:ext cx="5551379" cy="2987585"/>
          </a:xfrm>
          <a:prstGeom prst="rect">
            <a:avLst/>
          </a:prstGeom>
        </p:spPr>
      </p:pic>
      <p:sp>
        <p:nvSpPr>
          <p:cNvPr id="9" name="Rectangle 8">
            <a:extLst>
              <a:ext uri="{FF2B5EF4-FFF2-40B4-BE49-F238E27FC236}">
                <a16:creationId xmlns:a16="http://schemas.microsoft.com/office/drawing/2014/main" xmlns="" id="{43FB66B5-D928-4F24-BE19-AD13DBBBFCF0}"/>
              </a:ext>
            </a:extLst>
          </p:cNvPr>
          <p:cNvSpPr/>
          <p:nvPr/>
        </p:nvSpPr>
        <p:spPr>
          <a:xfrm>
            <a:off x="7915887" y="3450931"/>
            <a:ext cx="4036292" cy="3046988"/>
          </a:xfrm>
          <a:prstGeom prst="rect">
            <a:avLst/>
          </a:prstGeom>
        </p:spPr>
        <p:txBody>
          <a:bodyPr wrap="square">
            <a:spAutoFit/>
          </a:bodyPr>
          <a:lstStyle/>
          <a:p>
            <a:r>
              <a:rPr lang="en-US" sz="3200" dirty="0"/>
              <a:t>This is an example of a "native effect" that affects the environment of the uterus of subsequent generations.</a:t>
            </a:r>
          </a:p>
        </p:txBody>
      </p:sp>
    </p:spTree>
    <p:extLst>
      <p:ext uri="{BB962C8B-B14F-4D97-AF65-F5344CB8AC3E}">
        <p14:creationId xmlns:p14="http://schemas.microsoft.com/office/powerpoint/2010/main" xmlns="" val="406566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4ABB481-B9C6-4528-B6B7-FA91BF2809DA}"/>
              </a:ext>
            </a:extLst>
          </p:cNvPr>
          <p:cNvSpPr>
            <a:spLocks noGrp="1"/>
          </p:cNvSpPr>
          <p:nvPr>
            <p:ph idx="1"/>
          </p:nvPr>
        </p:nvSpPr>
        <p:spPr>
          <a:xfrm>
            <a:off x="239821" y="689775"/>
            <a:ext cx="5856179" cy="1296043"/>
          </a:xfrm>
        </p:spPr>
        <p:txBody>
          <a:bodyPr>
            <a:normAutofit/>
          </a:bodyPr>
          <a:lstStyle/>
          <a:p>
            <a:pPr marL="342900" indent="-342900"/>
            <a:r>
              <a:rPr lang="en-US" dirty="0"/>
              <a:t>In humans, the abuse of children is associated with epigenetic changes.</a:t>
            </a:r>
          </a:p>
        </p:txBody>
      </p:sp>
      <p:pic>
        <p:nvPicPr>
          <p:cNvPr id="5" name="Picture 4">
            <a:extLst>
              <a:ext uri="{FF2B5EF4-FFF2-40B4-BE49-F238E27FC236}">
                <a16:creationId xmlns:a16="http://schemas.microsoft.com/office/drawing/2014/main" xmlns="" id="{7CADABA2-EAA4-4412-9334-6AF793F667B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9821" y="2924596"/>
            <a:ext cx="7366323" cy="3933404"/>
          </a:xfrm>
          <a:prstGeom prst="rect">
            <a:avLst/>
          </a:prstGeom>
        </p:spPr>
      </p:pic>
      <p:pic>
        <p:nvPicPr>
          <p:cNvPr id="7" name="Picture 6">
            <a:extLst>
              <a:ext uri="{FF2B5EF4-FFF2-40B4-BE49-F238E27FC236}">
                <a16:creationId xmlns:a16="http://schemas.microsoft.com/office/drawing/2014/main" xmlns="" id="{17C74657-2F21-4334-A354-AD287B34ABC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11637" y="124048"/>
            <a:ext cx="5551379" cy="2987585"/>
          </a:xfrm>
          <a:prstGeom prst="rect">
            <a:avLst/>
          </a:prstGeom>
        </p:spPr>
      </p:pic>
      <p:sp>
        <p:nvSpPr>
          <p:cNvPr id="9" name="Rectangle 8">
            <a:extLst>
              <a:ext uri="{FF2B5EF4-FFF2-40B4-BE49-F238E27FC236}">
                <a16:creationId xmlns:a16="http://schemas.microsoft.com/office/drawing/2014/main" xmlns="" id="{43FB66B5-D928-4F24-BE19-AD13DBBBFCF0}"/>
              </a:ext>
            </a:extLst>
          </p:cNvPr>
          <p:cNvSpPr/>
          <p:nvPr/>
        </p:nvSpPr>
        <p:spPr>
          <a:xfrm>
            <a:off x="7460348" y="3527270"/>
            <a:ext cx="4731652" cy="2246769"/>
          </a:xfrm>
          <a:prstGeom prst="rect">
            <a:avLst/>
          </a:prstGeom>
        </p:spPr>
        <p:txBody>
          <a:bodyPr wrap="square">
            <a:spAutoFit/>
          </a:bodyPr>
          <a:lstStyle/>
          <a:p>
            <a:pPr marL="342900" indent="-342900">
              <a:buFont typeface="Arial" panose="020B0604020202020204" pitchFamily="34" charset="0"/>
              <a:buChar char="•"/>
            </a:pPr>
            <a:r>
              <a:rPr lang="en-US" sz="2800" dirty="0"/>
              <a:t>There can be a reasonable </a:t>
            </a:r>
            <a:r>
              <a:rPr lang="en-US" sz="2800" dirty="0">
                <a:solidFill>
                  <a:schemeClr val="accent1">
                    <a:lumMod val="75000"/>
                  </a:schemeClr>
                </a:solidFill>
              </a:rPr>
              <a:t>link</a:t>
            </a:r>
            <a:r>
              <a:rPr lang="en-US" sz="2800" dirty="0"/>
              <a:t> between different diseases such as </a:t>
            </a:r>
            <a:r>
              <a:rPr lang="en-US" sz="2800" dirty="0">
                <a:solidFill>
                  <a:schemeClr val="accent1">
                    <a:lumMod val="75000"/>
                  </a:schemeClr>
                </a:solidFill>
              </a:rPr>
              <a:t>cancer, diabetes and schizophrenia </a:t>
            </a:r>
            <a:r>
              <a:rPr lang="en-US" sz="2800" dirty="0"/>
              <a:t>with epigenetic indicators.</a:t>
            </a:r>
          </a:p>
        </p:txBody>
      </p:sp>
    </p:spTree>
    <p:extLst>
      <p:ext uri="{BB962C8B-B14F-4D97-AF65-F5344CB8AC3E}">
        <p14:creationId xmlns:p14="http://schemas.microsoft.com/office/powerpoint/2010/main" xmlns="" val="145498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40CC878-C344-4B2C-8FD2-AB6F15F2F95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4073" y="443345"/>
            <a:ext cx="11457710" cy="6262255"/>
          </a:xfrm>
          <a:prstGeom prst="rect">
            <a:avLst/>
          </a:prstGeom>
        </p:spPr>
      </p:pic>
    </p:spTree>
    <p:extLst>
      <p:ext uri="{BB962C8B-B14F-4D97-AF65-F5344CB8AC3E}">
        <p14:creationId xmlns:p14="http://schemas.microsoft.com/office/powerpoint/2010/main" xmlns="" val="21421571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313FBB2D-4FC7-4CAE-B5B1-82CCA6C4BAD5}"/>
              </a:ext>
            </a:extLst>
          </p:cNvPr>
          <p:cNvSpPr>
            <a:spLocks noChangeArrowheads="1"/>
          </p:cNvSpPr>
          <p:nvPr/>
        </p:nvSpPr>
        <p:spPr bwMode="auto">
          <a:xfrm>
            <a:off x="1524001" y="0"/>
            <a:ext cx="944721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r>
              <a:rPr lang="en-US" altLang="en-US" sz="3200">
                <a:solidFill>
                  <a:srgbClr val="CC0E3A"/>
                </a:solidFill>
                <a:latin typeface="Comic Sans MS" panose="030F0702030302020204" pitchFamily="66" charset="0"/>
                <a:ea typeface="ヒラギノ角ゴ Pro W3" charset="-128"/>
              </a:rPr>
              <a:t>Human transgenerational epigenetic phenomena?</a:t>
            </a:r>
          </a:p>
        </p:txBody>
      </p:sp>
      <p:pic>
        <p:nvPicPr>
          <p:cNvPr id="19459" name="Picture 4" descr="Screen shot 2011-09-07 at 6.39.27 PM.png">
            <a:extLst>
              <a:ext uri="{FF2B5EF4-FFF2-40B4-BE49-F238E27FC236}">
                <a16:creationId xmlns:a16="http://schemas.microsoft.com/office/drawing/2014/main" xmlns="" id="{651BC233-B663-4990-8E6D-BE0128C22820}"/>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01783" y="799379"/>
            <a:ext cx="6123708" cy="557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Picture 6" descr="Screen shot 2011-09-07 at 6.41.10 PM.png">
            <a:extLst>
              <a:ext uri="{FF2B5EF4-FFF2-40B4-BE49-F238E27FC236}">
                <a16:creationId xmlns:a16="http://schemas.microsoft.com/office/drawing/2014/main" xmlns="" id="{978D9331-785A-48FF-BEFC-B5C22B0F428F}"/>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110845" y="1065285"/>
            <a:ext cx="4291445" cy="504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3896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7EEB14-DA76-42F6-B44F-260722580A30}"/>
              </a:ext>
            </a:extLst>
          </p:cNvPr>
          <p:cNvSpPr>
            <a:spLocks noGrp="1"/>
          </p:cNvSpPr>
          <p:nvPr>
            <p:ph type="title"/>
          </p:nvPr>
        </p:nvSpPr>
        <p:spPr>
          <a:xfrm>
            <a:off x="838200" y="-147493"/>
            <a:ext cx="10515600" cy="1006475"/>
          </a:xfrm>
        </p:spPr>
        <p:txBody>
          <a:bodyPr>
            <a:normAutofit fontScale="90000"/>
          </a:bodyPr>
          <a:lstStyle/>
          <a:p>
            <a:pPr algn="ctr"/>
            <a:r>
              <a:rPr lang="en-US" dirty="0"/>
              <a:t/>
            </a:r>
            <a:br>
              <a:rPr lang="en-US" dirty="0"/>
            </a:br>
            <a:r>
              <a:rPr lang="en-US" b="1" dirty="0">
                <a:solidFill>
                  <a:schemeClr val="accent2">
                    <a:lumMod val="50000"/>
                  </a:schemeClr>
                </a:solidFill>
              </a:rPr>
              <a:t>How are experiences inherited?</a:t>
            </a:r>
          </a:p>
        </p:txBody>
      </p:sp>
      <p:pic>
        <p:nvPicPr>
          <p:cNvPr id="4" name="Picture 2" descr="C:\Users\Gen-2\Desktop\New folder (2)\rat.jpg">
            <a:extLst>
              <a:ext uri="{FF2B5EF4-FFF2-40B4-BE49-F238E27FC236}">
                <a16:creationId xmlns:a16="http://schemas.microsoft.com/office/drawing/2014/main" xmlns="" id="{A29FAE4C-584A-4061-A102-D45938E93A38}"/>
              </a:ext>
            </a:extLst>
          </p:cNvPr>
          <p:cNvPicPr>
            <a:picLocks noGrp="1" noChangeAspect="1" noChangeArrowheads="1"/>
          </p:cNvPicPr>
          <p:nvPr>
            <p:ph idx="1"/>
          </p:nvPr>
        </p:nvPicPr>
        <p:blipFill>
          <a:blip r:embed="rId2"/>
          <a:srcRect/>
          <a:stretch>
            <a:fillRect/>
          </a:stretch>
        </p:blipFill>
        <p:spPr bwMode="auto">
          <a:xfrm>
            <a:off x="112319" y="933594"/>
            <a:ext cx="6884876" cy="5170920"/>
          </a:xfrm>
          <a:prstGeom prst="rect">
            <a:avLst/>
          </a:prstGeom>
          <a:noFill/>
        </p:spPr>
      </p:pic>
      <p:sp>
        <p:nvSpPr>
          <p:cNvPr id="6" name="Rectangle 1">
            <a:extLst>
              <a:ext uri="{FF2B5EF4-FFF2-40B4-BE49-F238E27FC236}">
                <a16:creationId xmlns:a16="http://schemas.microsoft.com/office/drawing/2014/main" xmlns="" id="{B974E398-64FE-4855-8431-587B4DFCE854}"/>
              </a:ext>
            </a:extLst>
          </p:cNvPr>
          <p:cNvSpPr>
            <a:spLocks noChangeArrowheads="1"/>
          </p:cNvSpPr>
          <p:nvPr/>
        </p:nvSpPr>
        <p:spPr bwMode="auto">
          <a:xfrm>
            <a:off x="1391631" y="6179127"/>
            <a:ext cx="8528224" cy="43088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bg2">
                    <a:lumMod val="50000"/>
                  </a:schemeClr>
                </a:solidFill>
                <a:effectLst/>
                <a:latin typeface="Times" panose="02020603050405020304" pitchFamily="18" charset="0"/>
                <a:cs typeface="Times" panose="02020603050405020304" pitchFamily="18" charset="0"/>
              </a:rPr>
              <a:t>Mice inherit memories of Fear from their Grandparents </a:t>
            </a:r>
          </a:p>
        </p:txBody>
      </p:sp>
      <p:pic>
        <p:nvPicPr>
          <p:cNvPr id="8" name="Picture 3" descr="C:\Users\Gen-2\Desktop\New folder (2)\images.jpg">
            <a:extLst>
              <a:ext uri="{FF2B5EF4-FFF2-40B4-BE49-F238E27FC236}">
                <a16:creationId xmlns:a16="http://schemas.microsoft.com/office/drawing/2014/main" xmlns="" id="{74321CB4-65E8-419A-86FA-8C0402EE827E}"/>
              </a:ext>
            </a:extLst>
          </p:cNvPr>
          <p:cNvPicPr>
            <a:picLocks noChangeAspect="1" noChangeArrowheads="1"/>
          </p:cNvPicPr>
          <p:nvPr/>
        </p:nvPicPr>
        <p:blipFill>
          <a:blip r:embed="rId3"/>
          <a:srcRect/>
          <a:stretch>
            <a:fillRect/>
          </a:stretch>
        </p:blipFill>
        <p:spPr bwMode="auto">
          <a:xfrm>
            <a:off x="7218219" y="3429000"/>
            <a:ext cx="4558145" cy="2492941"/>
          </a:xfrm>
          <a:prstGeom prst="rect">
            <a:avLst/>
          </a:prstGeom>
          <a:noFill/>
        </p:spPr>
      </p:pic>
      <p:pic>
        <p:nvPicPr>
          <p:cNvPr id="1028" name="Picture 4" descr="Image result for epigenetic pregnant laboratory are stressed,  next generation will show stress">
            <a:extLst>
              <a:ext uri="{FF2B5EF4-FFF2-40B4-BE49-F238E27FC236}">
                <a16:creationId xmlns:a16="http://schemas.microsoft.com/office/drawing/2014/main" xmlns="" id="{16A4EAE6-2AA7-4E3A-B04C-2D3F365C56D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218219" y="1081532"/>
            <a:ext cx="4461163" cy="2215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7053502"/>
      </p:ext>
    </p:extLst>
  </p:cSld>
  <p:clrMapOvr>
    <a:masterClrMapping/>
  </p:clrMapOvr>
  <p:transition spd="slow">
    <p:push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D0B40-B409-40DC-84EA-71FEC74BAA9B}"/>
              </a:ext>
            </a:extLst>
          </p:cNvPr>
          <p:cNvSpPr>
            <a:spLocks noGrp="1"/>
          </p:cNvSpPr>
          <p:nvPr>
            <p:ph type="title"/>
          </p:nvPr>
        </p:nvSpPr>
        <p:spPr>
          <a:xfrm>
            <a:off x="838200" y="18255"/>
            <a:ext cx="10515600" cy="1325563"/>
          </a:xfrm>
        </p:spPr>
        <p:txBody>
          <a:bodyPr>
            <a:normAutofit/>
          </a:bodyPr>
          <a:lstStyle/>
          <a:p>
            <a:r>
              <a:rPr lang="en-US" sz="3200" b="1" dirty="0">
                <a:solidFill>
                  <a:srgbClr val="FF0000"/>
                </a:solidFill>
              </a:rPr>
              <a:t>Important and practical findings of epigenetic research</a:t>
            </a:r>
          </a:p>
        </p:txBody>
      </p:sp>
      <p:pic>
        <p:nvPicPr>
          <p:cNvPr id="8" name="Content Placeholder 5">
            <a:extLst>
              <a:ext uri="{FF2B5EF4-FFF2-40B4-BE49-F238E27FC236}">
                <a16:creationId xmlns:a16="http://schemas.microsoft.com/office/drawing/2014/main" xmlns="" id="{620BB208-A604-42AB-B226-16AFC6C7C65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78264" y="1719006"/>
            <a:ext cx="5230334" cy="2594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a:extLst>
              <a:ext uri="{FF2B5EF4-FFF2-40B4-BE49-F238E27FC236}">
                <a16:creationId xmlns:a16="http://schemas.microsoft.com/office/drawing/2014/main" xmlns="" id="{5FAE8DBE-2B7D-4141-8320-7BE493523007}"/>
              </a:ext>
            </a:extLst>
          </p:cNvPr>
          <p:cNvSpPr/>
          <p:nvPr/>
        </p:nvSpPr>
        <p:spPr>
          <a:xfrm>
            <a:off x="283402" y="991990"/>
            <a:ext cx="6235383" cy="5324535"/>
          </a:xfrm>
          <a:prstGeom prst="rect">
            <a:avLst/>
          </a:prstGeom>
        </p:spPr>
        <p:txBody>
          <a:bodyPr wrap="square">
            <a:spAutoFit/>
          </a:bodyPr>
          <a:lstStyle/>
          <a:p>
            <a:pPr algn="just"/>
            <a:r>
              <a:rPr lang="en-US" sz="3400" b="1" dirty="0">
                <a:solidFill>
                  <a:srgbClr val="7030A0"/>
                </a:solidFill>
              </a:rPr>
              <a:t>Memories of fear are inherited</a:t>
            </a:r>
            <a:r>
              <a:rPr lang="en-US" sz="3400" dirty="0"/>
              <a:t>. Researchers trained male rats to interact with </a:t>
            </a:r>
            <a:r>
              <a:rPr lang="en-US" sz="3400" dirty="0">
                <a:solidFill>
                  <a:srgbClr val="7030A0"/>
                </a:solidFill>
              </a:rPr>
              <a:t>specific scars and electrical </a:t>
            </a:r>
            <a:r>
              <a:rPr lang="en-US" sz="3400" dirty="0"/>
              <a:t>shocks, were scared </a:t>
            </a:r>
            <a:r>
              <a:rPr lang="en-US" sz="3400" dirty="0">
                <a:solidFill>
                  <a:srgbClr val="7030A0"/>
                </a:solidFill>
              </a:rPr>
              <a:t>to smell it</a:t>
            </a:r>
            <a:r>
              <a:rPr lang="en-US" sz="3400" dirty="0"/>
              <a:t>. </a:t>
            </a:r>
          </a:p>
          <a:p>
            <a:pPr algn="just"/>
            <a:r>
              <a:rPr lang="en-US" sz="3400" dirty="0"/>
              <a:t>frightens the scenes of the next two generations. This behavior was even seen in </a:t>
            </a:r>
            <a:r>
              <a:rPr lang="en-US" sz="3400" dirty="0">
                <a:solidFill>
                  <a:srgbClr val="7030A0"/>
                </a:solidFill>
              </a:rPr>
              <a:t>IVFs</a:t>
            </a:r>
            <a:r>
              <a:rPr lang="en-US" sz="3400" dirty="0"/>
              <a:t> (in which the next generation was not taught by their parents). </a:t>
            </a:r>
          </a:p>
        </p:txBody>
      </p:sp>
    </p:spTree>
    <p:extLst>
      <p:ext uri="{BB962C8B-B14F-4D97-AF65-F5344CB8AC3E}">
        <p14:creationId xmlns:p14="http://schemas.microsoft.com/office/powerpoint/2010/main" xmlns="" val="5517550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xmlns="" id="{4D295D50-97BC-4F6F-81CA-C7479897E242}"/>
              </a:ext>
            </a:extLst>
          </p:cNvPr>
          <p:cNvSpPr>
            <a:spLocks noChangeArrowheads="1"/>
          </p:cNvSpPr>
          <p:nvPr/>
        </p:nvSpPr>
        <p:spPr bwMode="auto">
          <a:xfrm>
            <a:off x="1090447" y="207818"/>
            <a:ext cx="536557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Times" panose="02020603050405020304" pitchFamily="18" charset="0"/>
                <a:ea typeface="ＭＳ Ｐゴシック" panose="020B0600070205080204" pitchFamily="34" charset="-128"/>
              </a:defRPr>
            </a:lvl1pPr>
            <a:lvl2pPr marL="742950" indent="-285750">
              <a:defRPr>
                <a:solidFill>
                  <a:schemeClr val="tx1"/>
                </a:solidFill>
                <a:latin typeface="Times" panose="02020603050405020304" pitchFamily="18" charset="0"/>
                <a:ea typeface="ＭＳ Ｐゴシック" panose="020B0600070205080204" pitchFamily="34" charset="-128"/>
              </a:defRPr>
            </a:lvl2pPr>
            <a:lvl3pPr marL="1143000" indent="-228600">
              <a:defRPr>
                <a:solidFill>
                  <a:schemeClr val="tx1"/>
                </a:solidFill>
                <a:latin typeface="Times" panose="02020603050405020304" pitchFamily="18" charset="0"/>
                <a:ea typeface="ＭＳ Ｐゴシック" panose="020B0600070205080204" pitchFamily="34" charset="-128"/>
              </a:defRPr>
            </a:lvl3pPr>
            <a:lvl4pPr marL="1600200" indent="-228600">
              <a:defRPr>
                <a:solidFill>
                  <a:schemeClr val="tx1"/>
                </a:solidFill>
                <a:latin typeface="Times" panose="02020603050405020304" pitchFamily="18" charset="0"/>
                <a:ea typeface="ＭＳ Ｐゴシック" panose="020B0600070205080204" pitchFamily="34" charset="-128"/>
              </a:defRPr>
            </a:lvl4pPr>
            <a:lvl5pPr marL="2057400" indent="-228600">
              <a:defRPr>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imes" panose="02020603050405020304" pitchFamily="18" charset="0"/>
                <a:ea typeface="ＭＳ Ｐゴシック" panose="020B0600070205080204" pitchFamily="34" charset="-128"/>
              </a:defRPr>
            </a:lvl9pPr>
          </a:lstStyle>
          <a:p>
            <a:r>
              <a:rPr lang="en-US" altLang="en-US" sz="3600" dirty="0">
                <a:solidFill>
                  <a:srgbClr val="CC0E3A"/>
                </a:solidFill>
                <a:latin typeface="Comic Sans MS" panose="030F0702030302020204" pitchFamily="66" charset="0"/>
                <a:ea typeface="ヒラギノ角ゴ Pro W3" charset="-128"/>
              </a:rPr>
              <a:t>Genetics vs. Epigenetics</a:t>
            </a:r>
          </a:p>
        </p:txBody>
      </p:sp>
      <p:pic>
        <p:nvPicPr>
          <p:cNvPr id="3" name="Picture 2">
            <a:extLst>
              <a:ext uri="{FF2B5EF4-FFF2-40B4-BE49-F238E27FC236}">
                <a16:creationId xmlns:a16="http://schemas.microsoft.com/office/drawing/2014/main" xmlns="" id="{17C1E64A-3F8F-451A-B60E-C1E8063A0D8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 y="1524001"/>
            <a:ext cx="5638800" cy="4627418"/>
          </a:xfrm>
          <a:prstGeom prst="rect">
            <a:avLst/>
          </a:prstGeom>
        </p:spPr>
      </p:pic>
      <p:pic>
        <p:nvPicPr>
          <p:cNvPr id="5" name="Picture 4">
            <a:extLst>
              <a:ext uri="{FF2B5EF4-FFF2-40B4-BE49-F238E27FC236}">
                <a16:creationId xmlns:a16="http://schemas.microsoft.com/office/drawing/2014/main" xmlns="" id="{17BBB883-27B7-4AB6-9627-21A1688F8D5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63637" y="0"/>
            <a:ext cx="5528363" cy="6733309"/>
          </a:xfrm>
          <a:prstGeom prst="rect">
            <a:avLst/>
          </a:prstGeom>
        </p:spPr>
      </p:pic>
    </p:spTree>
    <p:extLst>
      <p:ext uri="{BB962C8B-B14F-4D97-AF65-F5344CB8AC3E}">
        <p14:creationId xmlns:p14="http://schemas.microsoft.com/office/powerpoint/2010/main" xmlns="" val="78483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E0ED16D-3CA5-4988-9EDA-480DC9257AB0}"/>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658092" y="2258606"/>
            <a:ext cx="4807526" cy="3560185"/>
          </a:xfrm>
        </p:spPr>
      </p:pic>
      <p:sp>
        <p:nvSpPr>
          <p:cNvPr id="6" name="Rectangle 5">
            <a:extLst>
              <a:ext uri="{FF2B5EF4-FFF2-40B4-BE49-F238E27FC236}">
                <a16:creationId xmlns:a16="http://schemas.microsoft.com/office/drawing/2014/main" xmlns="" id="{66B43163-3CAF-4741-BD92-C1CF36E3F6C9}"/>
              </a:ext>
            </a:extLst>
          </p:cNvPr>
          <p:cNvSpPr/>
          <p:nvPr/>
        </p:nvSpPr>
        <p:spPr>
          <a:xfrm>
            <a:off x="1018308" y="5731641"/>
            <a:ext cx="10515600" cy="738664"/>
          </a:xfrm>
          <a:prstGeom prst="rect">
            <a:avLst/>
          </a:prstGeom>
        </p:spPr>
        <p:txBody>
          <a:bodyPr wrap="square">
            <a:spAutoFit/>
          </a:bodyPr>
          <a:lstStyle/>
          <a:p>
            <a:r>
              <a:rPr lang="en-US" dirty="0"/>
              <a:t/>
            </a:r>
            <a:br>
              <a:rPr lang="en-US" dirty="0"/>
            </a:br>
            <a:r>
              <a:rPr lang="en-US" sz="2400" b="1" dirty="0">
                <a:solidFill>
                  <a:schemeClr val="bg2">
                    <a:lumMod val="25000"/>
                  </a:schemeClr>
                </a:solidFill>
                <a:latin typeface="Roboto"/>
              </a:rPr>
              <a:t>Royal jelly contains compounds that interfere with genes regulation</a:t>
            </a:r>
            <a:endParaRPr lang="en-US" sz="2400" b="1" dirty="0">
              <a:solidFill>
                <a:schemeClr val="bg2">
                  <a:lumMod val="25000"/>
                </a:schemeClr>
              </a:solidFill>
            </a:endParaRPr>
          </a:p>
        </p:txBody>
      </p:sp>
      <p:pic>
        <p:nvPicPr>
          <p:cNvPr id="8" name="Picture 7">
            <a:extLst>
              <a:ext uri="{FF2B5EF4-FFF2-40B4-BE49-F238E27FC236}">
                <a16:creationId xmlns:a16="http://schemas.microsoft.com/office/drawing/2014/main" xmlns="" id="{53507BBD-B1DE-4EBD-A97B-A75190221A6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61606" y="2678525"/>
            <a:ext cx="5172302" cy="3053116"/>
          </a:xfrm>
          <a:prstGeom prst="rect">
            <a:avLst/>
          </a:prstGeom>
        </p:spPr>
      </p:pic>
      <p:sp>
        <p:nvSpPr>
          <p:cNvPr id="7" name="Rectangle 6">
            <a:extLst>
              <a:ext uri="{FF2B5EF4-FFF2-40B4-BE49-F238E27FC236}">
                <a16:creationId xmlns:a16="http://schemas.microsoft.com/office/drawing/2014/main" xmlns="" id="{560243A1-4CEA-40BA-AC66-551FC1C9D03A}"/>
              </a:ext>
            </a:extLst>
          </p:cNvPr>
          <p:cNvSpPr/>
          <p:nvPr/>
        </p:nvSpPr>
        <p:spPr>
          <a:xfrm>
            <a:off x="321864" y="387695"/>
            <a:ext cx="5774136" cy="2123658"/>
          </a:xfrm>
          <a:prstGeom prst="rect">
            <a:avLst/>
          </a:prstGeom>
        </p:spPr>
        <p:txBody>
          <a:bodyPr wrap="square">
            <a:spAutoFit/>
          </a:bodyPr>
          <a:lstStyle/>
          <a:p>
            <a:pPr algn="ctr"/>
            <a:r>
              <a:rPr lang="en-US" dirty="0">
                <a:solidFill>
                  <a:srgbClr val="FFC000"/>
                </a:solidFill>
              </a:rPr>
              <a:t> </a:t>
            </a:r>
            <a:r>
              <a:rPr lang="en-US" sz="2800" b="1" dirty="0">
                <a:solidFill>
                  <a:srgbClr val="503D00"/>
                </a:solidFill>
              </a:rPr>
              <a:t>Epigenome plays a role in silencing genes</a:t>
            </a:r>
          </a:p>
          <a:p>
            <a:pPr algn="ctr"/>
            <a:endParaRPr lang="fa-IR" sz="2800" b="1" dirty="0">
              <a:solidFill>
                <a:srgbClr val="503D00"/>
              </a:solidFill>
            </a:endParaRPr>
          </a:p>
          <a:p>
            <a:r>
              <a:rPr lang="en-US" sz="2400" dirty="0">
                <a:solidFill>
                  <a:srgbClr val="FFC000"/>
                </a:solidFill>
              </a:rPr>
              <a:t>Influence of external environment on chemical index</a:t>
            </a:r>
          </a:p>
        </p:txBody>
      </p:sp>
      <p:sp>
        <p:nvSpPr>
          <p:cNvPr id="9" name="Rectangle 8">
            <a:extLst>
              <a:ext uri="{FF2B5EF4-FFF2-40B4-BE49-F238E27FC236}">
                <a16:creationId xmlns:a16="http://schemas.microsoft.com/office/drawing/2014/main" xmlns="" id="{31CFAF42-1219-4144-AD52-8DC41B225C2A}"/>
              </a:ext>
            </a:extLst>
          </p:cNvPr>
          <p:cNvSpPr/>
          <p:nvPr/>
        </p:nvSpPr>
        <p:spPr>
          <a:xfrm>
            <a:off x="5994400" y="926304"/>
            <a:ext cx="6096000" cy="1154162"/>
          </a:xfrm>
          <a:prstGeom prst="rect">
            <a:avLst/>
          </a:prstGeom>
        </p:spPr>
        <p:txBody>
          <a:bodyPr>
            <a:spAutoFit/>
          </a:bodyPr>
          <a:lstStyle/>
          <a:p>
            <a:pPr algn="just"/>
            <a:r>
              <a:rPr lang="en-US" sz="2300" dirty="0"/>
              <a:t>The difference between a </a:t>
            </a:r>
            <a:r>
              <a:rPr lang="en-US" sz="2300" dirty="0">
                <a:solidFill>
                  <a:srgbClr val="FFC000"/>
                </a:solidFill>
              </a:rPr>
              <a:t>queen</a:t>
            </a:r>
            <a:r>
              <a:rPr lang="en-US" sz="2300" dirty="0"/>
              <a:t> and a </a:t>
            </a:r>
            <a:r>
              <a:rPr lang="en-US" sz="2300" dirty="0">
                <a:solidFill>
                  <a:srgbClr val="FFC000"/>
                </a:solidFill>
              </a:rPr>
              <a:t>worker</a:t>
            </a:r>
            <a:r>
              <a:rPr lang="en-US" sz="2300" dirty="0"/>
              <a:t> in honey bees </a:t>
            </a:r>
            <a:r>
              <a:rPr lang="en-US" sz="2300" dirty="0">
                <a:solidFill>
                  <a:srgbClr val="FFC000"/>
                </a:solidFill>
              </a:rPr>
              <a:t>is not </a:t>
            </a:r>
            <a:r>
              <a:rPr lang="en-US" sz="2300" dirty="0"/>
              <a:t>in their DNA </a:t>
            </a:r>
            <a:r>
              <a:rPr lang="en-US" sz="2300" dirty="0">
                <a:solidFill>
                  <a:srgbClr val="FFC000"/>
                </a:solidFill>
              </a:rPr>
              <a:t>sequence</a:t>
            </a:r>
            <a:r>
              <a:rPr lang="en-US" sz="2300" dirty="0"/>
              <a:t>. </a:t>
            </a:r>
          </a:p>
          <a:p>
            <a:pPr algn="just"/>
            <a:r>
              <a:rPr lang="en-US" sz="2300" dirty="0"/>
              <a:t>Larvae become queens fed to the Royal Jelly. </a:t>
            </a:r>
          </a:p>
        </p:txBody>
      </p:sp>
    </p:spTree>
    <p:extLst>
      <p:ext uri="{BB962C8B-B14F-4D97-AF65-F5344CB8AC3E}">
        <p14:creationId xmlns:p14="http://schemas.microsoft.com/office/powerpoint/2010/main" xmlns="" val="45413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D0B40-B409-40DC-84EA-71FEC74BAA9B}"/>
              </a:ext>
            </a:extLst>
          </p:cNvPr>
          <p:cNvSpPr>
            <a:spLocks noGrp="1"/>
          </p:cNvSpPr>
          <p:nvPr>
            <p:ph type="title"/>
          </p:nvPr>
        </p:nvSpPr>
        <p:spPr>
          <a:xfrm>
            <a:off x="838200" y="18255"/>
            <a:ext cx="10515600" cy="1325563"/>
          </a:xfrm>
        </p:spPr>
        <p:txBody>
          <a:bodyPr>
            <a:normAutofit/>
          </a:bodyPr>
          <a:lstStyle/>
          <a:p>
            <a:r>
              <a:rPr lang="en-US" sz="3200" b="1" dirty="0">
                <a:solidFill>
                  <a:srgbClr val="FF0000"/>
                </a:solidFill>
              </a:rPr>
              <a:t>Important and practical findings of epigenetic research</a:t>
            </a:r>
          </a:p>
        </p:txBody>
      </p:sp>
      <p:sp>
        <p:nvSpPr>
          <p:cNvPr id="3" name="Content Placeholder 2">
            <a:extLst>
              <a:ext uri="{FF2B5EF4-FFF2-40B4-BE49-F238E27FC236}">
                <a16:creationId xmlns:a16="http://schemas.microsoft.com/office/drawing/2014/main" xmlns="" id="{DAA97357-36C1-4934-871F-D2246AD2085A}"/>
              </a:ext>
            </a:extLst>
          </p:cNvPr>
          <p:cNvSpPr>
            <a:spLocks noGrp="1"/>
          </p:cNvSpPr>
          <p:nvPr>
            <p:ph idx="1"/>
          </p:nvPr>
        </p:nvSpPr>
        <p:spPr>
          <a:xfrm>
            <a:off x="442452" y="1876843"/>
            <a:ext cx="6622025" cy="3462365"/>
          </a:xfrm>
        </p:spPr>
        <p:txBody>
          <a:bodyPr>
            <a:normAutofit/>
          </a:bodyPr>
          <a:lstStyle/>
          <a:p>
            <a:pPr marL="0" indent="0">
              <a:buNone/>
            </a:pPr>
            <a:r>
              <a:rPr lang="en-US" sz="3600" dirty="0"/>
              <a:t>Male </a:t>
            </a:r>
            <a:r>
              <a:rPr lang="en-US" sz="3600" dirty="0">
                <a:solidFill>
                  <a:srgbClr val="FF0066"/>
                </a:solidFill>
              </a:rPr>
              <a:t>rats with low-folate diet </a:t>
            </a:r>
            <a:r>
              <a:rPr lang="en-US" sz="3600" dirty="0"/>
              <a:t>have different epigenetic parameters in their </a:t>
            </a:r>
            <a:r>
              <a:rPr lang="en-US" sz="3600" dirty="0">
                <a:solidFill>
                  <a:srgbClr val="FF0066"/>
                </a:solidFill>
              </a:rPr>
              <a:t>sperm DNA</a:t>
            </a:r>
            <a:r>
              <a:rPr lang="en-US" sz="3600" dirty="0"/>
              <a:t>, and their births have more </a:t>
            </a:r>
            <a:r>
              <a:rPr lang="en-US" sz="3600" dirty="0">
                <a:solidFill>
                  <a:srgbClr val="FF0066"/>
                </a:solidFill>
              </a:rPr>
              <a:t>deficits at birth</a:t>
            </a:r>
            <a:r>
              <a:rPr lang="en-US" sz="3600" dirty="0"/>
              <a:t>.</a:t>
            </a:r>
            <a:r>
              <a:rPr lang="fa-IR" sz="3600" dirty="0"/>
              <a:t>        </a:t>
            </a:r>
            <a:endParaRPr lang="en-US" sz="3600" dirty="0"/>
          </a:p>
        </p:txBody>
      </p:sp>
      <p:pic>
        <p:nvPicPr>
          <p:cNvPr id="2052" name="Picture 4" descr="Image result for â«ÙÙØ´ Ø¨Ø§ ÙÙØ§Ø¦Øµâ¬â">
            <a:extLst>
              <a:ext uri="{FF2B5EF4-FFF2-40B4-BE49-F238E27FC236}">
                <a16:creationId xmlns:a16="http://schemas.microsoft.com/office/drawing/2014/main" xmlns="" id="{F5C816B5-2E6B-4728-A856-80AEA0F6DB9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86293" y="2107660"/>
            <a:ext cx="4501098" cy="30007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3116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D0B40-B409-40DC-84EA-71FEC74BAA9B}"/>
              </a:ext>
            </a:extLst>
          </p:cNvPr>
          <p:cNvSpPr>
            <a:spLocks noGrp="1"/>
          </p:cNvSpPr>
          <p:nvPr>
            <p:ph type="title"/>
          </p:nvPr>
        </p:nvSpPr>
        <p:spPr>
          <a:xfrm>
            <a:off x="435493" y="176982"/>
            <a:ext cx="11321014" cy="1020248"/>
          </a:xfrm>
        </p:spPr>
        <p:txBody>
          <a:bodyPr>
            <a:noAutofit/>
          </a:bodyPr>
          <a:lstStyle/>
          <a:p>
            <a:r>
              <a:rPr lang="en-US" sz="4000" b="1" dirty="0">
                <a:solidFill>
                  <a:srgbClr val="FF0000"/>
                </a:solidFill>
              </a:rPr>
              <a:t>Important and practical findings of epigenetic research</a:t>
            </a:r>
          </a:p>
        </p:txBody>
      </p:sp>
      <p:sp>
        <p:nvSpPr>
          <p:cNvPr id="4" name="Rectangle 3">
            <a:extLst>
              <a:ext uri="{FF2B5EF4-FFF2-40B4-BE49-F238E27FC236}">
                <a16:creationId xmlns:a16="http://schemas.microsoft.com/office/drawing/2014/main" xmlns="" id="{EDD122BD-5D00-42CD-B8D4-ED7AF8A59729}"/>
              </a:ext>
            </a:extLst>
          </p:cNvPr>
          <p:cNvSpPr/>
          <p:nvPr/>
        </p:nvSpPr>
        <p:spPr>
          <a:xfrm>
            <a:off x="5619135" y="1197229"/>
            <a:ext cx="6137372" cy="5324535"/>
          </a:xfrm>
          <a:prstGeom prst="rect">
            <a:avLst/>
          </a:prstGeom>
        </p:spPr>
        <p:txBody>
          <a:bodyPr wrap="square">
            <a:spAutoFit/>
          </a:bodyPr>
          <a:lstStyle/>
          <a:p>
            <a:pPr algn="just"/>
            <a:r>
              <a:rPr lang="en-US" sz="3400" dirty="0"/>
              <a:t>Mice were placed under </a:t>
            </a:r>
            <a:r>
              <a:rPr lang="en-US" sz="3400" dirty="0">
                <a:solidFill>
                  <a:srgbClr val="00B050"/>
                </a:solidFill>
              </a:rPr>
              <a:t>hunger during their pregnancy</a:t>
            </a:r>
            <a:r>
              <a:rPr lang="en-US" sz="3400" dirty="0"/>
              <a:t>, rise to </a:t>
            </a:r>
            <a:r>
              <a:rPr lang="en-US" sz="3400" dirty="0">
                <a:solidFill>
                  <a:schemeClr val="accent2">
                    <a:lumMod val="50000"/>
                  </a:schemeClr>
                </a:solidFill>
              </a:rPr>
              <a:t>weightless births </a:t>
            </a:r>
            <a:r>
              <a:rPr lang="en-US" sz="3400" dirty="0"/>
              <a:t>and </a:t>
            </a:r>
            <a:r>
              <a:rPr lang="en-US" sz="3400" dirty="0">
                <a:solidFill>
                  <a:schemeClr val="accent2">
                    <a:lumMod val="50000"/>
                  </a:schemeClr>
                </a:solidFill>
              </a:rPr>
              <a:t>metabolic problems</a:t>
            </a:r>
            <a:r>
              <a:rPr lang="en-US" sz="3400" dirty="0"/>
              <a:t>, their grandchildren also had </a:t>
            </a:r>
            <a:r>
              <a:rPr lang="en-US" sz="3400" dirty="0">
                <a:solidFill>
                  <a:srgbClr val="00B050"/>
                </a:solidFill>
              </a:rPr>
              <a:t>metabolic problems</a:t>
            </a:r>
            <a:r>
              <a:rPr lang="en-US" sz="3400" dirty="0"/>
              <a:t>. Their </a:t>
            </a:r>
            <a:r>
              <a:rPr lang="en-US" sz="3400" dirty="0">
                <a:solidFill>
                  <a:schemeClr val="accent2">
                    <a:lumMod val="50000"/>
                  </a:schemeClr>
                </a:solidFill>
              </a:rPr>
              <a:t>boys</a:t>
            </a:r>
            <a:r>
              <a:rPr lang="en-US" sz="3400" dirty="0"/>
              <a:t> had </a:t>
            </a:r>
            <a:r>
              <a:rPr lang="en-US" sz="3400" dirty="0">
                <a:solidFill>
                  <a:schemeClr val="accent2">
                    <a:lumMod val="50000"/>
                  </a:schemeClr>
                </a:solidFill>
              </a:rPr>
              <a:t>different epigenetic parameters </a:t>
            </a:r>
            <a:r>
              <a:rPr lang="en-US" sz="3400" dirty="0"/>
              <a:t>in their sperm DNA, indicating how grandparents inherited health problems.</a:t>
            </a:r>
          </a:p>
        </p:txBody>
      </p:sp>
      <p:pic>
        <p:nvPicPr>
          <p:cNvPr id="2054" name="Picture 6" descr="Image result for mice with metabolic problem">
            <a:extLst>
              <a:ext uri="{FF2B5EF4-FFF2-40B4-BE49-F238E27FC236}">
                <a16:creationId xmlns:a16="http://schemas.microsoft.com/office/drawing/2014/main" xmlns="" id="{E23BAB11-639B-4EAB-9937-8ACA298F3BB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5493" y="1585382"/>
            <a:ext cx="4991913" cy="29055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xmlns="" val="140339487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D0B40-B409-40DC-84EA-71FEC74BAA9B}"/>
              </a:ext>
            </a:extLst>
          </p:cNvPr>
          <p:cNvSpPr>
            <a:spLocks noGrp="1"/>
          </p:cNvSpPr>
          <p:nvPr>
            <p:ph type="title"/>
          </p:nvPr>
        </p:nvSpPr>
        <p:spPr>
          <a:xfrm>
            <a:off x="838200" y="18255"/>
            <a:ext cx="10515600" cy="1325563"/>
          </a:xfrm>
        </p:spPr>
        <p:txBody>
          <a:bodyPr>
            <a:normAutofit/>
          </a:bodyPr>
          <a:lstStyle/>
          <a:p>
            <a:r>
              <a:rPr lang="en-US" sz="3200" b="1" dirty="0">
                <a:solidFill>
                  <a:srgbClr val="FF0000"/>
                </a:solidFill>
              </a:rPr>
              <a:t>Important and practical findings of epigenetic research</a:t>
            </a:r>
          </a:p>
        </p:txBody>
      </p:sp>
      <p:sp>
        <p:nvSpPr>
          <p:cNvPr id="3" name="Content Placeholder 2">
            <a:extLst>
              <a:ext uri="{FF2B5EF4-FFF2-40B4-BE49-F238E27FC236}">
                <a16:creationId xmlns:a16="http://schemas.microsoft.com/office/drawing/2014/main" xmlns="" id="{DAA97357-36C1-4934-871F-D2246AD2085A}"/>
              </a:ext>
            </a:extLst>
          </p:cNvPr>
          <p:cNvSpPr>
            <a:spLocks noGrp="1"/>
          </p:cNvSpPr>
          <p:nvPr>
            <p:ph idx="1"/>
          </p:nvPr>
        </p:nvSpPr>
        <p:spPr>
          <a:xfrm>
            <a:off x="838200" y="1025236"/>
            <a:ext cx="4856018" cy="5165581"/>
          </a:xfrm>
        </p:spPr>
        <p:txBody>
          <a:bodyPr>
            <a:normAutofit/>
          </a:bodyPr>
          <a:lstStyle/>
          <a:p>
            <a:pPr marL="0" indent="0">
              <a:buNone/>
            </a:pPr>
            <a:r>
              <a:rPr lang="en-US" sz="2300" dirty="0"/>
              <a:t>Male </a:t>
            </a:r>
            <a:r>
              <a:rPr lang="en-US" sz="2300" dirty="0">
                <a:solidFill>
                  <a:srgbClr val="FF0066"/>
                </a:solidFill>
              </a:rPr>
              <a:t>rats with low-folate diet </a:t>
            </a:r>
            <a:r>
              <a:rPr lang="en-US" sz="2300" dirty="0"/>
              <a:t>have different epigenetic parameters in their </a:t>
            </a:r>
            <a:r>
              <a:rPr lang="en-US" sz="2300" dirty="0">
                <a:solidFill>
                  <a:srgbClr val="FF0066"/>
                </a:solidFill>
              </a:rPr>
              <a:t>sperm DNA</a:t>
            </a:r>
            <a:r>
              <a:rPr lang="en-US" sz="2300" dirty="0"/>
              <a:t>, and their births have more </a:t>
            </a:r>
            <a:r>
              <a:rPr lang="en-US" sz="2300" dirty="0">
                <a:solidFill>
                  <a:srgbClr val="FF0066"/>
                </a:solidFill>
              </a:rPr>
              <a:t>deficits at birth</a:t>
            </a:r>
            <a:r>
              <a:rPr lang="en-US" sz="2300" dirty="0"/>
              <a:t>.</a:t>
            </a:r>
            <a:r>
              <a:rPr lang="fa-IR" sz="2300" dirty="0"/>
              <a:t>        </a:t>
            </a:r>
            <a:endParaRPr lang="en-US" sz="2300" dirty="0"/>
          </a:p>
        </p:txBody>
      </p:sp>
      <p:pic>
        <p:nvPicPr>
          <p:cNvPr id="2052" name="Picture 4" descr="Image result for â«ÙÙØ´ Ø¨Ø§ ÙÙØ§Ø¦Øµâ¬â">
            <a:extLst>
              <a:ext uri="{FF2B5EF4-FFF2-40B4-BE49-F238E27FC236}">
                <a16:creationId xmlns:a16="http://schemas.microsoft.com/office/drawing/2014/main" xmlns="" id="{F5C816B5-2E6B-4728-A856-80AEA0F6DB9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81010" y="1187810"/>
            <a:ext cx="1714500" cy="1143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a:extLst>
              <a:ext uri="{FF2B5EF4-FFF2-40B4-BE49-F238E27FC236}">
                <a16:creationId xmlns:a16="http://schemas.microsoft.com/office/drawing/2014/main" xmlns="" id="{EDD122BD-5D00-42CD-B8D4-ED7AF8A59729}"/>
              </a:ext>
            </a:extLst>
          </p:cNvPr>
          <p:cNvSpPr/>
          <p:nvPr/>
        </p:nvSpPr>
        <p:spPr>
          <a:xfrm>
            <a:off x="4089685" y="2392369"/>
            <a:ext cx="7145485" cy="1862048"/>
          </a:xfrm>
          <a:prstGeom prst="rect">
            <a:avLst/>
          </a:prstGeom>
        </p:spPr>
        <p:txBody>
          <a:bodyPr wrap="square">
            <a:spAutoFit/>
          </a:bodyPr>
          <a:lstStyle/>
          <a:p>
            <a:pPr algn="just"/>
            <a:r>
              <a:rPr lang="en-US" sz="2300" dirty="0"/>
              <a:t>Mice were placed under </a:t>
            </a:r>
            <a:r>
              <a:rPr lang="en-US" sz="2300" dirty="0">
                <a:solidFill>
                  <a:srgbClr val="00B050"/>
                </a:solidFill>
              </a:rPr>
              <a:t>hunger during their pregnancy</a:t>
            </a:r>
            <a:r>
              <a:rPr lang="en-US" sz="2300" dirty="0"/>
              <a:t>, rise to weightless births and metabolic problems, their grandchildren also had </a:t>
            </a:r>
            <a:r>
              <a:rPr lang="en-US" sz="2300" dirty="0">
                <a:solidFill>
                  <a:srgbClr val="00B050"/>
                </a:solidFill>
              </a:rPr>
              <a:t>metabolic problems</a:t>
            </a:r>
            <a:r>
              <a:rPr lang="en-US" sz="2300" dirty="0"/>
              <a:t>. Their boys had different epigenetic parameters in their sperm DNA, indicating how grandparents inherited health problems.</a:t>
            </a:r>
          </a:p>
        </p:txBody>
      </p:sp>
      <p:pic>
        <p:nvPicPr>
          <p:cNvPr id="2054" name="Picture 6" descr="Image result for mice with metabolic problem">
            <a:extLst>
              <a:ext uri="{FF2B5EF4-FFF2-40B4-BE49-F238E27FC236}">
                <a16:creationId xmlns:a16="http://schemas.microsoft.com/office/drawing/2014/main" xmlns="" id="{E23BAB11-639B-4EAB-9937-8ACA298F3BB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70235" y="2507191"/>
            <a:ext cx="3167495" cy="184361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Content Placeholder 5">
            <a:extLst>
              <a:ext uri="{FF2B5EF4-FFF2-40B4-BE49-F238E27FC236}">
                <a16:creationId xmlns:a16="http://schemas.microsoft.com/office/drawing/2014/main" xmlns="" id="{620BB208-A604-42AB-B226-16AFC6C7C65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381010" y="4488872"/>
            <a:ext cx="4104409" cy="2035595"/>
          </a:xfrm>
          <a:prstGeom prst="rect">
            <a:avLst/>
          </a:prstGeom>
        </p:spPr>
      </p:pic>
      <p:sp>
        <p:nvSpPr>
          <p:cNvPr id="5" name="Rectangle 4">
            <a:extLst>
              <a:ext uri="{FF2B5EF4-FFF2-40B4-BE49-F238E27FC236}">
                <a16:creationId xmlns:a16="http://schemas.microsoft.com/office/drawing/2014/main" xmlns="" id="{5FAE8DBE-2B7D-4141-8320-7BE493523007}"/>
              </a:ext>
            </a:extLst>
          </p:cNvPr>
          <p:cNvSpPr/>
          <p:nvPr/>
        </p:nvSpPr>
        <p:spPr>
          <a:xfrm>
            <a:off x="607868" y="4430313"/>
            <a:ext cx="6096000" cy="2246769"/>
          </a:xfrm>
          <a:prstGeom prst="rect">
            <a:avLst/>
          </a:prstGeom>
        </p:spPr>
        <p:txBody>
          <a:bodyPr>
            <a:spAutoFit/>
          </a:bodyPr>
          <a:lstStyle/>
          <a:p>
            <a:pPr algn="just"/>
            <a:r>
              <a:rPr lang="en-US" sz="2000" b="1" dirty="0">
                <a:solidFill>
                  <a:srgbClr val="7030A0"/>
                </a:solidFill>
              </a:rPr>
              <a:t>Memories of fear are inherited</a:t>
            </a:r>
            <a:r>
              <a:rPr lang="en-US" sz="2000" dirty="0"/>
              <a:t>. Researchers trained male rats to interact with </a:t>
            </a:r>
            <a:r>
              <a:rPr lang="en-US" sz="2000" dirty="0">
                <a:solidFill>
                  <a:srgbClr val="7030A0"/>
                </a:solidFill>
              </a:rPr>
              <a:t>specific scars and electrical </a:t>
            </a:r>
            <a:r>
              <a:rPr lang="en-US" sz="2000" dirty="0"/>
              <a:t>shocks, so they were scared </a:t>
            </a:r>
            <a:r>
              <a:rPr lang="en-US" sz="2000" dirty="0">
                <a:solidFill>
                  <a:srgbClr val="7030A0"/>
                </a:solidFill>
              </a:rPr>
              <a:t>to smell it</a:t>
            </a:r>
            <a:r>
              <a:rPr lang="en-US" sz="2000" dirty="0"/>
              <a:t>. scientists have shown that it also frightens the scenes of the next two generations. This behavior was even seen in IVFs (in which the next generation was not taught by their parents). </a:t>
            </a:r>
          </a:p>
        </p:txBody>
      </p:sp>
    </p:spTree>
    <p:extLst>
      <p:ext uri="{BB962C8B-B14F-4D97-AF65-F5344CB8AC3E}">
        <p14:creationId xmlns:p14="http://schemas.microsoft.com/office/powerpoint/2010/main" xmlns="" val="349631061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2B4AB01-4251-4599-8CFA-56A726AD12BA}"/>
              </a:ext>
            </a:extLst>
          </p:cNvPr>
          <p:cNvGrpSpPr/>
          <p:nvPr/>
        </p:nvGrpSpPr>
        <p:grpSpPr>
          <a:xfrm>
            <a:off x="447649" y="377954"/>
            <a:ext cx="1790700" cy="2614226"/>
            <a:chOff x="447649" y="377954"/>
            <a:chExt cx="1790700" cy="2614226"/>
          </a:xfrm>
        </p:grpSpPr>
        <p:pic>
          <p:nvPicPr>
            <p:cNvPr id="1026" name="Picture 2"/>
            <p:cNvPicPr>
              <a:picLocks noChangeAspect="1" noChangeArrowheads="1"/>
            </p:cNvPicPr>
            <p:nvPr/>
          </p:nvPicPr>
          <p:blipFill>
            <a:blip r:embed="rId2"/>
            <a:srcRect/>
            <a:stretch>
              <a:fillRect/>
            </a:stretch>
          </p:blipFill>
          <p:spPr bwMode="auto">
            <a:xfrm>
              <a:off x="447649" y="377954"/>
              <a:ext cx="1790700" cy="1790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897235" y="2530515"/>
              <a:ext cx="709938" cy="461665"/>
            </a:xfrm>
            <a:prstGeom prst="rect">
              <a:avLst/>
            </a:prstGeom>
            <a:ln w="3175">
              <a:solidFill>
                <a:schemeClr val="tx1">
                  <a:lumMod val="50000"/>
                  <a:lumOff val="50000"/>
                </a:schemeClr>
              </a:solidFill>
            </a:ln>
          </p:spPr>
          <p:txBody>
            <a:bodyPr wrap="none">
              <a:spAutoFit/>
            </a:bodyPr>
            <a:lstStyle/>
            <a:p>
              <a:r>
                <a:rPr lang="en-US" sz="2400" b="1" i="1" dirty="0"/>
                <a:t>Diet</a:t>
              </a:r>
              <a:endParaRPr lang="fa-IR" dirty="0"/>
            </a:p>
          </p:txBody>
        </p:sp>
      </p:grpSp>
      <p:grpSp>
        <p:nvGrpSpPr>
          <p:cNvPr id="4" name="Group 3">
            <a:extLst>
              <a:ext uri="{FF2B5EF4-FFF2-40B4-BE49-F238E27FC236}">
                <a16:creationId xmlns:a16="http://schemas.microsoft.com/office/drawing/2014/main" xmlns="" id="{5E3F4EE6-0C72-4F94-AAAF-384264577E8D}"/>
              </a:ext>
            </a:extLst>
          </p:cNvPr>
          <p:cNvGrpSpPr/>
          <p:nvPr/>
        </p:nvGrpSpPr>
        <p:grpSpPr>
          <a:xfrm>
            <a:off x="2776527" y="881056"/>
            <a:ext cx="1819275" cy="2579192"/>
            <a:chOff x="2776527" y="881056"/>
            <a:chExt cx="1819275" cy="2579192"/>
          </a:xfrm>
        </p:grpSpPr>
        <p:pic>
          <p:nvPicPr>
            <p:cNvPr id="1027" name="Picture 3"/>
            <p:cNvPicPr>
              <a:picLocks noChangeAspect="1" noChangeArrowheads="1"/>
            </p:cNvPicPr>
            <p:nvPr/>
          </p:nvPicPr>
          <p:blipFill>
            <a:blip r:embed="rId3"/>
            <a:srcRect/>
            <a:stretch>
              <a:fillRect/>
            </a:stretch>
          </p:blipFill>
          <p:spPr bwMode="auto">
            <a:xfrm>
              <a:off x="2776527" y="881056"/>
              <a:ext cx="1819275" cy="1809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3168394" y="3060138"/>
              <a:ext cx="1035540" cy="400110"/>
            </a:xfrm>
            <a:prstGeom prst="rect">
              <a:avLst/>
            </a:prstGeom>
            <a:ln w="3175">
              <a:solidFill>
                <a:schemeClr val="tx1">
                  <a:lumMod val="50000"/>
                  <a:lumOff val="50000"/>
                </a:schemeClr>
              </a:solidFill>
            </a:ln>
          </p:spPr>
          <p:txBody>
            <a:bodyPr wrap="none">
              <a:spAutoFit/>
            </a:bodyPr>
            <a:lstStyle/>
            <a:p>
              <a:r>
                <a:rPr lang="en-US" sz="2000" b="1" i="1" dirty="0"/>
                <a:t>Exercise</a:t>
              </a:r>
              <a:endParaRPr lang="fa-IR" dirty="0"/>
            </a:p>
          </p:txBody>
        </p:sp>
      </p:grpSp>
      <p:grpSp>
        <p:nvGrpSpPr>
          <p:cNvPr id="7" name="Group 6">
            <a:extLst>
              <a:ext uri="{FF2B5EF4-FFF2-40B4-BE49-F238E27FC236}">
                <a16:creationId xmlns:a16="http://schemas.microsoft.com/office/drawing/2014/main" xmlns="" id="{2B68E2CC-DDC7-4D2D-BEF9-E57E755DAED1}"/>
              </a:ext>
            </a:extLst>
          </p:cNvPr>
          <p:cNvGrpSpPr/>
          <p:nvPr/>
        </p:nvGrpSpPr>
        <p:grpSpPr>
          <a:xfrm>
            <a:off x="4816420" y="169964"/>
            <a:ext cx="1752600" cy="2520842"/>
            <a:chOff x="4816420" y="169964"/>
            <a:chExt cx="1752600" cy="2520842"/>
          </a:xfrm>
        </p:grpSpPr>
        <p:pic>
          <p:nvPicPr>
            <p:cNvPr id="1028" name="Picture 4"/>
            <p:cNvPicPr>
              <a:picLocks noChangeAspect="1" noChangeArrowheads="1"/>
            </p:cNvPicPr>
            <p:nvPr/>
          </p:nvPicPr>
          <p:blipFill>
            <a:blip r:embed="rId4"/>
            <a:srcRect/>
            <a:stretch>
              <a:fillRect/>
            </a:stretch>
          </p:blipFill>
          <p:spPr bwMode="auto">
            <a:xfrm>
              <a:off x="4816420" y="169964"/>
              <a:ext cx="1752600" cy="1790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Rectangle 11"/>
            <p:cNvSpPr/>
            <p:nvPr/>
          </p:nvSpPr>
          <p:spPr>
            <a:xfrm>
              <a:off x="5325591" y="2229141"/>
              <a:ext cx="931665" cy="461665"/>
            </a:xfrm>
            <a:prstGeom prst="rect">
              <a:avLst/>
            </a:prstGeom>
            <a:ln w="3175">
              <a:solidFill>
                <a:schemeClr val="tx1">
                  <a:lumMod val="50000"/>
                  <a:lumOff val="50000"/>
                </a:schemeClr>
              </a:solidFill>
            </a:ln>
          </p:spPr>
          <p:txBody>
            <a:bodyPr wrap="none">
              <a:spAutoFit/>
            </a:bodyPr>
            <a:lstStyle/>
            <a:p>
              <a:r>
                <a:rPr lang="en-US" sz="2400" b="1" i="1" dirty="0"/>
                <a:t>Aging</a:t>
              </a:r>
              <a:endParaRPr lang="fa-IR" sz="2400" b="1" i="1" dirty="0"/>
            </a:p>
          </p:txBody>
        </p:sp>
      </p:grpSp>
      <p:grpSp>
        <p:nvGrpSpPr>
          <p:cNvPr id="16" name="Group 15">
            <a:extLst>
              <a:ext uri="{FF2B5EF4-FFF2-40B4-BE49-F238E27FC236}">
                <a16:creationId xmlns:a16="http://schemas.microsoft.com/office/drawing/2014/main" xmlns="" id="{6A5C7EBE-CDD8-4EEA-8A94-444F7EFA9B24}"/>
              </a:ext>
            </a:extLst>
          </p:cNvPr>
          <p:cNvGrpSpPr/>
          <p:nvPr/>
        </p:nvGrpSpPr>
        <p:grpSpPr>
          <a:xfrm>
            <a:off x="351741" y="3646783"/>
            <a:ext cx="2173993" cy="2620704"/>
            <a:chOff x="351741" y="3646783"/>
            <a:chExt cx="2173993" cy="2620704"/>
          </a:xfrm>
        </p:grpSpPr>
        <p:pic>
          <p:nvPicPr>
            <p:cNvPr id="1029" name="Picture 5"/>
            <p:cNvPicPr>
              <a:picLocks noChangeAspect="1" noChangeArrowheads="1"/>
            </p:cNvPicPr>
            <p:nvPr/>
          </p:nvPicPr>
          <p:blipFill>
            <a:blip r:embed="rId5"/>
            <a:srcRect/>
            <a:stretch>
              <a:fillRect/>
            </a:stretch>
          </p:blipFill>
          <p:spPr bwMode="auto">
            <a:xfrm>
              <a:off x="492560" y="3646783"/>
              <a:ext cx="1762125" cy="1762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p:cNvSpPr/>
            <p:nvPr/>
          </p:nvSpPr>
          <p:spPr>
            <a:xfrm>
              <a:off x="351741" y="5867377"/>
              <a:ext cx="2173993" cy="400110"/>
            </a:xfrm>
            <a:prstGeom prst="rect">
              <a:avLst/>
            </a:prstGeom>
            <a:ln w="3175">
              <a:solidFill>
                <a:schemeClr val="tx1">
                  <a:lumMod val="50000"/>
                  <a:lumOff val="50000"/>
                </a:schemeClr>
              </a:solidFill>
            </a:ln>
          </p:spPr>
          <p:txBody>
            <a:bodyPr wrap="none">
              <a:spAutoFit/>
            </a:bodyPr>
            <a:lstStyle/>
            <a:p>
              <a:r>
                <a:rPr lang="en-US" sz="2000" b="1" i="1" dirty="0"/>
                <a:t>Drugs &amp; Addiction </a:t>
              </a:r>
              <a:endParaRPr lang="fa-IR" sz="2000" b="1" i="1" dirty="0"/>
            </a:p>
          </p:txBody>
        </p:sp>
      </p:grpSp>
      <p:grpSp>
        <p:nvGrpSpPr>
          <p:cNvPr id="21" name="Group 20">
            <a:extLst>
              <a:ext uri="{FF2B5EF4-FFF2-40B4-BE49-F238E27FC236}">
                <a16:creationId xmlns:a16="http://schemas.microsoft.com/office/drawing/2014/main" xmlns="" id="{D9395C89-5DDA-4CB7-864E-4C5FE039A0EE}"/>
              </a:ext>
            </a:extLst>
          </p:cNvPr>
          <p:cNvGrpSpPr/>
          <p:nvPr/>
        </p:nvGrpSpPr>
        <p:grpSpPr>
          <a:xfrm>
            <a:off x="2805102" y="3919000"/>
            <a:ext cx="1790700" cy="2415631"/>
            <a:chOff x="2805102" y="3919000"/>
            <a:chExt cx="1790700" cy="2415631"/>
          </a:xfrm>
        </p:grpSpPr>
        <p:pic>
          <p:nvPicPr>
            <p:cNvPr id="1030" name="Picture 6"/>
            <p:cNvPicPr>
              <a:picLocks noChangeAspect="1" noChangeArrowheads="1"/>
            </p:cNvPicPr>
            <p:nvPr/>
          </p:nvPicPr>
          <p:blipFill>
            <a:blip r:embed="rId6"/>
            <a:srcRect/>
            <a:stretch>
              <a:fillRect/>
            </a:stretch>
          </p:blipFill>
          <p:spPr bwMode="auto">
            <a:xfrm>
              <a:off x="2805102" y="3919000"/>
              <a:ext cx="1790700" cy="178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p:cNvSpPr/>
            <p:nvPr/>
          </p:nvSpPr>
          <p:spPr>
            <a:xfrm>
              <a:off x="3090028" y="5934521"/>
              <a:ext cx="1220847" cy="400110"/>
            </a:xfrm>
            <a:prstGeom prst="rect">
              <a:avLst/>
            </a:prstGeom>
            <a:ln w="3175">
              <a:solidFill>
                <a:schemeClr val="tx1">
                  <a:lumMod val="50000"/>
                  <a:lumOff val="50000"/>
                </a:schemeClr>
              </a:solidFill>
            </a:ln>
          </p:spPr>
          <p:txBody>
            <a:bodyPr wrap="none">
              <a:spAutoFit/>
            </a:bodyPr>
            <a:lstStyle/>
            <a:p>
              <a:r>
                <a:rPr lang="en-US" sz="2000" b="1" i="1" dirty="0"/>
                <a:t>Parenting</a:t>
              </a:r>
              <a:endParaRPr lang="fa-IR" sz="2000" b="1" i="1" dirty="0"/>
            </a:p>
          </p:txBody>
        </p:sp>
      </p:grpSp>
      <p:grpSp>
        <p:nvGrpSpPr>
          <p:cNvPr id="24" name="Group 23">
            <a:extLst>
              <a:ext uri="{FF2B5EF4-FFF2-40B4-BE49-F238E27FC236}">
                <a16:creationId xmlns:a16="http://schemas.microsoft.com/office/drawing/2014/main" xmlns="" id="{C11565E3-FEF9-4CAB-9FE3-477E9DEC6300}"/>
              </a:ext>
            </a:extLst>
          </p:cNvPr>
          <p:cNvGrpSpPr/>
          <p:nvPr/>
        </p:nvGrpSpPr>
        <p:grpSpPr>
          <a:xfrm>
            <a:off x="4950317" y="2888493"/>
            <a:ext cx="1762125" cy="2421637"/>
            <a:chOff x="4950317" y="2851505"/>
            <a:chExt cx="1762125" cy="2421637"/>
          </a:xfrm>
        </p:grpSpPr>
        <p:pic>
          <p:nvPicPr>
            <p:cNvPr id="1031" name="Picture 7"/>
            <p:cNvPicPr>
              <a:picLocks noChangeAspect="1" noChangeArrowheads="1"/>
            </p:cNvPicPr>
            <p:nvPr/>
          </p:nvPicPr>
          <p:blipFill>
            <a:blip r:embed="rId7"/>
            <a:srcRect/>
            <a:stretch>
              <a:fillRect/>
            </a:stretch>
          </p:blipFill>
          <p:spPr bwMode="auto">
            <a:xfrm>
              <a:off x="4950317" y="2851505"/>
              <a:ext cx="1762125" cy="1752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p:cNvSpPr/>
            <p:nvPr/>
          </p:nvSpPr>
          <p:spPr>
            <a:xfrm>
              <a:off x="5061482" y="4873032"/>
              <a:ext cx="1534972" cy="400110"/>
            </a:xfrm>
            <a:prstGeom prst="rect">
              <a:avLst/>
            </a:prstGeom>
            <a:ln w="3175">
              <a:solidFill>
                <a:schemeClr val="tx1">
                  <a:lumMod val="50000"/>
                  <a:lumOff val="50000"/>
                </a:schemeClr>
              </a:solidFill>
            </a:ln>
          </p:spPr>
          <p:txBody>
            <a:bodyPr wrap="none">
              <a:spAutoFit/>
            </a:bodyPr>
            <a:lstStyle/>
            <a:p>
              <a:r>
                <a:rPr lang="en-US" sz="2000" b="1" i="1" dirty="0"/>
                <a:t>Environment</a:t>
              </a:r>
              <a:endParaRPr lang="fa-IR" sz="2000" b="1" i="1" dirty="0"/>
            </a:p>
          </p:txBody>
        </p:sp>
      </p:grpSp>
      <p:grpSp>
        <p:nvGrpSpPr>
          <p:cNvPr id="9" name="Group 8">
            <a:extLst>
              <a:ext uri="{FF2B5EF4-FFF2-40B4-BE49-F238E27FC236}">
                <a16:creationId xmlns:a16="http://schemas.microsoft.com/office/drawing/2014/main" xmlns="" id="{C9D98DE9-3841-4D98-A265-810577530A44}"/>
              </a:ext>
            </a:extLst>
          </p:cNvPr>
          <p:cNvGrpSpPr/>
          <p:nvPr/>
        </p:nvGrpSpPr>
        <p:grpSpPr>
          <a:xfrm>
            <a:off x="6934510" y="1287591"/>
            <a:ext cx="2033463" cy="2304255"/>
            <a:chOff x="6934510" y="1287591"/>
            <a:chExt cx="2033463" cy="2304255"/>
          </a:xfrm>
        </p:grpSpPr>
        <p:pic>
          <p:nvPicPr>
            <p:cNvPr id="17" name="Picture 16" descr="epigenetic-disease-disorder">
              <a:hlinkClick r:id="rId8"/>
              <a:extLst>
                <a:ext uri="{FF2B5EF4-FFF2-40B4-BE49-F238E27FC236}">
                  <a16:creationId xmlns:a16="http://schemas.microsoft.com/office/drawing/2014/main" xmlns="" id="{D9F62801-C27A-4071-867E-A1E5B96548A2}"/>
                </a:ext>
              </a:extLst>
            </p:cNvPr>
            <p:cNvPicPr/>
            <p:nvPr/>
          </p:nvPicPr>
          <p:blipFill>
            <a:blip r:embed="rId9"/>
            <a:srcRect/>
            <a:stretch>
              <a:fillRect/>
            </a:stretch>
          </p:blipFill>
          <p:spPr bwMode="auto">
            <a:xfrm>
              <a:off x="6934510" y="1287591"/>
              <a:ext cx="1762125" cy="1762125"/>
            </a:xfrm>
            <a:prstGeom prst="rect">
              <a:avLst/>
            </a:prstGeom>
            <a:noFill/>
            <a:ln w="9525">
              <a:noFill/>
              <a:miter lim="800000"/>
              <a:headEnd/>
              <a:tailEnd/>
            </a:ln>
          </p:spPr>
        </p:pic>
        <p:sp>
          <p:nvSpPr>
            <p:cNvPr id="22" name="Rectangle 21">
              <a:extLst>
                <a:ext uri="{FF2B5EF4-FFF2-40B4-BE49-F238E27FC236}">
                  <a16:creationId xmlns:a16="http://schemas.microsoft.com/office/drawing/2014/main" xmlns="" id="{298177FD-3B47-49FF-829D-F9E20AA12274}"/>
                </a:ext>
              </a:extLst>
            </p:cNvPr>
            <p:cNvSpPr/>
            <p:nvPr/>
          </p:nvSpPr>
          <p:spPr>
            <a:xfrm>
              <a:off x="6942867" y="3191736"/>
              <a:ext cx="2025106" cy="400110"/>
            </a:xfrm>
            <a:prstGeom prst="rect">
              <a:avLst/>
            </a:prstGeom>
            <a:ln w="3175">
              <a:solidFill>
                <a:schemeClr val="tx1">
                  <a:lumMod val="50000"/>
                  <a:lumOff val="50000"/>
                </a:schemeClr>
              </a:solidFill>
            </a:ln>
          </p:spPr>
          <p:txBody>
            <a:bodyPr wrap="none">
              <a:spAutoFit/>
            </a:bodyPr>
            <a:lstStyle/>
            <a:p>
              <a:r>
                <a:rPr lang="en-US" sz="2000" b="1" i="1" dirty="0"/>
                <a:t>Social Interaction</a:t>
              </a:r>
              <a:endParaRPr lang="fa-IR" sz="2000" b="1" i="1" dirty="0"/>
            </a:p>
          </p:txBody>
        </p:sp>
      </p:grpSp>
      <p:grpSp>
        <p:nvGrpSpPr>
          <p:cNvPr id="25" name="Group 24">
            <a:extLst>
              <a:ext uri="{FF2B5EF4-FFF2-40B4-BE49-F238E27FC236}">
                <a16:creationId xmlns:a16="http://schemas.microsoft.com/office/drawing/2014/main" xmlns="" id="{3E8B14E9-48D6-4432-BD4E-C48B7A798314}"/>
              </a:ext>
            </a:extLst>
          </p:cNvPr>
          <p:cNvGrpSpPr/>
          <p:nvPr/>
        </p:nvGrpSpPr>
        <p:grpSpPr>
          <a:xfrm>
            <a:off x="7006680" y="3857180"/>
            <a:ext cx="1762125" cy="2285942"/>
            <a:chOff x="7006680" y="3857180"/>
            <a:chExt cx="1762125" cy="2285942"/>
          </a:xfrm>
        </p:grpSpPr>
        <p:pic>
          <p:nvPicPr>
            <p:cNvPr id="19" name="Picture 18" descr="technical-epigenetics-scientist">
              <a:hlinkClick r:id="rId10"/>
              <a:extLst>
                <a:ext uri="{FF2B5EF4-FFF2-40B4-BE49-F238E27FC236}">
                  <a16:creationId xmlns:a16="http://schemas.microsoft.com/office/drawing/2014/main" xmlns="" id="{E07F60A7-BA9A-4441-8650-C2051B575BF4}"/>
                </a:ext>
              </a:extLst>
            </p:cNvPr>
            <p:cNvPicPr/>
            <p:nvPr/>
          </p:nvPicPr>
          <p:blipFill>
            <a:blip r:embed="rId11"/>
            <a:srcRect/>
            <a:stretch>
              <a:fillRect/>
            </a:stretch>
          </p:blipFill>
          <p:spPr bwMode="auto">
            <a:xfrm>
              <a:off x="7006680" y="3857180"/>
              <a:ext cx="1762125" cy="1762125"/>
            </a:xfrm>
            <a:prstGeom prst="rect">
              <a:avLst/>
            </a:prstGeom>
            <a:noFill/>
            <a:ln w="9525">
              <a:noFill/>
              <a:miter lim="800000"/>
              <a:headEnd/>
              <a:tailEnd/>
            </a:ln>
          </p:spPr>
        </p:pic>
        <p:sp>
          <p:nvSpPr>
            <p:cNvPr id="23" name="Rectangle 22">
              <a:extLst>
                <a:ext uri="{FF2B5EF4-FFF2-40B4-BE49-F238E27FC236}">
                  <a16:creationId xmlns:a16="http://schemas.microsoft.com/office/drawing/2014/main" xmlns="" id="{75F20A44-07B6-466A-A169-8A9E07D708AD}"/>
                </a:ext>
              </a:extLst>
            </p:cNvPr>
            <p:cNvSpPr/>
            <p:nvPr/>
          </p:nvSpPr>
          <p:spPr>
            <a:xfrm>
              <a:off x="7236952" y="5743012"/>
              <a:ext cx="1157240" cy="400110"/>
            </a:xfrm>
            <a:prstGeom prst="rect">
              <a:avLst/>
            </a:prstGeom>
            <a:ln w="3175">
              <a:solidFill>
                <a:schemeClr val="tx1">
                  <a:lumMod val="50000"/>
                  <a:lumOff val="50000"/>
                </a:schemeClr>
              </a:solidFill>
            </a:ln>
          </p:spPr>
          <p:txBody>
            <a:bodyPr wrap="none">
              <a:spAutoFit/>
            </a:bodyPr>
            <a:lstStyle/>
            <a:p>
              <a:r>
                <a:rPr lang="en-US" sz="2000" b="1" i="1" dirty="0"/>
                <a:t>Technical</a:t>
              </a:r>
              <a:endParaRPr lang="fa-IR" dirty="0"/>
            </a:p>
          </p:txBody>
        </p:sp>
      </p:grpSp>
      <p:grpSp>
        <p:nvGrpSpPr>
          <p:cNvPr id="27" name="Group 26">
            <a:extLst>
              <a:ext uri="{FF2B5EF4-FFF2-40B4-BE49-F238E27FC236}">
                <a16:creationId xmlns:a16="http://schemas.microsoft.com/office/drawing/2014/main" xmlns="" id="{09F4C365-1569-4315-A5E6-6F756F25AF94}"/>
              </a:ext>
            </a:extLst>
          </p:cNvPr>
          <p:cNvGrpSpPr/>
          <p:nvPr/>
        </p:nvGrpSpPr>
        <p:grpSpPr>
          <a:xfrm>
            <a:off x="9373889" y="287585"/>
            <a:ext cx="2002600" cy="2772553"/>
            <a:chOff x="9373889" y="287585"/>
            <a:chExt cx="2002600" cy="2772553"/>
          </a:xfrm>
        </p:grpSpPr>
        <p:sp>
          <p:nvSpPr>
            <p:cNvPr id="18" name="Rectangle 17"/>
            <p:cNvSpPr/>
            <p:nvPr/>
          </p:nvSpPr>
          <p:spPr>
            <a:xfrm>
              <a:off x="9373889" y="2690806"/>
              <a:ext cx="2002600" cy="369332"/>
            </a:xfrm>
            <a:prstGeom prst="rect">
              <a:avLst/>
            </a:prstGeom>
          </p:spPr>
          <p:txBody>
            <a:bodyPr wrap="none">
              <a:spAutoFit/>
            </a:bodyPr>
            <a:lstStyle/>
            <a:p>
              <a:r>
                <a:rPr lang="en-US" b="1" i="1" dirty="0">
                  <a:solidFill>
                    <a:schemeClr val="accent5">
                      <a:lumMod val="75000"/>
                    </a:schemeClr>
                  </a:solidFill>
                </a:rPr>
                <a:t>Psychological state</a:t>
              </a:r>
              <a:endParaRPr lang="fa-IR" dirty="0">
                <a:solidFill>
                  <a:schemeClr val="accent5">
                    <a:lumMod val="75000"/>
                  </a:schemeClr>
                </a:solidFill>
              </a:endParaRPr>
            </a:p>
          </p:txBody>
        </p:sp>
        <p:pic>
          <p:nvPicPr>
            <p:cNvPr id="5" name="Picture 2" descr="Image result for Psychological state">
              <a:extLst>
                <a:ext uri="{FF2B5EF4-FFF2-40B4-BE49-F238E27FC236}">
                  <a16:creationId xmlns:a16="http://schemas.microsoft.com/office/drawing/2014/main" xmlns="" id="{A981D28C-F1F5-4BCE-9984-BC6FF623B341}"/>
                </a:ext>
              </a:extLst>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flipH="1">
              <a:off x="9415473" y="287585"/>
              <a:ext cx="1853203" cy="225389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6" name="AutoShape 4" descr="Image result for toxic chemicals">
            <a:extLst>
              <a:ext uri="{FF2B5EF4-FFF2-40B4-BE49-F238E27FC236}">
                <a16:creationId xmlns:a16="http://schemas.microsoft.com/office/drawing/2014/main" xmlns="" id="{004F9257-5A13-4050-9DEC-F074098D21B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xmlns="" id="{98F70562-2F18-427F-B555-54CC69E7375F}"/>
              </a:ext>
            </a:extLst>
          </p:cNvPr>
          <p:cNvGrpSpPr/>
          <p:nvPr/>
        </p:nvGrpSpPr>
        <p:grpSpPr>
          <a:xfrm>
            <a:off x="9123320" y="3624452"/>
            <a:ext cx="2826457" cy="2582302"/>
            <a:chOff x="9123320" y="3624452"/>
            <a:chExt cx="2826457" cy="2582302"/>
          </a:xfrm>
        </p:grpSpPr>
        <p:sp>
          <p:nvSpPr>
            <p:cNvPr id="2" name="Rectangle 1">
              <a:extLst>
                <a:ext uri="{FF2B5EF4-FFF2-40B4-BE49-F238E27FC236}">
                  <a16:creationId xmlns:a16="http://schemas.microsoft.com/office/drawing/2014/main" xmlns="" id="{1437867A-4732-4978-B654-A83426FF881A}"/>
                </a:ext>
              </a:extLst>
            </p:cNvPr>
            <p:cNvSpPr/>
            <p:nvPr/>
          </p:nvSpPr>
          <p:spPr>
            <a:xfrm>
              <a:off x="9924589" y="5837422"/>
              <a:ext cx="1576329" cy="369332"/>
            </a:xfrm>
            <a:prstGeom prst="rect">
              <a:avLst/>
            </a:prstGeom>
          </p:spPr>
          <p:txBody>
            <a:bodyPr wrap="none">
              <a:spAutoFit/>
            </a:bodyPr>
            <a:lstStyle/>
            <a:p>
              <a:r>
                <a:rPr lang="en-US" b="1" i="1" dirty="0"/>
                <a:t>Toxic Chemical</a:t>
              </a:r>
              <a:endParaRPr lang="fa-IR" b="1" i="1" dirty="0"/>
            </a:p>
          </p:txBody>
        </p:sp>
        <p:pic>
          <p:nvPicPr>
            <p:cNvPr id="8" name="Picture 7">
              <a:extLst>
                <a:ext uri="{FF2B5EF4-FFF2-40B4-BE49-F238E27FC236}">
                  <a16:creationId xmlns:a16="http://schemas.microsoft.com/office/drawing/2014/main" xmlns="" id="{8F70BF32-D180-466F-937F-D0EEACEA7A77}"/>
                </a:ext>
              </a:extLst>
            </p:cNvPr>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9123320" y="3624452"/>
              <a:ext cx="2826457" cy="1912015"/>
            </a:xfrm>
            <a:prstGeom prst="rect">
              <a:avLst/>
            </a:prstGeom>
          </p:spPr>
        </p:pic>
      </p:grpSp>
      <p:pic>
        <p:nvPicPr>
          <p:cNvPr id="20" name="Picture 19">
            <a:extLst>
              <a:ext uri="{FF2B5EF4-FFF2-40B4-BE49-F238E27FC236}">
                <a16:creationId xmlns:a16="http://schemas.microsoft.com/office/drawing/2014/main" xmlns="" id="{A2C654F1-9C57-4C8C-88F1-D0FC3D932352}"/>
              </a:ext>
            </a:extLst>
          </p:cNvPr>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4816420" y="5449942"/>
            <a:ext cx="2025096" cy="1144292"/>
          </a:xfrm>
          <a:prstGeom prst="rect">
            <a:avLst/>
          </a:prstGeom>
        </p:spPr>
      </p:pic>
    </p:spTree>
    <p:extLst>
      <p:ext uri="{BB962C8B-B14F-4D97-AF65-F5344CB8AC3E}">
        <p14:creationId xmlns:p14="http://schemas.microsoft.com/office/powerpoint/2010/main" xmlns="" val="6422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80">
                                          <p:stCondLst>
                                            <p:cond delay="0"/>
                                          </p:stCondLst>
                                        </p:cTn>
                                        <p:tgtEl>
                                          <p:spTgt spid="27"/>
                                        </p:tgtEl>
                                      </p:cBhvr>
                                    </p:animEffect>
                                    <p:anim calcmode="lin" valueType="num">
                                      <p:cBhvr>
                                        <p:cTn id="2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3" dur="26">
                                          <p:stCondLst>
                                            <p:cond delay="650"/>
                                          </p:stCondLst>
                                        </p:cTn>
                                        <p:tgtEl>
                                          <p:spTgt spid="27"/>
                                        </p:tgtEl>
                                      </p:cBhvr>
                                      <p:to x="100000" y="60000"/>
                                    </p:animScale>
                                    <p:animScale>
                                      <p:cBhvr>
                                        <p:cTn id="34" dur="166" decel="50000">
                                          <p:stCondLst>
                                            <p:cond delay="676"/>
                                          </p:stCondLst>
                                        </p:cTn>
                                        <p:tgtEl>
                                          <p:spTgt spid="27"/>
                                        </p:tgtEl>
                                      </p:cBhvr>
                                      <p:to x="100000" y="100000"/>
                                    </p:animScale>
                                    <p:animScale>
                                      <p:cBhvr>
                                        <p:cTn id="35" dur="26">
                                          <p:stCondLst>
                                            <p:cond delay="1312"/>
                                          </p:stCondLst>
                                        </p:cTn>
                                        <p:tgtEl>
                                          <p:spTgt spid="27"/>
                                        </p:tgtEl>
                                      </p:cBhvr>
                                      <p:to x="100000" y="80000"/>
                                    </p:animScale>
                                    <p:animScale>
                                      <p:cBhvr>
                                        <p:cTn id="36" dur="166" decel="50000">
                                          <p:stCondLst>
                                            <p:cond delay="1338"/>
                                          </p:stCondLst>
                                        </p:cTn>
                                        <p:tgtEl>
                                          <p:spTgt spid="27"/>
                                        </p:tgtEl>
                                      </p:cBhvr>
                                      <p:to x="100000" y="100000"/>
                                    </p:animScale>
                                    <p:animScale>
                                      <p:cBhvr>
                                        <p:cTn id="37" dur="26">
                                          <p:stCondLst>
                                            <p:cond delay="1642"/>
                                          </p:stCondLst>
                                        </p:cTn>
                                        <p:tgtEl>
                                          <p:spTgt spid="27"/>
                                        </p:tgtEl>
                                      </p:cBhvr>
                                      <p:to x="100000" y="90000"/>
                                    </p:animScale>
                                    <p:animScale>
                                      <p:cBhvr>
                                        <p:cTn id="38" dur="166" decel="50000">
                                          <p:stCondLst>
                                            <p:cond delay="1668"/>
                                          </p:stCondLst>
                                        </p:cTn>
                                        <p:tgtEl>
                                          <p:spTgt spid="27"/>
                                        </p:tgtEl>
                                      </p:cBhvr>
                                      <p:to x="100000" y="100000"/>
                                    </p:animScale>
                                    <p:animScale>
                                      <p:cBhvr>
                                        <p:cTn id="39" dur="26">
                                          <p:stCondLst>
                                            <p:cond delay="1808"/>
                                          </p:stCondLst>
                                        </p:cTn>
                                        <p:tgtEl>
                                          <p:spTgt spid="27"/>
                                        </p:tgtEl>
                                      </p:cBhvr>
                                      <p:to x="100000" y="95000"/>
                                    </p:animScale>
                                    <p:animScale>
                                      <p:cBhvr>
                                        <p:cTn id="40" dur="166" decel="50000">
                                          <p:stCondLst>
                                            <p:cond delay="1834"/>
                                          </p:stCondLst>
                                        </p:cTn>
                                        <p:tgtEl>
                                          <p:spTgt spid="27"/>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89D0CB-4423-405C-9D88-533F97431EC6}"/>
              </a:ext>
            </a:extLst>
          </p:cNvPr>
          <p:cNvSpPr>
            <a:spLocks noGrp="1"/>
          </p:cNvSpPr>
          <p:nvPr>
            <p:ph type="title"/>
          </p:nvPr>
        </p:nvSpPr>
        <p:spPr>
          <a:xfrm>
            <a:off x="-1343026" y="-357981"/>
            <a:ext cx="8603673" cy="772319"/>
          </a:xfrm>
        </p:spPr>
        <p:txBody>
          <a:bodyPr>
            <a:normAutofit fontScale="90000"/>
          </a:bodyPr>
          <a:lstStyle/>
          <a:p>
            <a:r>
              <a:rPr lang="en-US" sz="6600" b="1" dirty="0">
                <a:solidFill>
                  <a:schemeClr val="accent6">
                    <a:lumMod val="75000"/>
                  </a:schemeClr>
                </a:solidFill>
              </a:rPr>
              <a:t>             </a:t>
            </a:r>
            <a:r>
              <a:rPr lang="en-US" sz="2400" b="1" dirty="0">
                <a:solidFill>
                  <a:schemeClr val="accent6">
                    <a:lumMod val="75000"/>
                  </a:schemeClr>
                </a:solidFill>
              </a:rPr>
              <a:t>Epigenetic</a:t>
            </a:r>
          </a:p>
        </p:txBody>
      </p:sp>
      <p:pic>
        <p:nvPicPr>
          <p:cNvPr id="5" name="Picture 4">
            <a:extLst>
              <a:ext uri="{FF2B5EF4-FFF2-40B4-BE49-F238E27FC236}">
                <a16:creationId xmlns:a16="http://schemas.microsoft.com/office/drawing/2014/main" xmlns="" id="{96A05A92-FACB-4D68-94DA-DB88EB118D1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04801"/>
            <a:ext cx="12192000" cy="6553200"/>
          </a:xfrm>
          <a:prstGeom prst="rect">
            <a:avLst/>
          </a:prstGeom>
        </p:spPr>
      </p:pic>
    </p:spTree>
    <p:extLst>
      <p:ext uri="{BB962C8B-B14F-4D97-AF65-F5344CB8AC3E}">
        <p14:creationId xmlns:p14="http://schemas.microsoft.com/office/powerpoint/2010/main" xmlns="" val="58795253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CE4D144-B91B-48AD-ADBC-2F3A8FAEF4E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390" y="45027"/>
            <a:ext cx="12192000" cy="6767945"/>
          </a:xfrm>
          <a:prstGeom prst="rect">
            <a:avLst/>
          </a:prstGeom>
        </p:spPr>
      </p:pic>
    </p:spTree>
    <p:extLst>
      <p:ext uri="{BB962C8B-B14F-4D97-AF65-F5344CB8AC3E}">
        <p14:creationId xmlns:p14="http://schemas.microsoft.com/office/powerpoint/2010/main" xmlns="" val="1000712406"/>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E25AC86C-EE0B-48E3-9A4E-0577489F537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0837" y="0"/>
            <a:ext cx="6548413" cy="6329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
            <a:extLst>
              <a:ext uri="{FF2B5EF4-FFF2-40B4-BE49-F238E27FC236}">
                <a16:creationId xmlns:a16="http://schemas.microsoft.com/office/drawing/2014/main" xmlns="" id="{A101F4D1-4632-424C-8751-F3FBD3346EA2}"/>
              </a:ext>
            </a:extLst>
          </p:cNvPr>
          <p:cNvGrpSpPr/>
          <p:nvPr/>
        </p:nvGrpSpPr>
        <p:grpSpPr>
          <a:xfrm>
            <a:off x="6138321" y="528844"/>
            <a:ext cx="6816436" cy="5214709"/>
            <a:chOff x="6138321" y="528844"/>
            <a:chExt cx="6816436" cy="5214709"/>
          </a:xfrm>
        </p:grpSpPr>
        <p:pic>
          <p:nvPicPr>
            <p:cNvPr id="6" name="Picture 3">
              <a:extLst>
                <a:ext uri="{FF2B5EF4-FFF2-40B4-BE49-F238E27FC236}">
                  <a16:creationId xmlns:a16="http://schemas.microsoft.com/office/drawing/2014/main" xmlns="" id="{C5247397-BE53-45F1-91A4-005370774EA4}"/>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38321" y="528844"/>
              <a:ext cx="6816436" cy="5170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88147FF2-8541-4E52-AAF1-6D49CC91418E}"/>
                </a:ext>
              </a:extLst>
            </p:cNvPr>
            <p:cNvSpPr/>
            <p:nvPr/>
          </p:nvSpPr>
          <p:spPr>
            <a:xfrm>
              <a:off x="9726648" y="5374221"/>
              <a:ext cx="1467068" cy="369332"/>
            </a:xfrm>
            <a:prstGeom prst="rect">
              <a:avLst/>
            </a:prstGeom>
          </p:spPr>
          <p:txBody>
            <a:bodyPr wrap="none">
              <a:spAutoFit/>
            </a:bodyPr>
            <a:lstStyle/>
            <a:p>
              <a:r>
                <a:rPr lang="en-US" altLang="en-US" dirty="0">
                  <a:latin typeface="Helvetica" panose="020B0604020202020204" pitchFamily="34" charset="0"/>
                </a:rPr>
                <a:t>Nucleosome</a:t>
              </a:r>
              <a:endParaRPr lang="en-US" dirty="0"/>
            </a:p>
          </p:txBody>
        </p:sp>
      </p:grpSp>
    </p:spTree>
    <p:extLst>
      <p:ext uri="{BB962C8B-B14F-4D97-AF65-F5344CB8AC3E}">
        <p14:creationId xmlns:p14="http://schemas.microsoft.com/office/powerpoint/2010/main" xmlns="" val="37640459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122" name="Text Box 42"/>
          <p:cNvSpPr txBox="1">
            <a:spLocks noChangeArrowheads="1"/>
          </p:cNvSpPr>
          <p:nvPr/>
        </p:nvSpPr>
        <p:spPr bwMode="auto">
          <a:xfrm>
            <a:off x="1619693" y="144443"/>
            <a:ext cx="904830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C00000"/>
                </a:solidFill>
                <a:effectLst>
                  <a:outerShdw blurRad="38100" dist="38100" dir="2700000" algn="tl">
                    <a:srgbClr val="C0C0C0"/>
                  </a:outerShdw>
                </a:effectLst>
                <a:latin typeface="Comic Sans MS" panose="030F0702030302020204" pitchFamily="66" charset="0"/>
              </a:rPr>
              <a:t>The “histone code” regulates gene expression</a:t>
            </a:r>
          </a:p>
        </p:txBody>
      </p:sp>
      <p:grpSp>
        <p:nvGrpSpPr>
          <p:cNvPr id="6" name="Group 5">
            <a:extLst>
              <a:ext uri="{FF2B5EF4-FFF2-40B4-BE49-F238E27FC236}">
                <a16:creationId xmlns:a16="http://schemas.microsoft.com/office/drawing/2014/main" xmlns="" id="{0803060B-E73D-48D3-B73E-D3636D9E8958}"/>
              </a:ext>
            </a:extLst>
          </p:cNvPr>
          <p:cNvGrpSpPr/>
          <p:nvPr/>
        </p:nvGrpSpPr>
        <p:grpSpPr>
          <a:xfrm>
            <a:off x="2750141" y="1038226"/>
            <a:ext cx="8371709" cy="5643640"/>
            <a:chOff x="2750141" y="1038226"/>
            <a:chExt cx="8371709" cy="5643640"/>
          </a:xfrm>
        </p:grpSpPr>
        <p:pic>
          <p:nvPicPr>
            <p:cNvPr id="19464" name="Picture 8" descr="Nucleosomes and Histone Protein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50141" y="1733551"/>
              <a:ext cx="6787408" cy="4948315"/>
            </a:xfrm>
            <a:prstGeom prst="rect">
              <a:avLst/>
            </a:prstGeom>
            <a:noFill/>
            <a:extLst>
              <a:ext uri="{909E8E84-426E-40DD-AFC4-6F175D3DCCD1}">
                <a14:hiddenFill xmlns:a14="http://schemas.microsoft.com/office/drawing/2010/main" xmlns="">
                  <a:solidFill>
                    <a:srgbClr val="FFFFFF"/>
                  </a:solidFill>
                </a14:hiddenFill>
              </a:ext>
            </a:extLst>
          </p:spPr>
        </p:pic>
        <p:grpSp>
          <p:nvGrpSpPr>
            <p:cNvPr id="4" name="Group 3"/>
            <p:cNvGrpSpPr/>
            <p:nvPr/>
          </p:nvGrpSpPr>
          <p:grpSpPr>
            <a:xfrm>
              <a:off x="2867128" y="1038226"/>
              <a:ext cx="6406267" cy="1575405"/>
              <a:chOff x="1343128" y="1038225"/>
              <a:chExt cx="6406267" cy="1575405"/>
            </a:xfrm>
          </p:grpSpPr>
          <p:sp>
            <p:nvSpPr>
              <p:cNvPr id="2" name="TextBox 1"/>
              <p:cNvSpPr txBox="1"/>
              <p:nvPr/>
            </p:nvSpPr>
            <p:spPr>
              <a:xfrm>
                <a:off x="3371850" y="1038225"/>
                <a:ext cx="4377545" cy="584775"/>
              </a:xfrm>
              <a:prstGeom prst="rect">
                <a:avLst/>
              </a:prstGeom>
              <a:noFill/>
            </p:spPr>
            <p:txBody>
              <a:bodyPr wrap="none" rtlCol="0">
                <a:spAutoFit/>
              </a:bodyPr>
              <a:lstStyle/>
              <a:p>
                <a:r>
                  <a:rPr lang="en-US" sz="3200" dirty="0">
                    <a:solidFill>
                      <a:srgbClr val="008000"/>
                    </a:solidFill>
                  </a:rPr>
                  <a:t>Activating: e.g. H3K4me3</a:t>
                </a:r>
              </a:p>
            </p:txBody>
          </p:sp>
          <p:sp>
            <p:nvSpPr>
              <p:cNvPr id="3" name="Oval 2"/>
              <p:cNvSpPr/>
              <p:nvPr/>
            </p:nvSpPr>
            <p:spPr bwMode="auto">
              <a:xfrm>
                <a:off x="1343128" y="1823055"/>
                <a:ext cx="800100" cy="790575"/>
              </a:xfrm>
              <a:prstGeom prst="ellipse">
                <a:avLst/>
              </a:prstGeom>
              <a:noFill/>
              <a:ln w="28575">
                <a:solidFill>
                  <a:srgbClr val="008000"/>
                </a:solidFill>
                <a:miter lim="800000"/>
                <a:headEnd/>
                <a:tailEn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2400" b="1" dirty="0">
                  <a:solidFill>
                    <a:srgbClr val="A50021"/>
                  </a:solidFill>
                  <a:effectLst>
                    <a:outerShdw blurRad="38100" dist="38100" dir="2700000" algn="tl">
                      <a:srgbClr val="C0C0C0"/>
                    </a:outerShdw>
                  </a:effectLst>
                  <a:latin typeface="Comic Sans MS" pitchFamily="66" charset="0"/>
                </a:endParaRPr>
              </a:p>
            </p:txBody>
          </p:sp>
        </p:grpSp>
        <p:grpSp>
          <p:nvGrpSpPr>
            <p:cNvPr id="5" name="Group 4"/>
            <p:cNvGrpSpPr/>
            <p:nvPr/>
          </p:nvGrpSpPr>
          <p:grpSpPr>
            <a:xfrm>
              <a:off x="3321641" y="1561445"/>
              <a:ext cx="7800209" cy="2566660"/>
              <a:chOff x="1797641" y="1561445"/>
              <a:chExt cx="7800209" cy="2566660"/>
            </a:xfrm>
          </p:grpSpPr>
          <p:sp>
            <p:nvSpPr>
              <p:cNvPr id="46" name="TextBox 45"/>
              <p:cNvSpPr txBox="1"/>
              <p:nvPr/>
            </p:nvSpPr>
            <p:spPr>
              <a:xfrm>
                <a:off x="3371850" y="1561445"/>
                <a:ext cx="6226000" cy="584775"/>
              </a:xfrm>
              <a:prstGeom prst="rect">
                <a:avLst/>
              </a:prstGeom>
              <a:noFill/>
            </p:spPr>
            <p:txBody>
              <a:bodyPr wrap="none" rtlCol="0">
                <a:spAutoFit/>
              </a:bodyPr>
              <a:lstStyle/>
              <a:p>
                <a:r>
                  <a:rPr lang="en-US" sz="3200" dirty="0">
                    <a:solidFill>
                      <a:srgbClr val="FF0000"/>
                    </a:solidFill>
                  </a:rPr>
                  <a:t>Silencing: e.g. H3K9me3, H3K27me3</a:t>
                </a:r>
              </a:p>
            </p:txBody>
          </p:sp>
          <p:sp>
            <p:nvSpPr>
              <p:cNvPr id="48" name="Oval 47"/>
              <p:cNvSpPr/>
              <p:nvPr/>
            </p:nvSpPr>
            <p:spPr bwMode="auto">
              <a:xfrm>
                <a:off x="1797641" y="1925607"/>
                <a:ext cx="800100" cy="790575"/>
              </a:xfrm>
              <a:prstGeom prst="ellipse">
                <a:avLst/>
              </a:prstGeom>
              <a:noFill/>
              <a:ln w="28575">
                <a:solidFill>
                  <a:srgbClr val="FF0000"/>
                </a:solidFill>
                <a:miter lim="800000"/>
                <a:headEnd/>
                <a:tailEn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2400" b="1" dirty="0">
                  <a:solidFill>
                    <a:srgbClr val="A50021"/>
                  </a:solidFill>
                  <a:effectLst>
                    <a:outerShdw blurRad="38100" dist="38100" dir="2700000" algn="tl">
                      <a:srgbClr val="C0C0C0"/>
                    </a:outerShdw>
                  </a:effectLst>
                  <a:latin typeface="Comic Sans MS" pitchFamily="66" charset="0"/>
                </a:endParaRPr>
              </a:p>
            </p:txBody>
          </p:sp>
          <p:sp>
            <p:nvSpPr>
              <p:cNvPr id="49" name="Oval 48"/>
              <p:cNvSpPr/>
              <p:nvPr/>
            </p:nvSpPr>
            <p:spPr bwMode="auto">
              <a:xfrm>
                <a:off x="3150191" y="3337530"/>
                <a:ext cx="800100" cy="790575"/>
              </a:xfrm>
              <a:prstGeom prst="ellipse">
                <a:avLst/>
              </a:prstGeom>
              <a:noFill/>
              <a:ln w="28575">
                <a:solidFill>
                  <a:srgbClr val="FF0000"/>
                </a:solidFill>
                <a:miter lim="800000"/>
                <a:headEnd/>
                <a:tailEnd/>
              </a:ln>
              <a:effectLst/>
              <a:extLst>
                <a:ext uri="{909E8E84-426E-40DD-AFC4-6F175D3DCCD1}">
                  <a14:hiddenFill xmlns:a14="http://schemas.microsoft.com/office/drawing/2010/main" xmlns="">
                    <a:solidFill>
                      <a:srgbClr val="FFFF00"/>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tlCol="0" anchor="ctr"/>
              <a:lstStyle/>
              <a:p>
                <a:pPr algn="ctr"/>
                <a:endParaRPr lang="en-US" sz="2400" b="1" dirty="0">
                  <a:solidFill>
                    <a:srgbClr val="A50021"/>
                  </a:solidFill>
                  <a:effectLst>
                    <a:outerShdw blurRad="38100" dist="38100" dir="2700000" algn="tl">
                      <a:srgbClr val="C0C0C0"/>
                    </a:outerShdw>
                  </a:effectLst>
                  <a:latin typeface="Comic Sans MS" pitchFamily="66" charset="0"/>
                </a:endParaRPr>
              </a:p>
            </p:txBody>
          </p:sp>
        </p:grpSp>
      </p:grpSp>
    </p:spTree>
    <p:extLst>
      <p:ext uri="{BB962C8B-B14F-4D97-AF65-F5344CB8AC3E}">
        <p14:creationId xmlns:p14="http://schemas.microsoft.com/office/powerpoint/2010/main" xmlns="" val="317910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415168" y="120789"/>
            <a:ext cx="3345788"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dirty="0">
                <a:solidFill>
                  <a:srgbClr val="C00000"/>
                </a:solidFill>
                <a:effectLst>
                  <a:outerShdw blurRad="38100" dist="38100" dir="2700000" algn="tl">
                    <a:srgbClr val="000000">
                      <a:alpha val="43137"/>
                    </a:srgbClr>
                  </a:outerShdw>
                </a:effectLst>
                <a:latin typeface="Comic Sans MS" panose="030F0702030302020204" pitchFamily="66" charset="0"/>
              </a:rPr>
              <a:t>Reproduction</a:t>
            </a:r>
          </a:p>
        </p:txBody>
      </p:sp>
      <p:pic>
        <p:nvPicPr>
          <p:cNvPr id="4" name="Picture 3"/>
          <p:cNvPicPr>
            <a:picLocks noChangeAspect="1"/>
          </p:cNvPicPr>
          <p:nvPr/>
        </p:nvPicPr>
        <p:blipFill>
          <a:blip r:embed="rId2"/>
          <a:stretch>
            <a:fillRect/>
          </a:stretch>
        </p:blipFill>
        <p:spPr>
          <a:xfrm>
            <a:off x="8193590" y="535408"/>
            <a:ext cx="3045737" cy="2302011"/>
          </a:xfrm>
          <a:prstGeom prst="rect">
            <a:avLst/>
          </a:prstGeom>
        </p:spPr>
      </p:pic>
      <p:pic>
        <p:nvPicPr>
          <p:cNvPr id="6" name="Picture 5"/>
          <p:cNvPicPr>
            <a:picLocks noChangeAspect="1"/>
          </p:cNvPicPr>
          <p:nvPr/>
        </p:nvPicPr>
        <p:blipFill>
          <a:blip r:embed="rId3"/>
          <a:stretch>
            <a:fillRect/>
          </a:stretch>
        </p:blipFill>
        <p:spPr>
          <a:xfrm>
            <a:off x="8740764" y="3872781"/>
            <a:ext cx="2853959" cy="1899180"/>
          </a:xfrm>
          <a:prstGeom prst="rect">
            <a:avLst/>
          </a:prstGeom>
        </p:spPr>
      </p:pic>
      <p:grpSp>
        <p:nvGrpSpPr>
          <p:cNvPr id="2" name="Group 1">
            <a:extLst>
              <a:ext uri="{FF2B5EF4-FFF2-40B4-BE49-F238E27FC236}">
                <a16:creationId xmlns:a16="http://schemas.microsoft.com/office/drawing/2014/main" xmlns="" id="{7C651B06-9ACC-4BD5-A3B9-EED9B5D0022E}"/>
              </a:ext>
            </a:extLst>
          </p:cNvPr>
          <p:cNvGrpSpPr/>
          <p:nvPr/>
        </p:nvGrpSpPr>
        <p:grpSpPr>
          <a:xfrm>
            <a:off x="1886197" y="2033923"/>
            <a:ext cx="2724344" cy="981004"/>
            <a:chOff x="1886197" y="2033923"/>
            <a:chExt cx="2724344" cy="981004"/>
          </a:xfrm>
        </p:grpSpPr>
        <p:sp>
          <p:nvSpPr>
            <p:cNvPr id="9" name="TextBox 8"/>
            <p:cNvSpPr txBox="1"/>
            <p:nvPr/>
          </p:nvSpPr>
          <p:spPr>
            <a:xfrm>
              <a:off x="1886197" y="2033923"/>
              <a:ext cx="1603324"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Genetics</a:t>
              </a:r>
            </a:p>
          </p:txBody>
        </p:sp>
        <p:cxnSp>
          <p:nvCxnSpPr>
            <p:cNvPr id="11" name="Straight Arrow Connector 10"/>
            <p:cNvCxnSpPr/>
            <p:nvPr/>
          </p:nvCxnSpPr>
          <p:spPr>
            <a:xfrm>
              <a:off x="3740685" y="2412718"/>
              <a:ext cx="869856" cy="60220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xmlns="" id="{AB12E2A0-8CDC-4DFD-BF83-522C0A042378}"/>
              </a:ext>
            </a:extLst>
          </p:cNvPr>
          <p:cNvGrpSpPr/>
          <p:nvPr/>
        </p:nvGrpSpPr>
        <p:grpSpPr>
          <a:xfrm>
            <a:off x="1661517" y="3840670"/>
            <a:ext cx="2949024" cy="941682"/>
            <a:chOff x="1661517" y="3840670"/>
            <a:chExt cx="2949024" cy="941682"/>
          </a:xfrm>
        </p:grpSpPr>
        <p:sp>
          <p:nvSpPr>
            <p:cNvPr id="15" name="TextBox 14"/>
            <p:cNvSpPr txBox="1"/>
            <p:nvPr/>
          </p:nvSpPr>
          <p:spPr>
            <a:xfrm>
              <a:off x="1661517" y="4259132"/>
              <a:ext cx="2204450"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Environment</a:t>
              </a:r>
            </a:p>
          </p:txBody>
        </p:sp>
        <p:cxnSp>
          <p:nvCxnSpPr>
            <p:cNvPr id="13" name="Straight Arrow Connector 12"/>
            <p:cNvCxnSpPr/>
            <p:nvPr/>
          </p:nvCxnSpPr>
          <p:spPr>
            <a:xfrm flipV="1">
              <a:off x="4008317" y="3840670"/>
              <a:ext cx="602224" cy="5791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xmlns="" id="{59FFE2DF-53AE-4B28-A7BC-DA0ACEC8F8E9}"/>
              </a:ext>
            </a:extLst>
          </p:cNvPr>
          <p:cNvGrpSpPr/>
          <p:nvPr/>
        </p:nvGrpSpPr>
        <p:grpSpPr>
          <a:xfrm>
            <a:off x="1733362" y="3151532"/>
            <a:ext cx="2776097" cy="523220"/>
            <a:chOff x="1733362" y="3151532"/>
            <a:chExt cx="2776097" cy="523220"/>
          </a:xfrm>
        </p:grpSpPr>
        <p:sp>
          <p:nvSpPr>
            <p:cNvPr id="14" name="TextBox 13"/>
            <p:cNvSpPr txBox="1"/>
            <p:nvPr/>
          </p:nvSpPr>
          <p:spPr>
            <a:xfrm>
              <a:off x="1733362" y="3151532"/>
              <a:ext cx="2044149"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Epigenetics</a:t>
              </a:r>
            </a:p>
          </p:txBody>
        </p:sp>
        <p:cxnSp>
          <p:nvCxnSpPr>
            <p:cNvPr id="24" name="Straight Arrow Connector 23"/>
            <p:cNvCxnSpPr/>
            <p:nvPr/>
          </p:nvCxnSpPr>
          <p:spPr>
            <a:xfrm>
              <a:off x="3740685" y="3463728"/>
              <a:ext cx="768774"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489E3644-88BC-424D-8A66-9E5559416084}"/>
              </a:ext>
            </a:extLst>
          </p:cNvPr>
          <p:cNvGrpSpPr/>
          <p:nvPr/>
        </p:nvGrpSpPr>
        <p:grpSpPr>
          <a:xfrm>
            <a:off x="4540134" y="2735226"/>
            <a:ext cx="1390704" cy="1322252"/>
            <a:chOff x="4540134" y="2735226"/>
            <a:chExt cx="1390704" cy="1322252"/>
          </a:xfrm>
        </p:grpSpPr>
        <p:pic>
          <p:nvPicPr>
            <p:cNvPr id="14346" name="Picture 10" descr="https://encrypted-tbn1.gstatic.com/images?q=tbn:ANd9GcTLRY6u_WptoI7y2yudAcwtXpulEhBLsqyLA02y0mmj4r95zG5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flipH="1">
              <a:off x="4540134" y="3224965"/>
              <a:ext cx="832513" cy="832513"/>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oup 6">
              <a:extLst>
                <a:ext uri="{FF2B5EF4-FFF2-40B4-BE49-F238E27FC236}">
                  <a16:creationId xmlns:a16="http://schemas.microsoft.com/office/drawing/2014/main" xmlns="" id="{CC234DE0-3DBB-44FA-9004-F40C27A45351}"/>
                </a:ext>
              </a:extLst>
            </p:cNvPr>
            <p:cNvGrpSpPr/>
            <p:nvPr/>
          </p:nvGrpSpPr>
          <p:grpSpPr>
            <a:xfrm>
              <a:off x="4892105" y="2735226"/>
              <a:ext cx="1038733" cy="808980"/>
              <a:chOff x="4892105" y="2735226"/>
              <a:chExt cx="1038733" cy="808980"/>
            </a:xfrm>
          </p:grpSpPr>
          <p:grpSp>
            <p:nvGrpSpPr>
              <p:cNvPr id="18" name="Group 61"/>
              <p:cNvGrpSpPr>
                <a:grpSpLocks/>
              </p:cNvGrpSpPr>
              <p:nvPr/>
            </p:nvGrpSpPr>
            <p:grpSpPr bwMode="auto">
              <a:xfrm>
                <a:off x="5354079" y="2975570"/>
                <a:ext cx="576759" cy="568636"/>
                <a:chOff x="2620082" y="2134993"/>
                <a:chExt cx="441325" cy="414338"/>
              </a:xfrm>
            </p:grpSpPr>
            <p:sp>
              <p:nvSpPr>
                <p:cNvPr id="19" name="Oval 29"/>
                <p:cNvSpPr>
                  <a:spLocks noChangeArrowheads="1"/>
                </p:cNvSpPr>
                <p:nvPr/>
              </p:nvSpPr>
              <p:spPr bwMode="auto">
                <a:xfrm>
                  <a:off x="2620082" y="2134993"/>
                  <a:ext cx="441325" cy="414338"/>
                </a:xfrm>
                <a:prstGeom prst="ellipse">
                  <a:avLst/>
                </a:prstGeom>
                <a:solidFill>
                  <a:schemeClr val="bg1"/>
                </a:solidFill>
                <a:ln w="9525">
                  <a:solidFill>
                    <a:schemeClr val="tx1"/>
                  </a:solidFill>
                  <a:round/>
                  <a:headEnd/>
                  <a:tailEnd/>
                </a:ln>
              </p:spPr>
              <p:txBody>
                <a:bodyPr wrap="none" anchor="ctr"/>
                <a:lstStyle/>
                <a:p>
                  <a:pPr algn="ctr"/>
                  <a:endParaRPr lang="en-US"/>
                </a:p>
              </p:txBody>
            </p:sp>
            <p:sp>
              <p:nvSpPr>
                <p:cNvPr id="20" name="Oval 26"/>
                <p:cNvSpPr>
                  <a:spLocks noChangeArrowheads="1"/>
                </p:cNvSpPr>
                <p:nvPr/>
              </p:nvSpPr>
              <p:spPr bwMode="auto">
                <a:xfrm>
                  <a:off x="2639132" y="2185793"/>
                  <a:ext cx="371475" cy="352425"/>
                </a:xfrm>
                <a:prstGeom prst="ellipse">
                  <a:avLst/>
                </a:prstGeom>
                <a:gradFill rotWithShape="1">
                  <a:gsLst>
                    <a:gs pos="0">
                      <a:srgbClr val="FFD5D7"/>
                    </a:gs>
                    <a:gs pos="100000">
                      <a:srgbClr val="FF7C80"/>
                    </a:gs>
                  </a:gsLst>
                  <a:path path="shape">
                    <a:fillToRect l="50000" t="50000" r="50000" b="50000"/>
                  </a:path>
                </a:gradFill>
                <a:ln w="9525">
                  <a:solidFill>
                    <a:schemeClr val="tx1"/>
                  </a:solidFill>
                  <a:round/>
                  <a:headEnd/>
                  <a:tailEnd/>
                </a:ln>
              </p:spPr>
              <p:txBody>
                <a:bodyPr wrap="none" anchor="ctr"/>
                <a:lstStyle/>
                <a:p>
                  <a:pPr algn="ctr"/>
                  <a:endParaRPr lang="en-US"/>
                </a:p>
              </p:txBody>
            </p:sp>
            <p:sp>
              <p:nvSpPr>
                <p:cNvPr id="21" name="AutoShape 27"/>
                <p:cNvSpPr>
                  <a:spLocks noChangeArrowheads="1"/>
                </p:cNvSpPr>
                <p:nvPr/>
              </p:nvSpPr>
              <p:spPr bwMode="auto">
                <a:xfrm rot="-2500937">
                  <a:off x="2845507" y="2209606"/>
                  <a:ext cx="85725" cy="136525"/>
                </a:xfrm>
                <a:prstGeom prst="diamond">
                  <a:avLst/>
                </a:prstGeom>
                <a:solidFill>
                  <a:srgbClr val="C0C0C0"/>
                </a:solidFill>
                <a:ln w="9525">
                  <a:solidFill>
                    <a:schemeClr val="tx1"/>
                  </a:solidFill>
                  <a:miter lim="800000"/>
                  <a:headEnd/>
                  <a:tailEnd/>
                </a:ln>
              </p:spPr>
              <p:txBody>
                <a:bodyPr wrap="none" anchor="ctr"/>
                <a:lstStyle/>
                <a:p>
                  <a:pPr algn="ctr"/>
                  <a:endParaRPr lang="en-US"/>
                </a:p>
              </p:txBody>
            </p:sp>
            <p:sp>
              <p:nvSpPr>
                <p:cNvPr id="22" name="Line 28"/>
                <p:cNvSpPr>
                  <a:spLocks noChangeShapeType="1"/>
                </p:cNvSpPr>
                <p:nvPr/>
              </p:nvSpPr>
              <p:spPr bwMode="auto">
                <a:xfrm flipH="1">
                  <a:off x="2859795" y="2252468"/>
                  <a:ext cx="57150" cy="50800"/>
                </a:xfrm>
                <a:prstGeom prst="line">
                  <a:avLst/>
                </a:prstGeom>
                <a:noFill/>
                <a:ln w="19050">
                  <a:solidFill>
                    <a:schemeClr val="accent2"/>
                  </a:solidFill>
                  <a:round/>
                  <a:headEnd/>
                  <a:tailEnd/>
                </a:ln>
              </p:spPr>
              <p:txBody>
                <a:bodyPr/>
                <a:lstStyle/>
                <a:p>
                  <a:endParaRPr lang="en-US"/>
                </a:p>
              </p:txBody>
            </p:sp>
            <p:sp>
              <p:nvSpPr>
                <p:cNvPr id="23" name="Oval 30"/>
                <p:cNvSpPr>
                  <a:spLocks noChangeArrowheads="1"/>
                </p:cNvSpPr>
                <p:nvPr/>
              </p:nvSpPr>
              <p:spPr bwMode="auto">
                <a:xfrm>
                  <a:off x="2945520" y="2187381"/>
                  <a:ext cx="57150" cy="57150"/>
                </a:xfrm>
                <a:prstGeom prst="ellipse">
                  <a:avLst/>
                </a:prstGeom>
                <a:solidFill>
                  <a:schemeClr val="accent1"/>
                </a:solidFill>
                <a:ln w="9525">
                  <a:solidFill>
                    <a:schemeClr val="tx1"/>
                  </a:solidFill>
                  <a:round/>
                  <a:headEnd/>
                  <a:tailEnd/>
                </a:ln>
              </p:spPr>
              <p:txBody>
                <a:bodyPr wrap="none" anchor="ctr"/>
                <a:lstStyle/>
                <a:p>
                  <a:pPr algn="ctr"/>
                  <a:endParaRPr lang="en-US"/>
                </a:p>
              </p:txBody>
            </p:sp>
          </p:grpSp>
          <p:sp>
            <p:nvSpPr>
              <p:cNvPr id="25" name="TextBox 24"/>
              <p:cNvSpPr txBox="1"/>
              <p:nvPr/>
            </p:nvSpPr>
            <p:spPr>
              <a:xfrm>
                <a:off x="4892105" y="2735226"/>
                <a:ext cx="465192" cy="769441"/>
              </a:xfrm>
              <a:prstGeom prst="rect">
                <a:avLst/>
              </a:prstGeom>
              <a:noFill/>
            </p:spPr>
            <p:txBody>
              <a:bodyPr wrap="none" rtlCol="0">
                <a:spAutoFit/>
              </a:bodyPr>
              <a:lstStyle/>
              <a:p>
                <a:r>
                  <a:rPr lang="en-US" sz="4400" dirty="0"/>
                  <a:t>+</a:t>
                </a:r>
              </a:p>
            </p:txBody>
          </p:sp>
        </p:grpSp>
      </p:grpSp>
      <p:grpSp>
        <p:nvGrpSpPr>
          <p:cNvPr id="10" name="Group 9">
            <a:extLst>
              <a:ext uri="{FF2B5EF4-FFF2-40B4-BE49-F238E27FC236}">
                <a16:creationId xmlns:a16="http://schemas.microsoft.com/office/drawing/2014/main" xmlns="" id="{D893C9D2-0203-446F-B793-60EAF87E2249}"/>
              </a:ext>
            </a:extLst>
          </p:cNvPr>
          <p:cNvGrpSpPr/>
          <p:nvPr/>
        </p:nvGrpSpPr>
        <p:grpSpPr>
          <a:xfrm>
            <a:off x="6029730" y="2589404"/>
            <a:ext cx="3209079" cy="1748648"/>
            <a:chOff x="6029730" y="2589404"/>
            <a:chExt cx="3209079" cy="1748648"/>
          </a:xfrm>
        </p:grpSpPr>
        <p:pic>
          <p:nvPicPr>
            <p:cNvPr id="8" name="Picture 7"/>
            <p:cNvPicPr>
              <a:picLocks noChangeAspect="1"/>
            </p:cNvPicPr>
            <p:nvPr/>
          </p:nvPicPr>
          <p:blipFill>
            <a:blip r:embed="rId5"/>
            <a:stretch>
              <a:fillRect/>
            </a:stretch>
          </p:blipFill>
          <p:spPr>
            <a:xfrm>
              <a:off x="6611060" y="2589404"/>
              <a:ext cx="2627749" cy="1748648"/>
            </a:xfrm>
            <a:prstGeom prst="rect">
              <a:avLst/>
            </a:prstGeom>
          </p:spPr>
        </p:pic>
        <p:sp>
          <p:nvSpPr>
            <p:cNvPr id="26" name="TextBox 25"/>
            <p:cNvSpPr txBox="1"/>
            <p:nvPr/>
          </p:nvSpPr>
          <p:spPr>
            <a:xfrm>
              <a:off x="6029730" y="2876916"/>
              <a:ext cx="567784" cy="1015663"/>
            </a:xfrm>
            <a:prstGeom prst="rect">
              <a:avLst/>
            </a:prstGeom>
            <a:noFill/>
          </p:spPr>
          <p:txBody>
            <a:bodyPr wrap="none" rtlCol="0">
              <a:spAutoFit/>
            </a:bodyPr>
            <a:lstStyle/>
            <a:p>
              <a:r>
                <a:rPr lang="en-US" sz="6000" dirty="0"/>
                <a:t>=</a:t>
              </a:r>
            </a:p>
          </p:txBody>
        </p:sp>
      </p:grpSp>
    </p:spTree>
    <p:extLst>
      <p:ext uri="{BB962C8B-B14F-4D97-AF65-F5344CB8AC3E}">
        <p14:creationId xmlns:p14="http://schemas.microsoft.com/office/powerpoint/2010/main" xmlns="" val="36772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Gen-2\Desktop\jggr-2-016-002.gif"/>
          <p:cNvPicPr>
            <a:picLocks noGrp="1" noChangeAspect="1" noChangeArrowheads="1"/>
          </p:cNvPicPr>
          <p:nvPr>
            <p:ph idx="1"/>
          </p:nvPr>
        </p:nvPicPr>
        <p:blipFill>
          <a:blip r:embed="rId2"/>
          <a:srcRect/>
          <a:stretch>
            <a:fillRect/>
          </a:stretch>
        </p:blipFill>
        <p:spPr bwMode="auto">
          <a:xfrm>
            <a:off x="623248" y="399197"/>
            <a:ext cx="10945504" cy="6059606"/>
          </a:xfrm>
          <a:prstGeom prst="rect">
            <a:avLst/>
          </a:prstGeom>
          <a:noFill/>
        </p:spPr>
      </p:pic>
    </p:spTree>
    <p:extLst>
      <p:ext uri="{BB962C8B-B14F-4D97-AF65-F5344CB8AC3E}">
        <p14:creationId xmlns:p14="http://schemas.microsoft.com/office/powerpoint/2010/main" xmlns="" val="36743141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5CA99829-2E7F-40E0-A063-232F2D07718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06583" y="374073"/>
            <a:ext cx="10848108" cy="6234545"/>
          </a:xfrm>
        </p:spPr>
      </p:pic>
    </p:spTree>
    <p:extLst>
      <p:ext uri="{BB962C8B-B14F-4D97-AF65-F5344CB8AC3E}">
        <p14:creationId xmlns:p14="http://schemas.microsoft.com/office/powerpoint/2010/main" xmlns="" val="17959337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1E7706F6-DBA5-4109-BD06-79B36B5D5F84}"/>
              </a:ext>
            </a:extLst>
          </p:cNvPr>
          <p:cNvSpPr>
            <a:spLocks noGrp="1"/>
          </p:cNvSpPr>
          <p:nvPr>
            <p:ph type="title"/>
          </p:nvPr>
        </p:nvSpPr>
        <p:spPr>
          <a:xfrm>
            <a:off x="2970214" y="131764"/>
            <a:ext cx="7697787" cy="522287"/>
          </a:xfrm>
        </p:spPr>
        <p:txBody>
          <a:bodyPr/>
          <a:lstStyle/>
          <a:p>
            <a:pPr eaLnBrk="1" hangingPunct="1"/>
            <a:r>
              <a:rPr lang="en-US" altLang="en-US" sz="2800">
                <a:latin typeface="Palatino" pitchFamily="125" charset="0"/>
                <a:ea typeface="ＭＳ Ｐゴシック" panose="020B0600070205080204" pitchFamily="34" charset="-128"/>
                <a:cs typeface="Palatino" pitchFamily="125" charset="0"/>
              </a:rPr>
              <a:t>Methylation Changes During Development</a:t>
            </a:r>
          </a:p>
        </p:txBody>
      </p:sp>
      <p:pic>
        <p:nvPicPr>
          <p:cNvPr id="38915" name="Content Placeholder 5" descr="Reprogramming in embryos 1.jpg">
            <a:extLst>
              <a:ext uri="{FF2B5EF4-FFF2-40B4-BE49-F238E27FC236}">
                <a16:creationId xmlns:a16="http://schemas.microsoft.com/office/drawing/2014/main" xmlns="" id="{3DB1AFAA-B17E-4CD4-B3D5-AAC3CAF8EBA5}"/>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rcRect l="-516"/>
          <a:stretch>
            <a:fillRect/>
          </a:stretch>
        </p:blipFill>
        <p:spPr>
          <a:xfrm>
            <a:off x="332510" y="665163"/>
            <a:ext cx="10836998" cy="5916613"/>
          </a:xfrm>
        </p:spPr>
      </p:pic>
      <p:sp>
        <p:nvSpPr>
          <p:cNvPr id="38916" name="TextBox 6">
            <a:extLst>
              <a:ext uri="{FF2B5EF4-FFF2-40B4-BE49-F238E27FC236}">
                <a16:creationId xmlns:a16="http://schemas.microsoft.com/office/drawing/2014/main" xmlns="" id="{2FD84FC2-C83E-434D-BBD6-63AE9C98382A}"/>
              </a:ext>
            </a:extLst>
          </p:cNvPr>
          <p:cNvSpPr txBox="1">
            <a:spLocks noChangeArrowheads="1"/>
          </p:cNvSpPr>
          <p:nvPr/>
        </p:nvSpPr>
        <p:spPr bwMode="auto">
          <a:xfrm>
            <a:off x="2970213" y="6581776"/>
            <a:ext cx="2557462" cy="276225"/>
          </a:xfrm>
          <a:prstGeom prst="rect">
            <a:avLst/>
          </a:prstGeom>
          <a:solidFill>
            <a:srgbClr val="FFFD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30000"/>
                </a:solidFill>
              </a:rPr>
              <a:t>Paula Vertino, Henry Stewart Talks</a:t>
            </a:r>
          </a:p>
        </p:txBody>
      </p:sp>
    </p:spTree>
    <p:extLst>
      <p:ext uri="{BB962C8B-B14F-4D97-AF65-F5344CB8AC3E}">
        <p14:creationId xmlns:p14="http://schemas.microsoft.com/office/powerpoint/2010/main" xmlns="" val="1529558330"/>
      </p:ext>
    </p:extLst>
  </p:cSld>
  <p:clrMapOvr>
    <a:masterClrMapping/>
  </p:clrMapOvr>
  <p:transition spd="slow">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xmlns="" id="{44667A32-9867-4C27-AA35-591B27A16A38}"/>
              </a:ext>
            </a:extLst>
          </p:cNvPr>
          <p:cNvSpPr>
            <a:spLocks noGrp="1"/>
          </p:cNvSpPr>
          <p:nvPr>
            <p:ph type="title"/>
          </p:nvPr>
        </p:nvSpPr>
        <p:spPr>
          <a:xfrm>
            <a:off x="2970214" y="131764"/>
            <a:ext cx="7697787" cy="522287"/>
          </a:xfrm>
        </p:spPr>
        <p:txBody>
          <a:bodyPr/>
          <a:lstStyle/>
          <a:p>
            <a:pPr eaLnBrk="1" hangingPunct="1"/>
            <a:r>
              <a:rPr lang="en-US" altLang="en-US" sz="2800">
                <a:latin typeface="Palatino" pitchFamily="125" charset="0"/>
                <a:ea typeface="ＭＳ Ｐゴシック" panose="020B0600070205080204" pitchFamily="34" charset="-128"/>
                <a:cs typeface="Palatino" pitchFamily="125" charset="0"/>
              </a:rPr>
              <a:t>Methylation Changes During Development</a:t>
            </a:r>
          </a:p>
        </p:txBody>
      </p:sp>
      <p:pic>
        <p:nvPicPr>
          <p:cNvPr id="39939" name="Content Placeholder 3" descr="&lt;ethylation and aging.jpg">
            <a:extLst>
              <a:ext uri="{FF2B5EF4-FFF2-40B4-BE49-F238E27FC236}">
                <a16:creationId xmlns:a16="http://schemas.microsoft.com/office/drawing/2014/main" xmlns="" id="{8BFEDBED-1CFF-4B8A-AA99-F9D447CC050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rcRect l="-682" r="-157"/>
          <a:stretch>
            <a:fillRect/>
          </a:stretch>
        </p:blipFill>
        <p:spPr>
          <a:xfrm>
            <a:off x="429491" y="779463"/>
            <a:ext cx="11166764" cy="5676900"/>
          </a:xfrm>
        </p:spPr>
      </p:pic>
      <p:sp>
        <p:nvSpPr>
          <p:cNvPr id="39940" name="TextBox 6">
            <a:extLst>
              <a:ext uri="{FF2B5EF4-FFF2-40B4-BE49-F238E27FC236}">
                <a16:creationId xmlns:a16="http://schemas.microsoft.com/office/drawing/2014/main" xmlns="" id="{A7D03EB5-0E5E-4385-B168-0D57EDF04675}"/>
              </a:ext>
            </a:extLst>
          </p:cNvPr>
          <p:cNvSpPr txBox="1">
            <a:spLocks noChangeArrowheads="1"/>
          </p:cNvSpPr>
          <p:nvPr/>
        </p:nvSpPr>
        <p:spPr bwMode="auto">
          <a:xfrm>
            <a:off x="2970213" y="6581776"/>
            <a:ext cx="2557462" cy="276225"/>
          </a:xfrm>
          <a:prstGeom prst="rect">
            <a:avLst/>
          </a:prstGeom>
          <a:solidFill>
            <a:srgbClr val="FFFD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30000"/>
                </a:solidFill>
              </a:rPr>
              <a:t>Paula Vertino, Henry Stewart Talks</a:t>
            </a:r>
          </a:p>
        </p:txBody>
      </p:sp>
      <p:cxnSp>
        <p:nvCxnSpPr>
          <p:cNvPr id="9" name="Straight Connector 8">
            <a:extLst>
              <a:ext uri="{FF2B5EF4-FFF2-40B4-BE49-F238E27FC236}">
                <a16:creationId xmlns:a16="http://schemas.microsoft.com/office/drawing/2014/main" xmlns="" id="{0F976565-BB9C-43AB-937C-CEC3EF3A068D}"/>
              </a:ext>
            </a:extLst>
          </p:cNvPr>
          <p:cNvCxnSpPr/>
          <p:nvPr/>
        </p:nvCxnSpPr>
        <p:spPr bwMode="auto">
          <a:xfrm flipV="1">
            <a:off x="7524750" y="3997326"/>
            <a:ext cx="1771650" cy="322263"/>
          </a:xfrm>
          <a:prstGeom prst="line">
            <a:avLst/>
          </a:prstGeom>
          <a:solidFill>
            <a:schemeClr val="accent1"/>
          </a:solidFill>
          <a:ln w="34925" cap="flat" cmpd="sng" algn="ctr">
            <a:solidFill>
              <a:schemeClr val="accent1">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xmlns="" val="713822105"/>
      </p:ext>
    </p:extLst>
  </p:cSld>
  <p:clrMapOvr>
    <a:masterClrMapping/>
  </p:clrMapOvr>
  <p:transition spd="slow">
    <p:push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xmlns="" id="{09F4B997-A2B3-442D-B2A0-F1D956F49EF6}"/>
              </a:ext>
            </a:extLst>
          </p:cNvPr>
          <p:cNvSpPr>
            <a:spLocks noGrp="1"/>
          </p:cNvSpPr>
          <p:nvPr>
            <p:ph type="title"/>
          </p:nvPr>
        </p:nvSpPr>
        <p:spPr>
          <a:xfrm>
            <a:off x="2970214" y="131764"/>
            <a:ext cx="7697787" cy="522287"/>
          </a:xfrm>
        </p:spPr>
        <p:txBody>
          <a:bodyPr/>
          <a:lstStyle/>
          <a:p>
            <a:pPr eaLnBrk="1" hangingPunct="1"/>
            <a:r>
              <a:rPr lang="en-US" altLang="en-US" sz="2800">
                <a:latin typeface="Palatino" pitchFamily="125" charset="0"/>
                <a:ea typeface="ＭＳ Ｐゴシック" panose="020B0600070205080204" pitchFamily="34" charset="-128"/>
                <a:cs typeface="Palatino" pitchFamily="125" charset="0"/>
              </a:rPr>
              <a:t>Methylation Changes During Development</a:t>
            </a:r>
          </a:p>
        </p:txBody>
      </p:sp>
      <p:sp>
        <p:nvSpPr>
          <p:cNvPr id="40963" name="TextBox 4">
            <a:extLst>
              <a:ext uri="{FF2B5EF4-FFF2-40B4-BE49-F238E27FC236}">
                <a16:creationId xmlns:a16="http://schemas.microsoft.com/office/drawing/2014/main" xmlns="" id="{FC576C50-076E-42EA-B6E6-AFF505AA26EA}"/>
              </a:ext>
            </a:extLst>
          </p:cNvPr>
          <p:cNvSpPr txBox="1">
            <a:spLocks noChangeArrowheads="1"/>
          </p:cNvSpPr>
          <p:nvPr/>
        </p:nvSpPr>
        <p:spPr bwMode="auto">
          <a:xfrm>
            <a:off x="2970213" y="6581776"/>
            <a:ext cx="2557462" cy="276225"/>
          </a:xfrm>
          <a:prstGeom prst="rect">
            <a:avLst/>
          </a:prstGeom>
          <a:solidFill>
            <a:srgbClr val="FFFDE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730000"/>
                </a:solidFill>
              </a:rPr>
              <a:t>Paula Vertino, Henry Stewart Talks</a:t>
            </a:r>
          </a:p>
        </p:txBody>
      </p:sp>
      <p:pic>
        <p:nvPicPr>
          <p:cNvPr id="40964" name="Content Placeholder 5" descr="&lt;ethylation and cancer.jpg">
            <a:extLst>
              <a:ext uri="{FF2B5EF4-FFF2-40B4-BE49-F238E27FC236}">
                <a16:creationId xmlns:a16="http://schemas.microsoft.com/office/drawing/2014/main" xmlns="" id="{E7239D50-B981-4A91-B89B-13CAC0F7A2C1}"/>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rcRect l="-348" r="-323"/>
          <a:stretch>
            <a:fillRect/>
          </a:stretch>
        </p:blipFill>
        <p:spPr>
          <a:xfrm>
            <a:off x="1149928" y="852488"/>
            <a:ext cx="9518074" cy="5664200"/>
          </a:xfrm>
        </p:spPr>
      </p:pic>
    </p:spTree>
    <p:extLst>
      <p:ext uri="{BB962C8B-B14F-4D97-AF65-F5344CB8AC3E}">
        <p14:creationId xmlns:p14="http://schemas.microsoft.com/office/powerpoint/2010/main" xmlns="" val="125702821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1735138" y="258763"/>
            <a:ext cx="8628062"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4000" b="1" dirty="0">
                <a:solidFill>
                  <a:srgbClr val="C00000"/>
                </a:solidFill>
                <a:effectLst>
                  <a:outerShdw blurRad="38100" dist="38100" dir="2700000" algn="tl">
                    <a:srgbClr val="C0C0C0"/>
                  </a:outerShdw>
                </a:effectLst>
                <a:latin typeface="Comic Sans MS" panose="030F0702030302020204" pitchFamily="66" charset="0"/>
              </a:rPr>
              <a:t>Spermatogenesis</a:t>
            </a:r>
          </a:p>
        </p:txBody>
      </p:sp>
      <p:sp>
        <p:nvSpPr>
          <p:cNvPr id="277508" name="Text Box 4"/>
          <p:cNvSpPr txBox="1">
            <a:spLocks noChangeArrowheads="1"/>
          </p:cNvSpPr>
          <p:nvPr/>
        </p:nvSpPr>
        <p:spPr bwMode="auto">
          <a:xfrm>
            <a:off x="511278" y="229266"/>
            <a:ext cx="11680722" cy="4545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just">
              <a:lnSpc>
                <a:spcPct val="150000"/>
              </a:lnSpc>
            </a:pPr>
            <a:r>
              <a:rPr lang="en-US" altLang="en-US" sz="2800" b="1" u="sng" dirty="0">
                <a:latin typeface="Comic Sans MS" panose="030F0702030302020204" pitchFamily="66" charset="0"/>
              </a:rPr>
              <a:t>Rationale: </a:t>
            </a:r>
          </a:p>
          <a:p>
            <a:pPr algn="just">
              <a:lnSpc>
                <a:spcPct val="150000"/>
              </a:lnSpc>
              <a:buFontTx/>
              <a:buChar char="•"/>
            </a:pPr>
            <a:r>
              <a:rPr lang="en-US" altLang="en-US" sz="2800" b="1" dirty="0">
                <a:latin typeface="Comic Sans MS" panose="030F0702030302020204" pitchFamily="66" charset="0"/>
              </a:rPr>
              <a:t> 15% of couples fertility problems</a:t>
            </a:r>
          </a:p>
          <a:p>
            <a:pPr algn="just">
              <a:lnSpc>
                <a:spcPct val="150000"/>
              </a:lnSpc>
              <a:buFontTx/>
              <a:buChar char="•"/>
            </a:pPr>
            <a:r>
              <a:rPr lang="en-US" altLang="en-US" sz="2800" b="1" dirty="0">
                <a:latin typeface="Comic Sans MS" panose="030F0702030302020204" pitchFamily="66" charset="0"/>
              </a:rPr>
              <a:t> </a:t>
            </a:r>
            <a:r>
              <a:rPr lang="en-US" altLang="en-US" sz="2600" b="1" dirty="0">
                <a:latin typeface="Comic Sans MS" panose="030F0702030302020204" pitchFamily="66" charset="0"/>
              </a:rPr>
              <a:t>50% of these: male factor – </a:t>
            </a:r>
            <a:r>
              <a:rPr lang="en-US" altLang="en-US" sz="2600" b="1" dirty="0" err="1">
                <a:latin typeface="Comic Sans MS" panose="030F0702030302020204" pitchFamily="66" charset="0"/>
              </a:rPr>
              <a:t>nonobstructive</a:t>
            </a:r>
            <a:r>
              <a:rPr lang="en-US" altLang="en-US" sz="2600" b="1" dirty="0">
                <a:latin typeface="Comic Sans MS" panose="030F0702030302020204" pitchFamily="66" charset="0"/>
              </a:rPr>
              <a:t>: 70% idiopathic </a:t>
            </a:r>
            <a:r>
              <a:rPr lang="en-US" altLang="en-US" sz="2600" b="1" dirty="0" err="1">
                <a:latin typeface="Comic Sans MS" panose="030F0702030302020204" pitchFamily="66" charset="0"/>
              </a:rPr>
              <a:t>infert</a:t>
            </a:r>
            <a:r>
              <a:rPr lang="en-US" altLang="en-US" sz="2600" b="1" dirty="0">
                <a:latin typeface="Comic Sans MS" panose="030F0702030302020204" pitchFamily="66" charset="0"/>
              </a:rPr>
              <a:t>.</a:t>
            </a:r>
          </a:p>
          <a:p>
            <a:pPr algn="just">
              <a:lnSpc>
                <a:spcPct val="150000"/>
              </a:lnSpc>
              <a:buFontTx/>
              <a:buChar char="•"/>
            </a:pPr>
            <a:r>
              <a:rPr lang="en-US" altLang="en-US" sz="2800" b="1" dirty="0">
                <a:latin typeface="Comic Sans MS" panose="030F0702030302020204" pitchFamily="66" charset="0"/>
              </a:rPr>
              <a:t> reduced fertilization capacity of sperm</a:t>
            </a:r>
          </a:p>
          <a:p>
            <a:pPr algn="just">
              <a:lnSpc>
                <a:spcPct val="150000"/>
              </a:lnSpc>
              <a:buFontTx/>
              <a:buChar char="•"/>
            </a:pPr>
            <a:r>
              <a:rPr lang="en-US" altLang="en-US" sz="2800" b="1" dirty="0">
                <a:latin typeface="Comic Sans MS" panose="030F0702030302020204" pitchFamily="66" charset="0"/>
              </a:rPr>
              <a:t> reduced </a:t>
            </a:r>
            <a:r>
              <a:rPr lang="en-US" altLang="en-US" sz="2800" b="1" dirty="0" err="1">
                <a:latin typeface="Comic Sans MS" panose="030F0702030302020204" pitchFamily="66" charset="0"/>
              </a:rPr>
              <a:t>embryonal</a:t>
            </a:r>
            <a:r>
              <a:rPr lang="en-US" altLang="en-US" sz="2800" b="1" dirty="0">
                <a:latin typeface="Comic Sans MS" panose="030F0702030302020204" pitchFamily="66" charset="0"/>
              </a:rPr>
              <a:t> survival/miscarriage</a:t>
            </a:r>
          </a:p>
          <a:p>
            <a:pPr algn="just">
              <a:lnSpc>
                <a:spcPct val="150000"/>
              </a:lnSpc>
            </a:pPr>
            <a:r>
              <a:rPr lang="en-US" altLang="en-US" sz="2800" b="1" dirty="0">
                <a:latin typeface="Comic Sans MS" panose="030F0702030302020204" pitchFamily="66" charset="0"/>
              </a:rPr>
              <a:t>  </a:t>
            </a:r>
            <a:r>
              <a:rPr lang="en-US" altLang="en-US" sz="2800" b="1" i="1" u="sng" dirty="0">
                <a:effectLst>
                  <a:outerShdw blurRad="38100" dist="38100" dir="2700000" algn="tl">
                    <a:srgbClr val="C0C0C0"/>
                  </a:outerShdw>
                </a:effectLst>
                <a:latin typeface="Comic Sans MS" panose="030F0702030302020204" pitchFamily="66" charset="0"/>
              </a:rPr>
              <a:t>Chromatin integrity</a:t>
            </a:r>
            <a:r>
              <a:rPr lang="en-US" altLang="en-US" sz="2800" b="1" dirty="0">
                <a:latin typeface="Comic Sans MS" panose="030F0702030302020204" pitchFamily="66" charset="0"/>
              </a:rPr>
              <a:t> and proper </a:t>
            </a:r>
            <a:r>
              <a:rPr lang="en-US" altLang="en-US" sz="2800" b="1" i="1" u="sng" dirty="0">
                <a:effectLst>
                  <a:outerShdw blurRad="38100" dist="38100" dir="2700000" algn="tl">
                    <a:srgbClr val="C0C0C0"/>
                  </a:outerShdw>
                </a:effectLst>
                <a:latin typeface="Comic Sans MS" panose="030F0702030302020204" pitchFamily="66" charset="0"/>
              </a:rPr>
              <a:t>nucleoprotein composition</a:t>
            </a:r>
            <a:r>
              <a:rPr lang="en-US" altLang="en-US" sz="2800" b="1" dirty="0">
                <a:latin typeface="Comic Sans MS" panose="030F0702030302020204" pitchFamily="66" charset="0"/>
              </a:rPr>
              <a:t> are prerequisites for normal sperm cell function. </a:t>
            </a:r>
          </a:p>
        </p:txBody>
      </p:sp>
      <p:grpSp>
        <p:nvGrpSpPr>
          <p:cNvPr id="8" name="Group 7">
            <a:extLst>
              <a:ext uri="{FF2B5EF4-FFF2-40B4-BE49-F238E27FC236}">
                <a16:creationId xmlns:a16="http://schemas.microsoft.com/office/drawing/2014/main" xmlns="" id="{D5ABE37F-4F09-407D-A0B8-0DF0DD43C4DA}"/>
              </a:ext>
            </a:extLst>
          </p:cNvPr>
          <p:cNvGrpSpPr/>
          <p:nvPr/>
        </p:nvGrpSpPr>
        <p:grpSpPr>
          <a:xfrm>
            <a:off x="174577" y="3488930"/>
            <a:ext cx="4441668" cy="3100889"/>
            <a:chOff x="174577" y="3488930"/>
            <a:chExt cx="4441668" cy="3100889"/>
          </a:xfrm>
        </p:grpSpPr>
        <p:sp>
          <p:nvSpPr>
            <p:cNvPr id="277509" name="Oval 5"/>
            <p:cNvSpPr>
              <a:spLocks noChangeArrowheads="1"/>
            </p:cNvSpPr>
            <p:nvPr/>
          </p:nvSpPr>
          <p:spPr bwMode="auto">
            <a:xfrm>
              <a:off x="691997" y="3488930"/>
              <a:ext cx="3924248" cy="685800"/>
            </a:xfrm>
            <a:prstGeom prst="ellipse">
              <a:avLst/>
            </a:prstGeom>
            <a:noFill/>
            <a:ln w="28575">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7510" name="Rectangle 6"/>
            <p:cNvSpPr>
              <a:spLocks noChangeArrowheads="1"/>
            </p:cNvSpPr>
            <p:nvPr/>
          </p:nvSpPr>
          <p:spPr bwMode="auto">
            <a:xfrm>
              <a:off x="174577" y="5020159"/>
              <a:ext cx="3581400" cy="1569660"/>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a:spAutoFit/>
            </a:bodyPr>
            <a:lstStyle/>
            <a:p>
              <a:pPr algn="l"/>
              <a:r>
                <a:rPr lang="en-US" altLang="en-US" sz="2400" b="1" dirty="0">
                  <a:solidFill>
                    <a:srgbClr val="FF3300"/>
                  </a:solidFill>
                  <a:latin typeface="Comic Sans MS" panose="030F0702030302020204" pitchFamily="66" charset="0"/>
                </a:rPr>
                <a:t>Incomplete chromatin condensation &amp; persisting </a:t>
              </a:r>
              <a:r>
                <a:rPr lang="en-US" altLang="en-US" sz="2400" b="1" u="sng" dirty="0">
                  <a:solidFill>
                    <a:srgbClr val="FF3300"/>
                  </a:solidFill>
                  <a:latin typeface="Comic Sans MS" panose="030F0702030302020204" pitchFamily="66" charset="0"/>
                </a:rPr>
                <a:t>DNA strand breaks</a:t>
              </a:r>
              <a:r>
                <a:rPr lang="en-US" altLang="en-US" sz="2400" b="1" dirty="0">
                  <a:solidFill>
                    <a:srgbClr val="FF3300"/>
                  </a:solidFill>
                  <a:latin typeface="Comic Sans MS" panose="030F0702030302020204" pitchFamily="66" charset="0"/>
                </a:rPr>
                <a:t> </a:t>
              </a:r>
            </a:p>
          </p:txBody>
        </p:sp>
        <p:cxnSp>
          <p:nvCxnSpPr>
            <p:cNvPr id="277511" name="AutoShape 7"/>
            <p:cNvCxnSpPr>
              <a:cxnSpLocks noChangeShapeType="1"/>
              <a:stCxn id="277509" idx="4"/>
            </p:cNvCxnSpPr>
            <p:nvPr/>
          </p:nvCxnSpPr>
          <p:spPr bwMode="auto">
            <a:xfrm flipH="1">
              <a:off x="2359742" y="4174730"/>
              <a:ext cx="294379" cy="774882"/>
            </a:xfrm>
            <a:prstGeom prst="straightConnector1">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nvGrpSpPr>
          <p:cNvPr id="9" name="Group 8">
            <a:extLst>
              <a:ext uri="{FF2B5EF4-FFF2-40B4-BE49-F238E27FC236}">
                <a16:creationId xmlns:a16="http://schemas.microsoft.com/office/drawing/2014/main" xmlns="" id="{91F67B9A-4C8E-4378-A0AD-681DD131B2DF}"/>
              </a:ext>
            </a:extLst>
          </p:cNvPr>
          <p:cNvGrpSpPr/>
          <p:nvPr/>
        </p:nvGrpSpPr>
        <p:grpSpPr>
          <a:xfrm>
            <a:off x="6611553" y="3518681"/>
            <a:ext cx="5431222" cy="3159626"/>
            <a:chOff x="6611553" y="3518681"/>
            <a:chExt cx="5431222" cy="3159626"/>
          </a:xfrm>
        </p:grpSpPr>
        <p:sp>
          <p:nvSpPr>
            <p:cNvPr id="277512" name="Oval 8"/>
            <p:cNvSpPr>
              <a:spLocks noChangeArrowheads="1"/>
            </p:cNvSpPr>
            <p:nvPr/>
          </p:nvSpPr>
          <p:spPr bwMode="auto">
            <a:xfrm>
              <a:off x="6611553" y="3518681"/>
              <a:ext cx="4773152" cy="732764"/>
            </a:xfrm>
            <a:prstGeom prst="ellipse">
              <a:avLst/>
            </a:prstGeom>
            <a:noFill/>
            <a:ln w="28575">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7513" name="Rectangle 9"/>
            <p:cNvSpPr>
              <a:spLocks noChangeArrowheads="1"/>
            </p:cNvSpPr>
            <p:nvPr/>
          </p:nvSpPr>
          <p:spPr bwMode="auto">
            <a:xfrm>
              <a:off x="8004226" y="4739315"/>
              <a:ext cx="4038549" cy="1938992"/>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wrap="square">
              <a:spAutoFit/>
            </a:bodyPr>
            <a:lstStyle/>
            <a:p>
              <a:pPr algn="l"/>
              <a:r>
                <a:rPr lang="en-US" altLang="en-US" sz="2000" b="1" dirty="0">
                  <a:solidFill>
                    <a:srgbClr val="FF3300"/>
                  </a:solidFill>
                  <a:latin typeface="Comic Sans MS" panose="030F0702030302020204" pitchFamily="66" charset="0"/>
                </a:rPr>
                <a:t>Compromised sperm nucleoprotein composition = </a:t>
              </a:r>
            </a:p>
            <a:p>
              <a:pPr algn="l"/>
              <a:r>
                <a:rPr lang="en-US" altLang="en-US" sz="2000" b="1" i="1" u="sng" dirty="0">
                  <a:solidFill>
                    <a:srgbClr val="FF3300"/>
                  </a:solidFill>
                  <a:latin typeface="Comic Sans MS" panose="030F0702030302020204" pitchFamily="66" charset="0"/>
                </a:rPr>
                <a:t>increased ratio of nuclear histones to </a:t>
              </a:r>
              <a:r>
                <a:rPr lang="en-US" altLang="en-US" sz="2000" b="1" i="1" u="sng" dirty="0" err="1">
                  <a:solidFill>
                    <a:srgbClr val="FF3300"/>
                  </a:solidFill>
                  <a:latin typeface="Comic Sans MS" panose="030F0702030302020204" pitchFamily="66" charset="0"/>
                </a:rPr>
                <a:t>protamines</a:t>
              </a:r>
              <a:r>
                <a:rPr lang="en-US" altLang="en-US" sz="2000" b="1" i="1" u="sng" dirty="0">
                  <a:solidFill>
                    <a:srgbClr val="FF3300"/>
                  </a:solidFill>
                  <a:latin typeface="Comic Sans MS" panose="030F0702030302020204" pitchFamily="66" charset="0"/>
                </a:rPr>
                <a:t> (normal histone contents: 1-5% in mice, 5-15% in humans)</a:t>
              </a:r>
              <a:endParaRPr lang="en-US" altLang="en-US" sz="2000" b="1" dirty="0">
                <a:solidFill>
                  <a:srgbClr val="FF3300"/>
                </a:solidFill>
                <a:latin typeface="Comic Sans MS" panose="030F0702030302020204" pitchFamily="66" charset="0"/>
              </a:endParaRPr>
            </a:p>
          </p:txBody>
        </p:sp>
        <p:cxnSp>
          <p:nvCxnSpPr>
            <p:cNvPr id="277514" name="AutoShape 10"/>
            <p:cNvCxnSpPr>
              <a:cxnSpLocks noChangeShapeType="1"/>
              <a:stCxn id="277512" idx="4"/>
            </p:cNvCxnSpPr>
            <p:nvPr/>
          </p:nvCxnSpPr>
          <p:spPr bwMode="auto">
            <a:xfrm>
              <a:off x="8998129" y="4251445"/>
              <a:ext cx="249110" cy="447870"/>
            </a:xfrm>
            <a:prstGeom prst="straightConnector1">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sp>
        <p:nvSpPr>
          <p:cNvPr id="19" name="Text Box 11">
            <a:extLst>
              <a:ext uri="{FF2B5EF4-FFF2-40B4-BE49-F238E27FC236}">
                <a16:creationId xmlns:a16="http://schemas.microsoft.com/office/drawing/2014/main" xmlns="" id="{E8872316-58F4-49A8-9979-1A75B4D1E190}"/>
              </a:ext>
            </a:extLst>
          </p:cNvPr>
          <p:cNvSpPr txBox="1">
            <a:spLocks noChangeArrowheads="1"/>
          </p:cNvSpPr>
          <p:nvPr/>
        </p:nvSpPr>
        <p:spPr bwMode="auto">
          <a:xfrm>
            <a:off x="3809641" y="4788208"/>
            <a:ext cx="4145013" cy="1964512"/>
          </a:xfrm>
          <a:prstGeom prst="rect">
            <a:avLst/>
          </a:prstGeom>
          <a:ln>
            <a:headEnd/>
            <a:tailEnd/>
          </a:ln>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3">
            <a:schemeClr val="lt1"/>
          </a:lnRef>
          <a:fillRef idx="1">
            <a:schemeClr val="dk1"/>
          </a:fillRef>
          <a:effectRef idx="1">
            <a:schemeClr val="dk1"/>
          </a:effectRef>
          <a:fontRef idx="minor">
            <a:schemeClr val="lt1"/>
          </a:fontRef>
        </p:style>
        <p:txBody>
          <a:bodyPr wrap="square">
            <a:spAutoFit/>
          </a:bodyPr>
          <a:lstStyle/>
          <a:p>
            <a:pPr algn="just">
              <a:lnSpc>
                <a:spcPct val="150000"/>
              </a:lnSpc>
            </a:pPr>
            <a:r>
              <a:rPr lang="en-US" altLang="en-US" sz="2800" b="1" i="1">
                <a:latin typeface="+mj-lt"/>
              </a:rPr>
              <a:t>Molecular mechanisms</a:t>
            </a:r>
            <a:r>
              <a:rPr lang="en-US" altLang="en-US" sz="2800" b="1">
                <a:latin typeface="+mj-lt"/>
              </a:rPr>
              <a:t> of sperm DNA remodeling not well understood</a:t>
            </a:r>
          </a:p>
        </p:txBody>
      </p:sp>
    </p:spTree>
    <p:extLst>
      <p:ext uri="{BB962C8B-B14F-4D97-AF65-F5344CB8AC3E}">
        <p14:creationId xmlns:p14="http://schemas.microsoft.com/office/powerpoint/2010/main" xmlns="" val="15595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7508">
                                            <p:txEl>
                                              <p:pRg st="0" end="0"/>
                                            </p:txEl>
                                          </p:spTgt>
                                        </p:tgtEl>
                                        <p:attrNameLst>
                                          <p:attrName>style.visibility</p:attrName>
                                        </p:attrNameLst>
                                      </p:cBhvr>
                                      <p:to>
                                        <p:strVal val="visible"/>
                                      </p:to>
                                    </p:set>
                                    <p:animEffect transition="in" filter="wipe(left)">
                                      <p:cBhvr>
                                        <p:cTn id="7" dur="500"/>
                                        <p:tgtEl>
                                          <p:spTgt spid="277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7508">
                                            <p:txEl>
                                              <p:pRg st="1" end="1"/>
                                            </p:txEl>
                                          </p:spTgt>
                                        </p:tgtEl>
                                        <p:attrNameLst>
                                          <p:attrName>style.visibility</p:attrName>
                                        </p:attrNameLst>
                                      </p:cBhvr>
                                      <p:to>
                                        <p:strVal val="visible"/>
                                      </p:to>
                                    </p:set>
                                    <p:animEffect transition="in" filter="wipe(left)">
                                      <p:cBhvr>
                                        <p:cTn id="12" dur="500"/>
                                        <p:tgtEl>
                                          <p:spTgt spid="277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7508">
                                            <p:txEl>
                                              <p:pRg st="2" end="2"/>
                                            </p:txEl>
                                          </p:spTgt>
                                        </p:tgtEl>
                                        <p:attrNameLst>
                                          <p:attrName>style.visibility</p:attrName>
                                        </p:attrNameLst>
                                      </p:cBhvr>
                                      <p:to>
                                        <p:strVal val="visible"/>
                                      </p:to>
                                    </p:set>
                                    <p:animEffect transition="in" filter="wipe(left)">
                                      <p:cBhvr>
                                        <p:cTn id="17" dur="500"/>
                                        <p:tgtEl>
                                          <p:spTgt spid="2775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7508">
                                            <p:txEl>
                                              <p:pRg st="3" end="3"/>
                                            </p:txEl>
                                          </p:spTgt>
                                        </p:tgtEl>
                                        <p:attrNameLst>
                                          <p:attrName>style.visibility</p:attrName>
                                        </p:attrNameLst>
                                      </p:cBhvr>
                                      <p:to>
                                        <p:strVal val="visible"/>
                                      </p:to>
                                    </p:set>
                                    <p:animEffect transition="in" filter="wipe(left)">
                                      <p:cBhvr>
                                        <p:cTn id="22" dur="500"/>
                                        <p:tgtEl>
                                          <p:spTgt spid="2775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7508">
                                            <p:txEl>
                                              <p:pRg st="4" end="4"/>
                                            </p:txEl>
                                          </p:spTgt>
                                        </p:tgtEl>
                                        <p:attrNameLst>
                                          <p:attrName>style.visibility</p:attrName>
                                        </p:attrNameLst>
                                      </p:cBhvr>
                                      <p:to>
                                        <p:strVal val="visible"/>
                                      </p:to>
                                    </p:set>
                                    <p:animEffect transition="in" filter="wipe(left)">
                                      <p:cBhvr>
                                        <p:cTn id="27" dur="500"/>
                                        <p:tgtEl>
                                          <p:spTgt spid="27750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7508">
                                            <p:txEl>
                                              <p:pRg st="5" end="5"/>
                                            </p:txEl>
                                          </p:spTgt>
                                        </p:tgtEl>
                                        <p:attrNameLst>
                                          <p:attrName>style.visibility</p:attrName>
                                        </p:attrNameLst>
                                      </p:cBhvr>
                                      <p:to>
                                        <p:strVal val="visible"/>
                                      </p:to>
                                    </p:set>
                                    <p:animEffect transition="in" filter="wipe(left)">
                                      <p:cBhvr>
                                        <p:cTn id="32" dur="500"/>
                                        <p:tgtEl>
                                          <p:spTgt spid="27750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80">
                                          <p:stCondLst>
                                            <p:cond delay="0"/>
                                          </p:stCondLst>
                                        </p:cTn>
                                        <p:tgtEl>
                                          <p:spTgt spid="19"/>
                                        </p:tgtEl>
                                      </p:cBhvr>
                                    </p:animEffect>
                                    <p:anim calcmode="lin" valueType="num">
                                      <p:cBhvr>
                                        <p:cTn id="5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8" dur="26">
                                          <p:stCondLst>
                                            <p:cond delay="650"/>
                                          </p:stCondLst>
                                        </p:cTn>
                                        <p:tgtEl>
                                          <p:spTgt spid="19"/>
                                        </p:tgtEl>
                                      </p:cBhvr>
                                      <p:to x="100000" y="60000"/>
                                    </p:animScale>
                                    <p:animScale>
                                      <p:cBhvr>
                                        <p:cTn id="59" dur="166" decel="50000">
                                          <p:stCondLst>
                                            <p:cond delay="676"/>
                                          </p:stCondLst>
                                        </p:cTn>
                                        <p:tgtEl>
                                          <p:spTgt spid="19"/>
                                        </p:tgtEl>
                                      </p:cBhvr>
                                      <p:to x="100000" y="100000"/>
                                    </p:animScale>
                                    <p:animScale>
                                      <p:cBhvr>
                                        <p:cTn id="60" dur="26">
                                          <p:stCondLst>
                                            <p:cond delay="1312"/>
                                          </p:stCondLst>
                                        </p:cTn>
                                        <p:tgtEl>
                                          <p:spTgt spid="19"/>
                                        </p:tgtEl>
                                      </p:cBhvr>
                                      <p:to x="100000" y="80000"/>
                                    </p:animScale>
                                    <p:animScale>
                                      <p:cBhvr>
                                        <p:cTn id="61" dur="166" decel="50000">
                                          <p:stCondLst>
                                            <p:cond delay="1338"/>
                                          </p:stCondLst>
                                        </p:cTn>
                                        <p:tgtEl>
                                          <p:spTgt spid="19"/>
                                        </p:tgtEl>
                                      </p:cBhvr>
                                      <p:to x="100000" y="100000"/>
                                    </p:animScale>
                                    <p:animScale>
                                      <p:cBhvr>
                                        <p:cTn id="62" dur="26">
                                          <p:stCondLst>
                                            <p:cond delay="1642"/>
                                          </p:stCondLst>
                                        </p:cTn>
                                        <p:tgtEl>
                                          <p:spTgt spid="19"/>
                                        </p:tgtEl>
                                      </p:cBhvr>
                                      <p:to x="100000" y="90000"/>
                                    </p:animScale>
                                    <p:animScale>
                                      <p:cBhvr>
                                        <p:cTn id="63" dur="166" decel="50000">
                                          <p:stCondLst>
                                            <p:cond delay="1668"/>
                                          </p:stCondLst>
                                        </p:cTn>
                                        <p:tgtEl>
                                          <p:spTgt spid="19"/>
                                        </p:tgtEl>
                                      </p:cBhvr>
                                      <p:to x="100000" y="100000"/>
                                    </p:animScale>
                                    <p:animScale>
                                      <p:cBhvr>
                                        <p:cTn id="64" dur="26">
                                          <p:stCondLst>
                                            <p:cond delay="1808"/>
                                          </p:stCondLst>
                                        </p:cTn>
                                        <p:tgtEl>
                                          <p:spTgt spid="19"/>
                                        </p:tgtEl>
                                      </p:cBhvr>
                                      <p:to x="100000" y="95000"/>
                                    </p:animScale>
                                    <p:animScale>
                                      <p:cBhvr>
                                        <p:cTn id="65"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build="p"/>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1735138" y="258763"/>
            <a:ext cx="8628062"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US" altLang="en-US" sz="4000" b="1" dirty="0">
                <a:solidFill>
                  <a:srgbClr val="C00000"/>
                </a:solidFill>
                <a:effectLst>
                  <a:outerShdw blurRad="38100" dist="38100" dir="2700000" algn="tl">
                    <a:srgbClr val="C0C0C0"/>
                  </a:outerShdw>
                </a:effectLst>
                <a:latin typeface="Comic Sans MS" panose="030F0702030302020204" pitchFamily="66" charset="0"/>
              </a:rPr>
              <a:t>Spermatogenesis</a:t>
            </a:r>
          </a:p>
        </p:txBody>
      </p:sp>
      <p:sp>
        <p:nvSpPr>
          <p:cNvPr id="277508" name="Text Box 4"/>
          <p:cNvSpPr txBox="1">
            <a:spLocks noChangeArrowheads="1"/>
          </p:cNvSpPr>
          <p:nvPr/>
        </p:nvSpPr>
        <p:spPr bwMode="auto">
          <a:xfrm>
            <a:off x="2209800" y="965201"/>
            <a:ext cx="7926388" cy="339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lnSpc>
                <a:spcPct val="150000"/>
              </a:lnSpc>
            </a:pPr>
            <a:r>
              <a:rPr lang="en-US" altLang="en-US" b="1" u="sng" dirty="0">
                <a:latin typeface="Comic Sans MS" panose="030F0702030302020204" pitchFamily="66" charset="0"/>
              </a:rPr>
              <a:t>Rationale: </a:t>
            </a:r>
          </a:p>
          <a:p>
            <a:pPr algn="just">
              <a:lnSpc>
                <a:spcPct val="150000"/>
              </a:lnSpc>
              <a:buFontTx/>
              <a:buChar char="•"/>
            </a:pPr>
            <a:r>
              <a:rPr lang="en-US" altLang="en-US" b="1" dirty="0">
                <a:latin typeface="Comic Sans MS" panose="030F0702030302020204" pitchFamily="66" charset="0"/>
              </a:rPr>
              <a:t> 15% of couples fertility problems</a:t>
            </a:r>
          </a:p>
          <a:p>
            <a:pPr algn="just">
              <a:lnSpc>
                <a:spcPct val="150000"/>
              </a:lnSpc>
              <a:buFontTx/>
              <a:buChar char="•"/>
            </a:pPr>
            <a:r>
              <a:rPr lang="en-US" altLang="en-US" b="1" dirty="0">
                <a:latin typeface="Comic Sans MS" panose="030F0702030302020204" pitchFamily="66" charset="0"/>
              </a:rPr>
              <a:t> 50% of these: male factor – </a:t>
            </a:r>
            <a:r>
              <a:rPr lang="en-US" altLang="en-US" b="1" dirty="0" err="1">
                <a:latin typeface="Comic Sans MS" panose="030F0702030302020204" pitchFamily="66" charset="0"/>
              </a:rPr>
              <a:t>nonobstructive</a:t>
            </a:r>
            <a:r>
              <a:rPr lang="en-US" altLang="en-US" b="1" dirty="0">
                <a:latin typeface="Comic Sans MS" panose="030F0702030302020204" pitchFamily="66" charset="0"/>
              </a:rPr>
              <a:t>: 70% idiopathic </a:t>
            </a:r>
            <a:r>
              <a:rPr lang="en-US" altLang="en-US" b="1" dirty="0" err="1">
                <a:latin typeface="Comic Sans MS" panose="030F0702030302020204" pitchFamily="66" charset="0"/>
              </a:rPr>
              <a:t>infert</a:t>
            </a:r>
            <a:r>
              <a:rPr lang="en-US" altLang="en-US" b="1" dirty="0">
                <a:latin typeface="Comic Sans MS" panose="030F0702030302020204" pitchFamily="66" charset="0"/>
              </a:rPr>
              <a:t>.</a:t>
            </a:r>
          </a:p>
          <a:p>
            <a:pPr algn="just">
              <a:lnSpc>
                <a:spcPct val="150000"/>
              </a:lnSpc>
              <a:buFontTx/>
              <a:buChar char="•"/>
            </a:pPr>
            <a:r>
              <a:rPr lang="en-US" altLang="en-US" b="1" dirty="0">
                <a:latin typeface="Comic Sans MS" panose="030F0702030302020204" pitchFamily="66" charset="0"/>
              </a:rPr>
              <a:t> reduced fertilization capacity of sperm</a:t>
            </a:r>
          </a:p>
          <a:p>
            <a:pPr algn="just">
              <a:lnSpc>
                <a:spcPct val="150000"/>
              </a:lnSpc>
              <a:buFontTx/>
              <a:buChar char="•"/>
            </a:pPr>
            <a:r>
              <a:rPr lang="en-US" altLang="en-US" b="1" dirty="0">
                <a:latin typeface="Comic Sans MS" panose="030F0702030302020204" pitchFamily="66" charset="0"/>
              </a:rPr>
              <a:t> reduced </a:t>
            </a:r>
            <a:r>
              <a:rPr lang="en-US" altLang="en-US" b="1" dirty="0" err="1">
                <a:latin typeface="Comic Sans MS" panose="030F0702030302020204" pitchFamily="66" charset="0"/>
              </a:rPr>
              <a:t>embryonal</a:t>
            </a:r>
            <a:r>
              <a:rPr lang="en-US" altLang="en-US" b="1" dirty="0">
                <a:latin typeface="Comic Sans MS" panose="030F0702030302020204" pitchFamily="66" charset="0"/>
              </a:rPr>
              <a:t> survival/miscarriage</a:t>
            </a:r>
          </a:p>
          <a:p>
            <a:pPr algn="just">
              <a:lnSpc>
                <a:spcPct val="150000"/>
              </a:lnSpc>
            </a:pPr>
            <a:r>
              <a:rPr lang="en-US" altLang="en-US" b="1" dirty="0">
                <a:latin typeface="Comic Sans MS" panose="030F0702030302020204" pitchFamily="66" charset="0"/>
              </a:rPr>
              <a:t> </a:t>
            </a:r>
          </a:p>
          <a:p>
            <a:pPr>
              <a:lnSpc>
                <a:spcPct val="150000"/>
              </a:lnSpc>
              <a:buFontTx/>
              <a:buChar char="•"/>
            </a:pPr>
            <a:r>
              <a:rPr lang="en-US" altLang="en-US" b="1" dirty="0">
                <a:latin typeface="Comic Sans MS" panose="030F0702030302020204" pitchFamily="66" charset="0"/>
              </a:rPr>
              <a:t> </a:t>
            </a:r>
            <a:r>
              <a:rPr lang="en-US" altLang="en-US" b="1" i="1" u="sng" dirty="0">
                <a:effectLst>
                  <a:outerShdw blurRad="38100" dist="38100" dir="2700000" algn="tl">
                    <a:srgbClr val="C0C0C0"/>
                  </a:outerShdw>
                </a:effectLst>
                <a:latin typeface="Comic Sans MS" panose="030F0702030302020204" pitchFamily="66" charset="0"/>
              </a:rPr>
              <a:t>Chromatin integrity</a:t>
            </a:r>
            <a:r>
              <a:rPr lang="en-US" altLang="en-US" b="1" dirty="0">
                <a:latin typeface="Comic Sans MS" panose="030F0702030302020204" pitchFamily="66" charset="0"/>
              </a:rPr>
              <a:t> and proper </a:t>
            </a:r>
            <a:r>
              <a:rPr lang="en-US" altLang="en-US" b="1" i="1" u="sng" dirty="0">
                <a:effectLst>
                  <a:outerShdw blurRad="38100" dist="38100" dir="2700000" algn="tl">
                    <a:srgbClr val="C0C0C0"/>
                  </a:outerShdw>
                </a:effectLst>
                <a:latin typeface="Comic Sans MS" panose="030F0702030302020204" pitchFamily="66" charset="0"/>
              </a:rPr>
              <a:t>nucleoprotein composition</a:t>
            </a:r>
            <a:r>
              <a:rPr lang="en-US" altLang="en-US" b="1" dirty="0">
                <a:latin typeface="Comic Sans MS" panose="030F0702030302020204" pitchFamily="66" charset="0"/>
              </a:rPr>
              <a:t> are prerequisites for normal sperm cell function. </a:t>
            </a:r>
          </a:p>
        </p:txBody>
      </p:sp>
      <p:sp>
        <p:nvSpPr>
          <p:cNvPr id="277509" name="Oval 5"/>
          <p:cNvSpPr>
            <a:spLocks noChangeArrowheads="1"/>
          </p:cNvSpPr>
          <p:nvPr/>
        </p:nvSpPr>
        <p:spPr bwMode="auto">
          <a:xfrm>
            <a:off x="2387600" y="3429000"/>
            <a:ext cx="2514600" cy="685800"/>
          </a:xfrm>
          <a:prstGeom prst="ellipse">
            <a:avLst/>
          </a:prstGeom>
          <a:noFill/>
          <a:ln w="28575">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7510" name="Rectangle 6"/>
          <p:cNvSpPr>
            <a:spLocks noChangeArrowheads="1"/>
          </p:cNvSpPr>
          <p:nvPr/>
        </p:nvSpPr>
        <p:spPr bwMode="auto">
          <a:xfrm>
            <a:off x="1943100" y="4587875"/>
            <a:ext cx="3581400"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altLang="en-US" sz="1600" b="1">
                <a:solidFill>
                  <a:srgbClr val="FF3300"/>
                </a:solidFill>
                <a:latin typeface="Comic Sans MS" panose="030F0702030302020204" pitchFamily="66" charset="0"/>
              </a:rPr>
              <a:t>Incomplete chromatin condensation &amp; persisting </a:t>
            </a:r>
            <a:r>
              <a:rPr lang="en-US" altLang="en-US" sz="1600" b="1" u="sng">
                <a:solidFill>
                  <a:srgbClr val="FF3300"/>
                </a:solidFill>
                <a:latin typeface="Comic Sans MS" panose="030F0702030302020204" pitchFamily="66" charset="0"/>
              </a:rPr>
              <a:t>DNA strand breaks</a:t>
            </a:r>
            <a:r>
              <a:rPr lang="en-US" altLang="en-US" sz="1600" b="1">
                <a:solidFill>
                  <a:srgbClr val="FF3300"/>
                </a:solidFill>
                <a:latin typeface="Comic Sans MS" panose="030F0702030302020204" pitchFamily="66" charset="0"/>
              </a:rPr>
              <a:t> </a:t>
            </a:r>
          </a:p>
        </p:txBody>
      </p:sp>
      <p:cxnSp>
        <p:nvCxnSpPr>
          <p:cNvPr id="277511" name="AutoShape 7"/>
          <p:cNvCxnSpPr>
            <a:cxnSpLocks noChangeShapeType="1"/>
            <a:stCxn id="277509" idx="4"/>
          </p:cNvCxnSpPr>
          <p:nvPr/>
        </p:nvCxnSpPr>
        <p:spPr bwMode="auto">
          <a:xfrm flipH="1">
            <a:off x="3552826" y="4129088"/>
            <a:ext cx="92075" cy="571500"/>
          </a:xfrm>
          <a:prstGeom prst="straightConnector1">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7512" name="Oval 8"/>
          <p:cNvSpPr>
            <a:spLocks noChangeArrowheads="1"/>
          </p:cNvSpPr>
          <p:nvPr/>
        </p:nvSpPr>
        <p:spPr bwMode="auto">
          <a:xfrm>
            <a:off x="5870575" y="3387725"/>
            <a:ext cx="3200400" cy="685800"/>
          </a:xfrm>
          <a:prstGeom prst="ellipse">
            <a:avLst/>
          </a:prstGeom>
          <a:noFill/>
          <a:ln w="28575">
            <a:solidFill>
              <a:srgbClr val="FF33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7513" name="Rectangle 9"/>
          <p:cNvSpPr>
            <a:spLocks noChangeArrowheads="1"/>
          </p:cNvSpPr>
          <p:nvPr/>
        </p:nvSpPr>
        <p:spPr bwMode="auto">
          <a:xfrm>
            <a:off x="6642100" y="4473576"/>
            <a:ext cx="3581400" cy="155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l"/>
            <a:r>
              <a:rPr lang="en-US" altLang="en-US" sz="1600" b="1">
                <a:solidFill>
                  <a:srgbClr val="FF3300"/>
                </a:solidFill>
                <a:latin typeface="Comic Sans MS" panose="030F0702030302020204" pitchFamily="66" charset="0"/>
              </a:rPr>
              <a:t>Compromised sperm nucleoprotein composition = </a:t>
            </a:r>
          </a:p>
          <a:p>
            <a:pPr algn="l"/>
            <a:r>
              <a:rPr lang="en-US" altLang="en-US" sz="1600" b="1" i="1" u="sng">
                <a:solidFill>
                  <a:srgbClr val="FF3300"/>
                </a:solidFill>
                <a:latin typeface="Comic Sans MS" panose="030F0702030302020204" pitchFamily="66" charset="0"/>
              </a:rPr>
              <a:t>increased ratio of nuclear histones to protamines (normal histone contents: 1-5% in mice, 5-15% in humans)</a:t>
            </a:r>
            <a:endParaRPr lang="en-US" altLang="en-US" sz="1600" b="1">
              <a:solidFill>
                <a:srgbClr val="FF3300"/>
              </a:solidFill>
              <a:latin typeface="Comic Sans MS" panose="030F0702030302020204" pitchFamily="66" charset="0"/>
            </a:endParaRPr>
          </a:p>
        </p:txBody>
      </p:sp>
      <p:cxnSp>
        <p:nvCxnSpPr>
          <p:cNvPr id="277514" name="AutoShape 10"/>
          <p:cNvCxnSpPr>
            <a:cxnSpLocks noChangeShapeType="1"/>
            <a:stCxn id="277512" idx="4"/>
          </p:cNvCxnSpPr>
          <p:nvPr/>
        </p:nvCxnSpPr>
        <p:spPr bwMode="auto">
          <a:xfrm>
            <a:off x="7470775" y="4087814"/>
            <a:ext cx="101600" cy="428625"/>
          </a:xfrm>
          <a:prstGeom prst="straightConnector1">
            <a:avLst/>
          </a:prstGeom>
          <a:noFill/>
          <a:ln w="28575">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7515" name="Text Box 11"/>
          <p:cNvSpPr txBox="1">
            <a:spLocks noChangeArrowheads="1"/>
          </p:cNvSpPr>
          <p:nvPr/>
        </p:nvSpPr>
        <p:spPr bwMode="auto">
          <a:xfrm>
            <a:off x="2197100" y="6045200"/>
            <a:ext cx="7926388" cy="461858"/>
          </a:xfrm>
          <a:prstGeom prst="rect">
            <a:avLst/>
          </a:prstGeom>
          <a:noFill/>
          <a:ln w="1905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lnSpc>
                <a:spcPct val="150000"/>
              </a:lnSpc>
            </a:pPr>
            <a:r>
              <a:rPr lang="en-US" altLang="en-US" b="1" i="1">
                <a:latin typeface="Comic Sans MS" panose="030F0702030302020204" pitchFamily="66" charset="0"/>
              </a:rPr>
              <a:t>Molecular mechanisms</a:t>
            </a:r>
            <a:r>
              <a:rPr lang="en-US" altLang="en-US" b="1">
                <a:latin typeface="Comic Sans MS" panose="030F0702030302020204" pitchFamily="66" charset="0"/>
              </a:rPr>
              <a:t> of sperm DNA remodeling not well understood</a:t>
            </a:r>
          </a:p>
        </p:txBody>
      </p:sp>
    </p:spTree>
    <p:extLst>
      <p:ext uri="{BB962C8B-B14F-4D97-AF65-F5344CB8AC3E}">
        <p14:creationId xmlns:p14="http://schemas.microsoft.com/office/powerpoint/2010/main" xmlns="" val="22801630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7510"/>
                                        </p:tgtEl>
                                        <p:attrNameLst>
                                          <p:attrName>style.visibility</p:attrName>
                                        </p:attrNameLst>
                                      </p:cBhvr>
                                      <p:to>
                                        <p:strVal val="visible"/>
                                      </p:to>
                                    </p:set>
                                    <p:animEffect transition="in" filter="dissolve">
                                      <p:cBhvr>
                                        <p:cTn id="7" dur="500"/>
                                        <p:tgtEl>
                                          <p:spTgt spid="277510"/>
                                        </p:tgtEl>
                                      </p:cBhvr>
                                    </p:animEffect>
                                  </p:childTnLst>
                                </p:cTn>
                              </p:par>
                              <p:par>
                                <p:cTn id="8" presetID="9" presetClass="entr" presetSubtype="0" fill="hold" nodeType="withEffect">
                                  <p:stCondLst>
                                    <p:cond delay="0"/>
                                  </p:stCondLst>
                                  <p:childTnLst>
                                    <p:set>
                                      <p:cBhvr>
                                        <p:cTn id="9" dur="1" fill="hold">
                                          <p:stCondLst>
                                            <p:cond delay="0"/>
                                          </p:stCondLst>
                                        </p:cTn>
                                        <p:tgtEl>
                                          <p:spTgt spid="277511"/>
                                        </p:tgtEl>
                                        <p:attrNameLst>
                                          <p:attrName>style.visibility</p:attrName>
                                        </p:attrNameLst>
                                      </p:cBhvr>
                                      <p:to>
                                        <p:strVal val="visible"/>
                                      </p:to>
                                    </p:set>
                                    <p:animEffect transition="in" filter="dissolve">
                                      <p:cBhvr>
                                        <p:cTn id="10" dur="500"/>
                                        <p:tgtEl>
                                          <p:spTgt spid="2775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77509"/>
                                        </p:tgtEl>
                                        <p:attrNameLst>
                                          <p:attrName>style.visibility</p:attrName>
                                        </p:attrNameLst>
                                      </p:cBhvr>
                                      <p:to>
                                        <p:strVal val="visible"/>
                                      </p:to>
                                    </p:set>
                                    <p:animEffect transition="in" filter="dissolve">
                                      <p:cBhvr>
                                        <p:cTn id="13" dur="500"/>
                                        <p:tgtEl>
                                          <p:spTgt spid="2775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7513"/>
                                        </p:tgtEl>
                                        <p:attrNameLst>
                                          <p:attrName>style.visibility</p:attrName>
                                        </p:attrNameLst>
                                      </p:cBhvr>
                                      <p:to>
                                        <p:strVal val="visible"/>
                                      </p:to>
                                    </p:set>
                                    <p:animEffect transition="in" filter="dissolve">
                                      <p:cBhvr>
                                        <p:cTn id="18" dur="500"/>
                                        <p:tgtEl>
                                          <p:spTgt spid="277513"/>
                                        </p:tgtEl>
                                      </p:cBhvr>
                                    </p:animEffect>
                                  </p:childTnLst>
                                </p:cTn>
                              </p:par>
                              <p:par>
                                <p:cTn id="19" presetID="9" presetClass="entr" presetSubtype="0" fill="hold" nodeType="withEffect">
                                  <p:stCondLst>
                                    <p:cond delay="0"/>
                                  </p:stCondLst>
                                  <p:childTnLst>
                                    <p:set>
                                      <p:cBhvr>
                                        <p:cTn id="20" dur="1" fill="hold">
                                          <p:stCondLst>
                                            <p:cond delay="0"/>
                                          </p:stCondLst>
                                        </p:cTn>
                                        <p:tgtEl>
                                          <p:spTgt spid="277514"/>
                                        </p:tgtEl>
                                        <p:attrNameLst>
                                          <p:attrName>style.visibility</p:attrName>
                                        </p:attrNameLst>
                                      </p:cBhvr>
                                      <p:to>
                                        <p:strVal val="visible"/>
                                      </p:to>
                                    </p:set>
                                    <p:animEffect transition="in" filter="dissolve">
                                      <p:cBhvr>
                                        <p:cTn id="21" dur="500"/>
                                        <p:tgtEl>
                                          <p:spTgt spid="2775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77512"/>
                                        </p:tgtEl>
                                        <p:attrNameLst>
                                          <p:attrName>style.visibility</p:attrName>
                                        </p:attrNameLst>
                                      </p:cBhvr>
                                      <p:to>
                                        <p:strVal val="visible"/>
                                      </p:to>
                                    </p:set>
                                    <p:animEffect transition="in" filter="dissolve">
                                      <p:cBhvr>
                                        <p:cTn id="24" dur="500"/>
                                        <p:tgtEl>
                                          <p:spTgt spid="2775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7515"/>
                                        </p:tgtEl>
                                        <p:attrNameLst>
                                          <p:attrName>style.visibility</p:attrName>
                                        </p:attrNameLst>
                                      </p:cBhvr>
                                      <p:to>
                                        <p:strVal val="visible"/>
                                      </p:to>
                                    </p:set>
                                    <p:animEffect transition="in" filter="fade">
                                      <p:cBhvr>
                                        <p:cTn id="29" dur="2000"/>
                                        <p:tgtEl>
                                          <p:spTgt spid="277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9" grpId="0" animBg="1"/>
      <p:bldP spid="277510" grpId="0"/>
      <p:bldP spid="277512" grpId="0" animBg="1"/>
      <p:bldP spid="277513" grpId="0"/>
      <p:bldP spid="2775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887DBBC-BCE4-4679-B033-903E9428BE9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473" y="0"/>
            <a:ext cx="12081164" cy="6959600"/>
          </a:xfrm>
          <a:prstGeom prst="rect">
            <a:avLst/>
          </a:prstGeom>
        </p:spPr>
      </p:pic>
    </p:spTree>
    <p:extLst>
      <p:ext uri="{BB962C8B-B14F-4D97-AF65-F5344CB8AC3E}">
        <p14:creationId xmlns:p14="http://schemas.microsoft.com/office/powerpoint/2010/main" xmlns="" val="210827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Gen-2\Desktop\New folder (3)\Untitled.jpg">
            <a:extLst>
              <a:ext uri="{FF2B5EF4-FFF2-40B4-BE49-F238E27FC236}">
                <a16:creationId xmlns:a16="http://schemas.microsoft.com/office/drawing/2014/main" xmlns="" id="{8745650A-6DB4-44F8-8CBA-BFB3FBB59DE3}"/>
              </a:ext>
            </a:extLst>
          </p:cNvPr>
          <p:cNvPicPr>
            <a:picLocks noGrp="1" noChangeAspect="1" noChangeArrowheads="1"/>
          </p:cNvPicPr>
          <p:nvPr>
            <p:ph idx="1"/>
          </p:nvPr>
        </p:nvPicPr>
        <p:blipFill>
          <a:blip r:embed="rId2"/>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xmlns="" val="18501650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6B2AC07-3712-4970-89B9-F51837A43554}"/>
              </a:ext>
            </a:extLst>
          </p:cNvPr>
          <p:cNvSpPr>
            <a:spLocks noGrp="1"/>
          </p:cNvSpPr>
          <p:nvPr>
            <p:ph idx="1"/>
          </p:nvPr>
        </p:nvSpPr>
        <p:spPr>
          <a:xfrm>
            <a:off x="369455" y="397164"/>
            <a:ext cx="11379200" cy="6197600"/>
          </a:xfrm>
        </p:spPr>
        <p:txBody>
          <a:bodyPr>
            <a:normAutofit/>
          </a:bodyPr>
          <a:lstStyle/>
          <a:p>
            <a:pPr algn="just">
              <a:spcBef>
                <a:spcPts val="1200"/>
              </a:spcBef>
              <a:spcAft>
                <a:spcPts val="1200"/>
              </a:spcAft>
            </a:pPr>
            <a:r>
              <a:rPr lang="en-US" sz="3600" dirty="0"/>
              <a:t>In general, this process </a:t>
            </a:r>
            <a:r>
              <a:rPr lang="en-US" sz="3600" dirty="0">
                <a:solidFill>
                  <a:srgbClr val="FF0066"/>
                </a:solidFill>
              </a:rPr>
              <a:t>activates</a:t>
            </a:r>
            <a:r>
              <a:rPr lang="en-US" sz="3600" dirty="0"/>
              <a:t> or </a:t>
            </a:r>
            <a:r>
              <a:rPr lang="en-US" sz="3600" dirty="0">
                <a:solidFill>
                  <a:srgbClr val="FF0066"/>
                </a:solidFill>
              </a:rPr>
              <a:t>suppresses</a:t>
            </a:r>
            <a:r>
              <a:rPr lang="en-US" sz="3600" dirty="0"/>
              <a:t> the </a:t>
            </a:r>
            <a:r>
              <a:rPr lang="en-US" sz="3600" dirty="0">
                <a:solidFill>
                  <a:srgbClr val="FF0066"/>
                </a:solidFill>
              </a:rPr>
              <a:t>expression</a:t>
            </a:r>
            <a:r>
              <a:rPr lang="en-US" sz="3600" dirty="0"/>
              <a:t> of genes, whose </a:t>
            </a:r>
            <a:r>
              <a:rPr lang="en-US" sz="3600" dirty="0">
                <a:solidFill>
                  <a:srgbClr val="FF0066"/>
                </a:solidFill>
              </a:rPr>
              <a:t>proper functioning </a:t>
            </a:r>
            <a:r>
              <a:rPr lang="en-US" sz="3600" dirty="0"/>
              <a:t>plays a part in the </a:t>
            </a:r>
            <a:r>
              <a:rPr lang="en-US" sz="3600" dirty="0">
                <a:solidFill>
                  <a:srgbClr val="FF0066"/>
                </a:solidFill>
              </a:rPr>
              <a:t>process of development and maturity of the gametes. </a:t>
            </a:r>
          </a:p>
          <a:p>
            <a:pPr algn="just">
              <a:spcBef>
                <a:spcPts val="1200"/>
              </a:spcBef>
              <a:spcAft>
                <a:spcPts val="1200"/>
              </a:spcAft>
            </a:pPr>
            <a:r>
              <a:rPr lang="en-US" sz="3600" dirty="0">
                <a:solidFill>
                  <a:srgbClr val="FF0066"/>
                </a:solidFill>
              </a:rPr>
              <a:t>The interesting spermatogenesis: chromatin is re-packaged</a:t>
            </a:r>
            <a:r>
              <a:rPr lang="en-US" sz="3600" dirty="0"/>
              <a:t>, 85 % of histones are replaced with protamine</a:t>
            </a:r>
          </a:p>
          <a:p>
            <a:pPr marL="0" indent="0" algn="just">
              <a:spcBef>
                <a:spcPts val="1200"/>
              </a:spcBef>
              <a:spcAft>
                <a:spcPts val="1200"/>
              </a:spcAft>
              <a:buNone/>
            </a:pPr>
            <a:r>
              <a:rPr lang="en-US" sz="3600" dirty="0"/>
              <a:t> &amp; </a:t>
            </a:r>
            <a:r>
              <a:rPr lang="en-US" sz="3600" dirty="0">
                <a:solidFill>
                  <a:srgbClr val="FF0000"/>
                </a:solidFill>
              </a:rPr>
              <a:t>entering </a:t>
            </a:r>
            <a:r>
              <a:rPr lang="en-US" sz="3600" dirty="0" err="1">
                <a:solidFill>
                  <a:srgbClr val="FF0000"/>
                </a:solidFill>
              </a:rPr>
              <a:t>Protamins</a:t>
            </a:r>
            <a:r>
              <a:rPr lang="en-US" sz="3600" dirty="0">
                <a:solidFill>
                  <a:srgbClr val="FF0000"/>
                </a:solidFill>
              </a:rPr>
              <a:t> to the chromatin of sperm stimulate DNA       compression</a:t>
            </a:r>
            <a:r>
              <a:rPr lang="en-US" sz="3600" dirty="0"/>
              <a:t>. </a:t>
            </a:r>
          </a:p>
          <a:p>
            <a:pPr marL="0" indent="0" algn="just">
              <a:spcBef>
                <a:spcPts val="1200"/>
              </a:spcBef>
              <a:spcAft>
                <a:spcPts val="1200"/>
              </a:spcAft>
              <a:buNone/>
            </a:pPr>
            <a:r>
              <a:rPr lang="en-US" sz="3600" b="1" dirty="0">
                <a:solidFill>
                  <a:srgbClr val="FF0000"/>
                </a:solidFill>
              </a:rPr>
              <a:t>This process is very important for spermatogenesis.</a:t>
            </a:r>
          </a:p>
        </p:txBody>
      </p:sp>
    </p:spTree>
    <p:extLst>
      <p:ext uri="{BB962C8B-B14F-4D97-AF65-F5344CB8AC3E}">
        <p14:creationId xmlns:p14="http://schemas.microsoft.com/office/powerpoint/2010/main" xmlns="" val="130595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644581" y="6192451"/>
            <a:ext cx="2008883"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200" dirty="0">
                <a:latin typeface="Comic Sans MS" pitchFamily="66" charset="0"/>
              </a:rPr>
              <a:t>(after Zhao et al., 2004 )</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05189" y="2662238"/>
            <a:ext cx="5248275" cy="306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up 2"/>
          <p:cNvGrpSpPr/>
          <p:nvPr/>
        </p:nvGrpSpPr>
        <p:grpSpPr>
          <a:xfrm>
            <a:off x="4373562" y="2178052"/>
            <a:ext cx="2030414" cy="1806575"/>
            <a:chOff x="2849562" y="2178051"/>
            <a:chExt cx="2030414" cy="1806575"/>
          </a:xfrm>
        </p:grpSpPr>
        <p:sp>
          <p:nvSpPr>
            <p:cNvPr id="3078" name="Text Box 6"/>
            <p:cNvSpPr txBox="1">
              <a:spLocks noChangeArrowheads="1"/>
            </p:cNvSpPr>
            <p:nvPr/>
          </p:nvSpPr>
          <p:spPr bwMode="auto">
            <a:xfrm>
              <a:off x="2849562" y="2178051"/>
              <a:ext cx="696913"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r>
                <a:rPr lang="en-US" b="1" dirty="0">
                  <a:solidFill>
                    <a:srgbClr val="006600"/>
                  </a:solidFill>
                  <a:effectLst>
                    <a:outerShdw blurRad="38100" dist="38100" dir="2700000" algn="tl">
                      <a:srgbClr val="C0C0C0"/>
                    </a:outerShdw>
                  </a:effectLst>
                </a:rPr>
                <a:t>PAR</a:t>
              </a:r>
            </a:p>
          </p:txBody>
        </p:sp>
        <p:sp>
          <p:nvSpPr>
            <p:cNvPr id="3079" name="AutoShape 7"/>
            <p:cNvSpPr>
              <a:spLocks noChangeArrowheads="1"/>
            </p:cNvSpPr>
            <p:nvPr/>
          </p:nvSpPr>
          <p:spPr bwMode="auto">
            <a:xfrm>
              <a:off x="3714751" y="2300288"/>
              <a:ext cx="1079500" cy="150813"/>
            </a:xfrm>
            <a:prstGeom prst="homePlate">
              <a:avLst>
                <a:gd name="adj" fmla="val 178947"/>
              </a:avLst>
            </a:prstGeom>
            <a:solidFill>
              <a:srgbClr val="00FF00">
                <a:alpha val="20000"/>
              </a:srgbClr>
            </a:solidFill>
            <a:ln w="28575">
              <a:solidFill>
                <a:srgbClr val="00FF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solidFill>
                  <a:schemeClr val="accent2"/>
                </a:solidFill>
              </a:endParaRPr>
            </a:p>
          </p:txBody>
        </p:sp>
        <p:sp>
          <p:nvSpPr>
            <p:cNvPr id="3082" name="Rectangle 10"/>
            <p:cNvSpPr>
              <a:spLocks noChangeArrowheads="1"/>
            </p:cNvSpPr>
            <p:nvPr/>
          </p:nvSpPr>
          <p:spPr bwMode="auto">
            <a:xfrm>
              <a:off x="3602038" y="2179638"/>
              <a:ext cx="1277938" cy="1804988"/>
            </a:xfrm>
            <a:prstGeom prst="rect">
              <a:avLst/>
            </a:prstGeom>
            <a:noFill/>
            <a:ln w="38100">
              <a:solidFill>
                <a:srgbClr val="FF33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solidFill>
                  <a:srgbClr val="FF3300"/>
                </a:solidFill>
              </a:endParaRPr>
            </a:p>
          </p:txBody>
        </p:sp>
      </p:grpSp>
      <p:pic>
        <p:nvPicPr>
          <p:cNvPr id="3083" name="Picture 11" descr="sperm chromatin"/>
          <p:cNvPicPr>
            <a:picLocks noChangeAspect="1" noChangeArrowheads="1"/>
          </p:cNvPicPr>
          <p:nvPr/>
        </p:nvPicPr>
        <p:blipFill>
          <a:blip r:embed="rId4">
            <a:extLst>
              <a:ext uri="{28A0092B-C50C-407E-A947-70E740481C1C}">
                <a14:useLocalDpi xmlns:a14="http://schemas.microsoft.com/office/drawing/2010/main" xmlns="" val="0"/>
              </a:ext>
            </a:extLst>
          </a:blip>
          <a:srcRect r="65866"/>
          <a:stretch>
            <a:fillRect/>
          </a:stretch>
        </p:blipFill>
        <p:spPr bwMode="auto">
          <a:xfrm>
            <a:off x="1747838" y="1314450"/>
            <a:ext cx="1687512" cy="5016500"/>
          </a:xfrm>
          <a:prstGeom prst="rect">
            <a:avLst/>
          </a:prstGeom>
          <a:noFill/>
          <a:extLst>
            <a:ext uri="{909E8E84-426E-40DD-AFC4-6F175D3DCCD1}">
              <a14:hiddenFill xmlns:a14="http://schemas.microsoft.com/office/drawing/2010/main" xmlns="">
                <a:solidFill>
                  <a:srgbClr val="FFFFFF"/>
                </a:solidFill>
              </a14:hiddenFill>
            </a:ext>
          </a:extLst>
        </p:spPr>
      </p:pic>
      <p:pic>
        <p:nvPicPr>
          <p:cNvPr id="3084" name="Picture 12" descr="sperm chromatin"/>
          <p:cNvPicPr>
            <a:picLocks noChangeAspect="1" noChangeArrowheads="1"/>
          </p:cNvPicPr>
          <p:nvPr/>
        </p:nvPicPr>
        <p:blipFill>
          <a:blip r:embed="rId4">
            <a:extLst>
              <a:ext uri="{28A0092B-C50C-407E-A947-70E740481C1C}">
                <a14:useLocalDpi xmlns:a14="http://schemas.microsoft.com/office/drawing/2010/main" xmlns="" val="0"/>
              </a:ext>
            </a:extLst>
          </a:blip>
          <a:srcRect l="61121"/>
          <a:stretch>
            <a:fillRect/>
          </a:stretch>
        </p:blipFill>
        <p:spPr bwMode="auto">
          <a:xfrm>
            <a:off x="8715376" y="1314450"/>
            <a:ext cx="1920875" cy="50165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6"/>
          <p:cNvSpPr txBox="1">
            <a:spLocks noChangeArrowheads="1"/>
          </p:cNvSpPr>
          <p:nvPr/>
        </p:nvSpPr>
        <p:spPr bwMode="auto">
          <a:xfrm>
            <a:off x="1876425" y="204144"/>
            <a:ext cx="84391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defTabSz="457200">
              <a:defRPr>
                <a:solidFill>
                  <a:schemeClr val="tx1"/>
                </a:solidFill>
                <a:latin typeface="Arial" charset="0"/>
              </a:defRPr>
            </a:lvl1pPr>
            <a:lvl2pPr marL="742950" indent="-285750" algn="l" defTabSz="457200">
              <a:defRPr>
                <a:solidFill>
                  <a:schemeClr val="tx1"/>
                </a:solidFill>
                <a:latin typeface="Arial" charset="0"/>
              </a:defRPr>
            </a:lvl2pPr>
            <a:lvl3pPr marL="1143000" indent="-228600" algn="l" defTabSz="457200">
              <a:defRPr>
                <a:solidFill>
                  <a:schemeClr val="tx1"/>
                </a:solidFill>
                <a:latin typeface="Arial" charset="0"/>
              </a:defRPr>
            </a:lvl3pPr>
            <a:lvl4pPr marL="1600200" indent="-228600" algn="l" defTabSz="457200">
              <a:defRPr>
                <a:solidFill>
                  <a:schemeClr val="tx1"/>
                </a:solidFill>
                <a:latin typeface="Arial" charset="0"/>
              </a:defRPr>
            </a:lvl4pPr>
            <a:lvl5pPr marL="2057400" indent="-228600" algn="l" defTabSz="4572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a:defRPr/>
            </a:pPr>
            <a:r>
              <a:rPr lang="en-US" sz="3200" b="1" dirty="0">
                <a:solidFill>
                  <a:srgbClr val="C00000"/>
                </a:solidFill>
                <a:effectLst>
                  <a:outerShdw blurRad="38100" dist="38100" dir="2700000" algn="tl">
                    <a:srgbClr val="C0C0C0"/>
                  </a:outerShdw>
                </a:effectLst>
                <a:latin typeface="Comic Sans MS" pitchFamily="66" charset="0"/>
              </a:rPr>
              <a:t>Chromatin remodeling in spermatogenesis</a:t>
            </a:r>
          </a:p>
        </p:txBody>
      </p:sp>
      <p:sp>
        <p:nvSpPr>
          <p:cNvPr id="14" name="TextBox 13"/>
          <p:cNvSpPr txBox="1"/>
          <p:nvPr/>
        </p:nvSpPr>
        <p:spPr>
          <a:xfrm>
            <a:off x="1747838" y="839832"/>
            <a:ext cx="8918595" cy="461665"/>
          </a:xfrm>
          <a:prstGeom prst="rect">
            <a:avLst/>
          </a:prstGeom>
          <a:noFill/>
        </p:spPr>
        <p:txBody>
          <a:bodyPr wrap="none" rtlCol="0">
            <a:spAutoFit/>
          </a:bodyPr>
          <a:lstStyle/>
          <a:p>
            <a:r>
              <a:rPr lang="en-US" sz="2400" dirty="0">
                <a:solidFill>
                  <a:srgbClr val="0000CC"/>
                </a:solidFill>
              </a:rPr>
              <a:t>“Spermatogenesis”: postmitotic phase of male germ cell development</a:t>
            </a:r>
          </a:p>
        </p:txBody>
      </p:sp>
      <p:pic>
        <p:nvPicPr>
          <p:cNvPr id="1026" name="Picture 2" descr="http://us.cdn2.123rf.com/168nwm/limbi007/limbi0071302/limbi007130200031/17726464-orange-cartoon-character-with-carton-with-assembly-line-white-background.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16689" y="1528762"/>
            <a:ext cx="1600200" cy="11334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557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3"/>
                                        </p:tgtEl>
                                        <p:attrNameLst>
                                          <p:attrName>style.visibility</p:attrName>
                                        </p:attrNameLst>
                                      </p:cBhvr>
                                      <p:to>
                                        <p:strVal val="visible"/>
                                      </p:to>
                                    </p:set>
                                    <p:animEffect transition="in" filter="fade">
                                      <p:cBhvr>
                                        <p:cTn id="7" dur="500"/>
                                        <p:tgtEl>
                                          <p:spTgt spid="30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4"/>
                                        </p:tgtEl>
                                        <p:attrNameLst>
                                          <p:attrName>style.visibility</p:attrName>
                                        </p:attrNameLst>
                                      </p:cBhvr>
                                      <p:to>
                                        <p:strVal val="visible"/>
                                      </p:to>
                                    </p:set>
                                    <p:animEffect transition="in" filter="fade">
                                      <p:cBhvr>
                                        <p:cTn id="12" dur="500"/>
                                        <p:tgtEl>
                                          <p:spTgt spid="30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40781507-296A-4E14-9692-654E9A6819A1}"/>
              </a:ext>
            </a:extLst>
          </p:cNvPr>
          <p:cNvSpPr>
            <a:spLocks noGrp="1"/>
          </p:cNvSpPr>
          <p:nvPr>
            <p:ph idx="1"/>
          </p:nvPr>
        </p:nvSpPr>
        <p:spPr>
          <a:xfrm>
            <a:off x="152401" y="396585"/>
            <a:ext cx="6248400" cy="1311565"/>
          </a:xfrm>
        </p:spPr>
        <p:txBody>
          <a:bodyPr>
            <a:normAutofit fontScale="92500" lnSpcReduction="20000"/>
          </a:bodyPr>
          <a:lstStyle/>
          <a:p>
            <a:r>
              <a:rPr lang="en-US" sz="3200" dirty="0"/>
              <a:t>Humans </a:t>
            </a:r>
            <a:r>
              <a:rPr lang="en-US" sz="3200" dirty="0">
                <a:solidFill>
                  <a:srgbClr val="00B0F0"/>
                </a:solidFill>
              </a:rPr>
              <a:t>250</a:t>
            </a:r>
            <a:r>
              <a:rPr lang="en-US" sz="3200" dirty="0"/>
              <a:t> different </a:t>
            </a:r>
            <a:r>
              <a:rPr lang="en-US" sz="3200" dirty="0">
                <a:solidFill>
                  <a:srgbClr val="00B0F0"/>
                </a:solidFill>
              </a:rPr>
              <a:t>cell types</a:t>
            </a:r>
            <a:r>
              <a:rPr lang="en-US" sz="3200" dirty="0"/>
              <a:t>.</a:t>
            </a:r>
          </a:p>
          <a:p>
            <a:r>
              <a:rPr lang="en-US" sz="3200" dirty="0">
                <a:solidFill>
                  <a:srgbClr val="00B0F0"/>
                </a:solidFill>
              </a:rPr>
              <a:t>contain exact same DNA &amp; same order</a:t>
            </a:r>
            <a:endParaRPr lang="en-US" sz="3200" dirty="0"/>
          </a:p>
        </p:txBody>
      </p:sp>
      <p:sp>
        <p:nvSpPr>
          <p:cNvPr id="6" name="AutoShape 4" descr="Image result for cells with  DNA">
            <a:extLst>
              <a:ext uri="{FF2B5EF4-FFF2-40B4-BE49-F238E27FC236}">
                <a16:creationId xmlns:a16="http://schemas.microsoft.com/office/drawing/2014/main" xmlns="" id="{F29AE87C-DCF8-4761-9D9E-6C5BCDEDDFD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cells with  DNA">
            <a:extLst>
              <a:ext uri="{FF2B5EF4-FFF2-40B4-BE49-F238E27FC236}">
                <a16:creationId xmlns:a16="http://schemas.microsoft.com/office/drawing/2014/main" xmlns="" id="{A931C12E-B037-46DC-9376-E090E04AA22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Related image">
            <a:extLst>
              <a:ext uri="{FF2B5EF4-FFF2-40B4-BE49-F238E27FC236}">
                <a16:creationId xmlns:a16="http://schemas.microsoft.com/office/drawing/2014/main" xmlns="" id="{BBE87B3B-F4DB-4128-B179-89A9390AE92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48400" y="396585"/>
            <a:ext cx="5791200" cy="914399"/>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2">
            <a:extLst>
              <a:ext uri="{FF2B5EF4-FFF2-40B4-BE49-F238E27FC236}">
                <a16:creationId xmlns:a16="http://schemas.microsoft.com/office/drawing/2014/main" xmlns="" id="{B0B35C14-30BF-4722-A085-E9A5B7294C59}"/>
              </a:ext>
            </a:extLst>
          </p:cNvPr>
          <p:cNvSpPr txBox="1">
            <a:spLocks/>
          </p:cNvSpPr>
          <p:nvPr/>
        </p:nvSpPr>
        <p:spPr>
          <a:xfrm>
            <a:off x="196645" y="1708150"/>
            <a:ext cx="11842954" cy="48681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Initially a </a:t>
            </a:r>
            <a:r>
              <a:rPr lang="en-US" sz="3600" dirty="0">
                <a:solidFill>
                  <a:srgbClr val="00B0F0"/>
                </a:solidFill>
              </a:rPr>
              <a:t>sigmoid cell </a:t>
            </a:r>
            <a:r>
              <a:rPr lang="en-US" sz="3600" dirty="0"/>
              <a:t>&amp; cell </a:t>
            </a:r>
            <a:r>
              <a:rPr lang="en-US" sz="3600" dirty="0">
                <a:solidFill>
                  <a:srgbClr val="00B0F0"/>
                </a:solidFill>
              </a:rPr>
              <a:t>multiplied</a:t>
            </a:r>
            <a:r>
              <a:rPr lang="en-US" sz="3600" dirty="0"/>
              <a:t> by </a:t>
            </a:r>
            <a:r>
              <a:rPr lang="en-US" sz="3600" dirty="0">
                <a:solidFill>
                  <a:srgbClr val="00B0F0"/>
                </a:solidFill>
              </a:rPr>
              <a:t>mitosis</a:t>
            </a:r>
            <a:r>
              <a:rPr lang="en-US" sz="3600" dirty="0"/>
              <a:t>, converted to a large number of cells are quite </a:t>
            </a:r>
            <a:r>
              <a:rPr lang="en-US" sz="3600" dirty="0">
                <a:solidFill>
                  <a:srgbClr val="00B0F0"/>
                </a:solidFill>
              </a:rPr>
              <a:t>similar</a:t>
            </a:r>
            <a:r>
              <a:rPr lang="en-US" sz="3600" dirty="0"/>
              <a:t>, </a:t>
            </a:r>
            <a:r>
              <a:rPr lang="en-US" sz="3600" dirty="0">
                <a:solidFill>
                  <a:srgbClr val="00B0F0"/>
                </a:solidFill>
              </a:rPr>
              <a:t>grouped together</a:t>
            </a:r>
            <a:r>
              <a:rPr lang="en-US" sz="3600" dirty="0"/>
              <a:t>, begins to create </a:t>
            </a:r>
            <a:r>
              <a:rPr lang="en-US" sz="3600" dirty="0">
                <a:solidFill>
                  <a:schemeClr val="accent6">
                    <a:lumMod val="75000"/>
                  </a:schemeClr>
                </a:solidFill>
              </a:rPr>
              <a:t>specific organs </a:t>
            </a:r>
            <a:r>
              <a:rPr lang="en-US" sz="3600" dirty="0"/>
              <a:t>by </a:t>
            </a:r>
            <a:r>
              <a:rPr lang="en-US" sz="3600" dirty="0">
                <a:solidFill>
                  <a:schemeClr val="accent6">
                    <a:lumMod val="75000"/>
                  </a:schemeClr>
                </a:solidFill>
              </a:rPr>
              <a:t>silencing the gene Specifics.</a:t>
            </a:r>
          </a:p>
          <a:p>
            <a:r>
              <a:rPr lang="en-US" sz="3600" dirty="0"/>
              <a:t>liver or nerve cells look different&amp; have different skills. </a:t>
            </a:r>
          </a:p>
          <a:p>
            <a:endParaRPr lang="en-US" sz="3600" dirty="0">
              <a:solidFill>
                <a:schemeClr val="accent6">
                  <a:lumMod val="75000"/>
                </a:schemeClr>
              </a:solidFill>
            </a:endParaRPr>
          </a:p>
          <a:p>
            <a:pPr algn="ctr"/>
            <a:r>
              <a:rPr lang="en-US" sz="3600" dirty="0">
                <a:solidFill>
                  <a:srgbClr val="FF0000"/>
                </a:solidFill>
              </a:rPr>
              <a:t>How they recognize that need to be categorized and what gene is active &amp; what gene is silenced to create a specific organ? !!</a:t>
            </a:r>
          </a:p>
        </p:txBody>
      </p:sp>
    </p:spTree>
    <p:extLst>
      <p:ext uri="{BB962C8B-B14F-4D97-AF65-F5344CB8AC3E}">
        <p14:creationId xmlns:p14="http://schemas.microsoft.com/office/powerpoint/2010/main" xmlns="" val="72972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p:cTn id="1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p:cTn id="20"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p:cTn id="27" dur="500" fill="hold"/>
                                        <p:tgtEl>
                                          <p:spTgt spid="11">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11">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A25135-16BA-4CF2-8845-2618002A3E0D}"/>
              </a:ext>
            </a:extLst>
          </p:cNvPr>
          <p:cNvSpPr>
            <a:spLocks noGrp="1"/>
          </p:cNvSpPr>
          <p:nvPr>
            <p:ph type="ctrTitle"/>
          </p:nvPr>
        </p:nvSpPr>
        <p:spPr>
          <a:xfrm>
            <a:off x="403123" y="0"/>
            <a:ext cx="9792929" cy="1004675"/>
          </a:xfrm>
        </p:spPr>
        <p:txBody>
          <a:bodyPr>
            <a:noAutofit/>
          </a:bodyPr>
          <a:lstStyle/>
          <a:p>
            <a:r>
              <a:rPr lang="en-US" sz="3200" b="1" dirty="0">
                <a:solidFill>
                  <a:srgbClr val="FF0066"/>
                </a:solidFill>
              </a:rPr>
              <a:t>epigenetic mechanism, several changes associated with </a:t>
            </a:r>
            <a:r>
              <a:rPr lang="en-US" sz="3400" b="1" dirty="0">
                <a:solidFill>
                  <a:srgbClr val="FF0066"/>
                </a:solidFill>
              </a:rPr>
              <a:t>infertility</a:t>
            </a:r>
            <a:endParaRPr lang="en-US" sz="3400" b="1" dirty="0"/>
          </a:p>
        </p:txBody>
      </p:sp>
      <p:sp>
        <p:nvSpPr>
          <p:cNvPr id="3" name="Subtitle 2">
            <a:extLst>
              <a:ext uri="{FF2B5EF4-FFF2-40B4-BE49-F238E27FC236}">
                <a16:creationId xmlns:a16="http://schemas.microsoft.com/office/drawing/2014/main" xmlns="" id="{7DAC8637-F0C8-4B52-9B61-99A8436211F1}"/>
              </a:ext>
            </a:extLst>
          </p:cNvPr>
          <p:cNvSpPr>
            <a:spLocks noGrp="1"/>
          </p:cNvSpPr>
          <p:nvPr>
            <p:ph type="subTitle" idx="1"/>
          </p:nvPr>
        </p:nvSpPr>
        <p:spPr>
          <a:xfrm>
            <a:off x="403123" y="1136072"/>
            <a:ext cx="11189109" cy="5603941"/>
          </a:xfrm>
        </p:spPr>
        <p:txBody>
          <a:bodyPr>
            <a:normAutofit/>
          </a:bodyPr>
          <a:lstStyle/>
          <a:p>
            <a:pPr marL="342900" indent="-342900" algn="l">
              <a:buFont typeface="Arial" panose="020B0604020202020204" pitchFamily="34" charset="0"/>
              <a:buChar char="•"/>
            </a:pPr>
            <a:r>
              <a:rPr lang="en-US" sz="3600" b="1" dirty="0">
                <a:solidFill>
                  <a:schemeClr val="accent1">
                    <a:lumMod val="75000"/>
                  </a:schemeClr>
                </a:solidFill>
              </a:rPr>
              <a:t>Male Infertility Methylation Changes</a:t>
            </a:r>
          </a:p>
          <a:p>
            <a:pPr algn="l"/>
            <a:r>
              <a:rPr lang="en-US" sz="2000" b="1" dirty="0">
                <a:solidFill>
                  <a:schemeClr val="accent1">
                    <a:lumMod val="75000"/>
                  </a:schemeClr>
                </a:solidFill>
              </a:rPr>
              <a:t>     </a:t>
            </a:r>
            <a:r>
              <a:rPr lang="en-US" dirty="0">
                <a:solidFill>
                  <a:schemeClr val="tx1">
                    <a:lumMod val="95000"/>
                    <a:lumOff val="5000"/>
                  </a:schemeClr>
                </a:solidFill>
              </a:rPr>
              <a:t>MTHFR, SFN, LIT1, NTF3, PAX8</a:t>
            </a:r>
            <a:endParaRPr lang="fa-IR" dirty="0">
              <a:solidFill>
                <a:schemeClr val="tx1">
                  <a:lumMod val="95000"/>
                  <a:lumOff val="5000"/>
                </a:schemeClr>
              </a:solidFill>
            </a:endParaRPr>
          </a:p>
          <a:p>
            <a:pPr marL="342900" indent="-342900" algn="l">
              <a:buFont typeface="Arial" panose="020B0604020202020204" pitchFamily="34" charset="0"/>
              <a:buChar char="•"/>
            </a:pPr>
            <a:r>
              <a:rPr lang="en-US" sz="3600" b="1" dirty="0">
                <a:solidFill>
                  <a:schemeClr val="accent1">
                    <a:lumMod val="75000"/>
                  </a:schemeClr>
                </a:solidFill>
              </a:rPr>
              <a:t>Changes in histone associated with male infertility:</a:t>
            </a:r>
            <a:endParaRPr lang="fa-IR" sz="3600" b="1" dirty="0">
              <a:solidFill>
                <a:schemeClr val="accent1">
                  <a:lumMod val="75000"/>
                </a:schemeClr>
              </a:solidFill>
            </a:endParaRPr>
          </a:p>
          <a:p>
            <a:pPr marL="571500" indent="-571500" algn="l">
              <a:buFont typeface="Arial" panose="020B0604020202020204" pitchFamily="34" charset="0"/>
              <a:buChar char="•"/>
            </a:pPr>
            <a:r>
              <a:rPr lang="en-US" sz="3600" dirty="0"/>
              <a:t>The study on </a:t>
            </a:r>
            <a:r>
              <a:rPr lang="en-US" sz="3600" dirty="0">
                <a:solidFill>
                  <a:srgbClr val="FF0000"/>
                </a:solidFill>
              </a:rPr>
              <a:t>mice</a:t>
            </a:r>
            <a:r>
              <a:rPr lang="en-US" sz="3600" dirty="0"/>
              <a:t> shows  a vital role of </a:t>
            </a:r>
            <a:r>
              <a:rPr lang="en-US" sz="3600" b="1" dirty="0">
                <a:solidFill>
                  <a:srgbClr val="FF0000"/>
                </a:solidFill>
              </a:rPr>
              <a:t>Jhmd2a( histone demethylase) </a:t>
            </a:r>
            <a:r>
              <a:rPr lang="en-US" sz="3600" dirty="0"/>
              <a:t> in process of Spermatogenesis.</a:t>
            </a:r>
          </a:p>
          <a:p>
            <a:pPr marL="571500" indent="-571500" algn="l">
              <a:buFont typeface="Arial" panose="020B0604020202020204" pitchFamily="34" charset="0"/>
              <a:buChar char="•"/>
            </a:pPr>
            <a:r>
              <a:rPr lang="en-US" sz="3600" dirty="0"/>
              <a:t>In </a:t>
            </a:r>
            <a:r>
              <a:rPr lang="en-US" sz="3600" dirty="0">
                <a:solidFill>
                  <a:srgbClr val="FF0000"/>
                </a:solidFill>
              </a:rPr>
              <a:t>regulating expression </a:t>
            </a:r>
            <a:r>
              <a:rPr lang="en-US" sz="3600" dirty="0"/>
              <a:t>of two </a:t>
            </a:r>
            <a:r>
              <a:rPr lang="en-US" sz="3600" dirty="0">
                <a:solidFill>
                  <a:srgbClr val="FF0000"/>
                </a:solidFill>
              </a:rPr>
              <a:t>genes </a:t>
            </a:r>
            <a:r>
              <a:rPr lang="en-US" sz="3600" dirty="0"/>
              <a:t>called</a:t>
            </a:r>
            <a:r>
              <a:rPr lang="en-US" sz="3600" dirty="0">
                <a:solidFill>
                  <a:srgbClr val="FF0000"/>
                </a:solidFill>
              </a:rPr>
              <a:t> </a:t>
            </a:r>
            <a:r>
              <a:rPr lang="en-US" sz="3600" b="1" dirty="0">
                <a:solidFill>
                  <a:srgbClr val="FF0000"/>
                </a:solidFill>
              </a:rPr>
              <a:t>Prm1</a:t>
            </a:r>
            <a:r>
              <a:rPr lang="en-US" sz="3600" dirty="0">
                <a:solidFill>
                  <a:srgbClr val="FF0000"/>
                </a:solidFill>
              </a:rPr>
              <a:t> </a:t>
            </a:r>
            <a:r>
              <a:rPr lang="en-US" sz="3600" dirty="0"/>
              <a:t>&amp; </a:t>
            </a:r>
            <a:r>
              <a:rPr lang="en-US" sz="3600" b="1" dirty="0">
                <a:solidFill>
                  <a:srgbClr val="FF0000"/>
                </a:solidFill>
              </a:rPr>
              <a:t>Tnp1</a:t>
            </a:r>
            <a:r>
              <a:rPr lang="en-US" sz="3600" dirty="0">
                <a:solidFill>
                  <a:srgbClr val="FF0000"/>
                </a:solidFill>
              </a:rPr>
              <a:t>.</a:t>
            </a:r>
          </a:p>
          <a:p>
            <a:pPr marL="571500" indent="-571500" algn="l">
              <a:buFont typeface="Arial" panose="020B0604020202020204" pitchFamily="34" charset="0"/>
              <a:buChar char="•"/>
            </a:pPr>
            <a:r>
              <a:rPr lang="en-US" sz="3600" dirty="0"/>
              <a:t>these genes are involved in the </a:t>
            </a:r>
            <a:r>
              <a:rPr lang="en-US" sz="3600" dirty="0">
                <a:solidFill>
                  <a:srgbClr val="FF0000"/>
                </a:solidFill>
              </a:rPr>
              <a:t>correct packaging </a:t>
            </a:r>
            <a:r>
              <a:rPr lang="en-US" sz="3600" dirty="0"/>
              <a:t>of </a:t>
            </a:r>
            <a:r>
              <a:rPr lang="en-US" sz="3600" dirty="0">
                <a:solidFill>
                  <a:srgbClr val="FF0000"/>
                </a:solidFill>
              </a:rPr>
              <a:t>chromatin </a:t>
            </a:r>
            <a:r>
              <a:rPr lang="en-US" sz="3600" dirty="0"/>
              <a:t>in the sperm</a:t>
            </a:r>
            <a:r>
              <a:rPr lang="fa-IR" sz="3600" dirty="0"/>
              <a:t>.</a:t>
            </a:r>
            <a:endParaRPr lang="en-US" sz="3600" dirty="0"/>
          </a:p>
        </p:txBody>
      </p:sp>
    </p:spTree>
    <p:extLst>
      <p:ext uri="{BB962C8B-B14F-4D97-AF65-F5344CB8AC3E}">
        <p14:creationId xmlns:p14="http://schemas.microsoft.com/office/powerpoint/2010/main" xmlns="" val="41638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A25135-16BA-4CF2-8845-2618002A3E0D}"/>
              </a:ext>
            </a:extLst>
          </p:cNvPr>
          <p:cNvSpPr>
            <a:spLocks noGrp="1"/>
          </p:cNvSpPr>
          <p:nvPr>
            <p:ph type="ctrTitle"/>
          </p:nvPr>
        </p:nvSpPr>
        <p:spPr>
          <a:xfrm>
            <a:off x="403123" y="110837"/>
            <a:ext cx="10994550" cy="969818"/>
          </a:xfrm>
        </p:spPr>
        <p:txBody>
          <a:bodyPr>
            <a:noAutofit/>
          </a:bodyPr>
          <a:lstStyle/>
          <a:p>
            <a:r>
              <a:rPr lang="en-US" sz="3200" b="1" dirty="0">
                <a:solidFill>
                  <a:srgbClr val="FF0066"/>
                </a:solidFill>
              </a:rPr>
              <a:t>epigenetic mechanism, several changes associated with </a:t>
            </a:r>
            <a:br>
              <a:rPr lang="en-US" sz="3200" b="1" dirty="0">
                <a:solidFill>
                  <a:srgbClr val="FF0066"/>
                </a:solidFill>
              </a:rPr>
            </a:br>
            <a:r>
              <a:rPr lang="en-US" sz="3200" b="1" dirty="0">
                <a:solidFill>
                  <a:srgbClr val="FF0066"/>
                </a:solidFill>
              </a:rPr>
              <a:t>infertility</a:t>
            </a:r>
            <a:endParaRPr lang="en-US" sz="3200" b="1" dirty="0"/>
          </a:p>
        </p:txBody>
      </p:sp>
      <p:sp>
        <p:nvSpPr>
          <p:cNvPr id="3" name="Subtitle 2">
            <a:extLst>
              <a:ext uri="{FF2B5EF4-FFF2-40B4-BE49-F238E27FC236}">
                <a16:creationId xmlns:a16="http://schemas.microsoft.com/office/drawing/2014/main" xmlns="" id="{7DAC8637-F0C8-4B52-9B61-99A8436211F1}"/>
              </a:ext>
            </a:extLst>
          </p:cNvPr>
          <p:cNvSpPr>
            <a:spLocks noGrp="1"/>
          </p:cNvSpPr>
          <p:nvPr>
            <p:ph type="subTitle" idx="1"/>
          </p:nvPr>
        </p:nvSpPr>
        <p:spPr>
          <a:xfrm>
            <a:off x="240145" y="1025018"/>
            <a:ext cx="11776364" cy="5578982"/>
          </a:xfrm>
        </p:spPr>
        <p:txBody>
          <a:bodyPr>
            <a:noAutofit/>
          </a:bodyPr>
          <a:lstStyle/>
          <a:p>
            <a:pPr marL="342900" indent="-342900" algn="l">
              <a:buFont typeface="Arial" panose="020B0604020202020204" pitchFamily="34" charset="0"/>
              <a:buChar char="•"/>
            </a:pPr>
            <a:r>
              <a:rPr lang="en-US" sz="3100" b="1" dirty="0">
                <a:solidFill>
                  <a:schemeClr val="accent1">
                    <a:lumMod val="75000"/>
                  </a:schemeClr>
                </a:solidFill>
              </a:rPr>
              <a:t>Relationship between Chromatin Changes and Male Infertility:</a:t>
            </a:r>
            <a:endParaRPr lang="fa-IR" sz="3100" b="1" dirty="0">
              <a:solidFill>
                <a:schemeClr val="accent1">
                  <a:lumMod val="75000"/>
                </a:schemeClr>
              </a:solidFill>
            </a:endParaRPr>
          </a:p>
          <a:p>
            <a:pPr marL="457200" indent="-457200" algn="l">
              <a:buFont typeface="Arial" panose="020B0604020202020204" pitchFamily="34" charset="0"/>
              <a:buChar char="•"/>
            </a:pPr>
            <a:r>
              <a:rPr lang="en-US" sz="3100" dirty="0">
                <a:solidFill>
                  <a:srgbClr val="0070C0"/>
                </a:solidFill>
              </a:rPr>
              <a:t>Protamine</a:t>
            </a:r>
            <a:r>
              <a:rPr lang="en-US" sz="3100" dirty="0"/>
              <a:t> before connecting to DNA is phosphorylated, At the same time, again </a:t>
            </a:r>
            <a:r>
              <a:rPr lang="en-US" sz="3100" dirty="0" err="1"/>
              <a:t>dephospho</a:t>
            </a:r>
            <a:r>
              <a:rPr lang="en-US" sz="3100" dirty="0"/>
              <a:t>.</a:t>
            </a:r>
          </a:p>
          <a:p>
            <a:pPr marL="457200" indent="-457200" algn="l">
              <a:buFont typeface="Arial" panose="020B0604020202020204" pitchFamily="34" charset="0"/>
              <a:buChar char="•"/>
            </a:pPr>
            <a:endParaRPr lang="en-US" sz="3100" dirty="0"/>
          </a:p>
          <a:p>
            <a:pPr marL="457200" indent="-457200" algn="l">
              <a:buFont typeface="Arial" panose="020B0604020202020204" pitchFamily="34" charset="0"/>
              <a:buChar char="•"/>
            </a:pPr>
            <a:r>
              <a:rPr lang="en-US" sz="3100" dirty="0">
                <a:solidFill>
                  <a:srgbClr val="FF0066"/>
                </a:solidFill>
              </a:rPr>
              <a:t>The </a:t>
            </a:r>
            <a:r>
              <a:rPr lang="en-US" sz="3100" dirty="0"/>
              <a:t>mutation in this protein causes a</a:t>
            </a:r>
            <a:r>
              <a:rPr lang="en-US" sz="3100" dirty="0">
                <a:solidFill>
                  <a:srgbClr val="FF0066"/>
                </a:solidFill>
              </a:rPr>
              <a:t> defective spermatogenesis &amp; infertility </a:t>
            </a:r>
            <a:r>
              <a:rPr lang="en-US" sz="3100" dirty="0"/>
              <a:t>in men. </a:t>
            </a:r>
          </a:p>
          <a:p>
            <a:pPr marL="457200" indent="-457200" algn="l">
              <a:buFont typeface="Arial" panose="020B0604020202020204" pitchFamily="34" charset="0"/>
              <a:buChar char="•"/>
            </a:pPr>
            <a:endParaRPr lang="en-US" sz="3100" dirty="0"/>
          </a:p>
          <a:p>
            <a:pPr marL="457200" indent="-457200" algn="l">
              <a:buFont typeface="Arial" panose="020B0604020202020204" pitchFamily="34" charset="0"/>
              <a:buChar char="•"/>
            </a:pPr>
            <a:r>
              <a:rPr lang="en-US" sz="3100" dirty="0"/>
              <a:t>Since </a:t>
            </a:r>
            <a:r>
              <a:rPr lang="en-US" sz="3100" dirty="0">
                <a:solidFill>
                  <a:srgbClr val="FF0000"/>
                </a:solidFill>
              </a:rPr>
              <a:t>protamine type 1 and type 2 are critical </a:t>
            </a:r>
            <a:r>
              <a:rPr lang="en-US" sz="3100" dirty="0"/>
              <a:t>for </a:t>
            </a:r>
            <a:r>
              <a:rPr lang="en-US" sz="3100" dirty="0">
                <a:solidFill>
                  <a:srgbClr val="FF0000"/>
                </a:solidFill>
              </a:rPr>
              <a:t>sperm function</a:t>
            </a:r>
            <a:r>
              <a:rPr lang="en-US" sz="3100" dirty="0"/>
              <a:t>, </a:t>
            </a:r>
            <a:r>
              <a:rPr lang="en-US" sz="3100" dirty="0" err="1"/>
              <a:t>uncorrect</a:t>
            </a:r>
            <a:r>
              <a:rPr lang="en-US" sz="3100" dirty="0"/>
              <a:t> mode for this genes make the </a:t>
            </a:r>
            <a:r>
              <a:rPr lang="en-US" sz="3100" dirty="0">
                <a:solidFill>
                  <a:srgbClr val="FF0000"/>
                </a:solidFill>
              </a:rPr>
              <a:t>chromatin structure unnatural and damage </a:t>
            </a:r>
            <a:r>
              <a:rPr lang="en-US" sz="3100" dirty="0"/>
              <a:t>the DNA &amp; these events cause </a:t>
            </a:r>
            <a:r>
              <a:rPr lang="en-US" sz="3100" dirty="0">
                <a:solidFill>
                  <a:srgbClr val="FF0000"/>
                </a:solidFill>
              </a:rPr>
              <a:t>infertility</a:t>
            </a:r>
            <a:r>
              <a:rPr lang="en-US" sz="3100" dirty="0"/>
              <a:t>.</a:t>
            </a:r>
          </a:p>
        </p:txBody>
      </p:sp>
    </p:spTree>
    <p:extLst>
      <p:ext uri="{BB962C8B-B14F-4D97-AF65-F5344CB8AC3E}">
        <p14:creationId xmlns:p14="http://schemas.microsoft.com/office/powerpoint/2010/main" xmlns="" val="5465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en-2\Desktop\New folder (3)\fgene-02-00028-g001.jpg"/>
          <p:cNvPicPr>
            <a:picLocks noGrp="1" noChangeAspect="1" noChangeArrowheads="1"/>
          </p:cNvPicPr>
          <p:nvPr>
            <p:ph idx="1"/>
          </p:nvPr>
        </p:nvPicPr>
        <p:blipFill>
          <a:blip r:embed="rId2"/>
          <a:srcRect/>
          <a:stretch>
            <a:fillRect/>
          </a:stretch>
        </p:blipFill>
        <p:spPr bwMode="auto">
          <a:xfrm>
            <a:off x="138545" y="0"/>
            <a:ext cx="11901055" cy="6858000"/>
          </a:xfrm>
          <a:prstGeom prst="rect">
            <a:avLst/>
          </a:prstGeom>
          <a:noFill/>
        </p:spPr>
      </p:pic>
    </p:spTree>
    <p:extLst>
      <p:ext uri="{BB962C8B-B14F-4D97-AF65-F5344CB8AC3E}">
        <p14:creationId xmlns:p14="http://schemas.microsoft.com/office/powerpoint/2010/main" xmlns="" val="200676216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Gen-2\Desktop\New folder (3)\fgene-02-00028-g002.jpg"/>
          <p:cNvPicPr>
            <a:picLocks noGrp="1" noChangeAspect="1" noChangeArrowheads="1"/>
          </p:cNvPicPr>
          <p:nvPr>
            <p:ph idx="1"/>
          </p:nvPr>
        </p:nvPicPr>
        <p:blipFill>
          <a:blip r:embed="rId2"/>
          <a:srcRect/>
          <a:stretch>
            <a:fillRect/>
          </a:stretch>
        </p:blipFill>
        <p:spPr bwMode="auto">
          <a:xfrm>
            <a:off x="152399" y="360218"/>
            <a:ext cx="11887201" cy="6069178"/>
          </a:xfrm>
          <a:prstGeom prst="rect">
            <a:avLst/>
          </a:prstGeom>
          <a:noFill/>
        </p:spPr>
      </p:pic>
    </p:spTree>
    <p:extLst>
      <p:ext uri="{BB962C8B-B14F-4D97-AF65-F5344CB8AC3E}">
        <p14:creationId xmlns:p14="http://schemas.microsoft.com/office/powerpoint/2010/main" xmlns="" val="3142369248"/>
      </p:ext>
    </p:extLst>
  </p:cSld>
  <p:clrMapOvr>
    <a:masterClrMapping/>
  </p:clrMapOvr>
  <p:transition spd="slow">
    <p:push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FF917-561D-45BA-BFEC-ABD53583AA5F}"/>
              </a:ext>
            </a:extLst>
          </p:cNvPr>
          <p:cNvSpPr>
            <a:spLocks noGrp="1"/>
          </p:cNvSpPr>
          <p:nvPr>
            <p:ph type="title"/>
          </p:nvPr>
        </p:nvSpPr>
        <p:spPr/>
        <p:txBody>
          <a:bodyPr>
            <a:normAutofit fontScale="90000"/>
          </a:bodyPr>
          <a:lstStyle/>
          <a:p>
            <a:pPr algn="ctr"/>
            <a:r>
              <a:rPr lang="en-US" b="1" dirty="0">
                <a:solidFill>
                  <a:srgbClr val="FF0000"/>
                </a:solidFill>
                <a:latin typeface="Times" panose="02020603050405020304" pitchFamily="18" charset="0"/>
                <a:cs typeface="Times" panose="02020603050405020304" pitchFamily="18" charset="0"/>
              </a:rPr>
              <a:t>Implications for the theory of heredity and human health</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5EDD1C72-BEF3-4C19-B438-22E877AAF8E2}"/>
              </a:ext>
            </a:extLst>
          </p:cNvPr>
          <p:cNvSpPr>
            <a:spLocks noGrp="1"/>
          </p:cNvSpPr>
          <p:nvPr>
            <p:ph idx="1"/>
          </p:nvPr>
        </p:nvSpPr>
        <p:spPr>
          <a:xfrm>
            <a:off x="489527" y="1477818"/>
            <a:ext cx="11425382" cy="4941455"/>
          </a:xfrm>
        </p:spPr>
        <p:txBody>
          <a:bodyPr>
            <a:noAutofit/>
          </a:bodyPr>
          <a:lstStyle/>
          <a:p>
            <a:r>
              <a:rPr lang="en-US" sz="3200" dirty="0"/>
              <a:t>We inherit </a:t>
            </a:r>
            <a:r>
              <a:rPr lang="en-US" sz="3200" dirty="0">
                <a:solidFill>
                  <a:srgbClr val="FF0000"/>
                </a:solidFill>
              </a:rPr>
              <a:t>more than just genes</a:t>
            </a:r>
            <a:r>
              <a:rPr lang="en-US" sz="3200" dirty="0"/>
              <a:t> from our parents.</a:t>
            </a:r>
          </a:p>
          <a:p>
            <a:r>
              <a:rPr lang="en-US" sz="3200" dirty="0"/>
              <a:t>We also get </a:t>
            </a:r>
            <a:r>
              <a:rPr lang="en-US" sz="3200" dirty="0">
                <a:solidFill>
                  <a:srgbClr val="FF0000"/>
                </a:solidFill>
              </a:rPr>
              <a:t>important gene regulation machinery </a:t>
            </a:r>
            <a:r>
              <a:rPr lang="en-US" sz="3200" dirty="0"/>
              <a:t>that influenced by </a:t>
            </a:r>
            <a:r>
              <a:rPr lang="en-US" sz="3200" dirty="0">
                <a:solidFill>
                  <a:srgbClr val="FF0000"/>
                </a:solidFill>
              </a:rPr>
              <a:t>environment</a:t>
            </a:r>
            <a:r>
              <a:rPr lang="en-US" sz="3200" dirty="0"/>
              <a:t> and individual lifestyle. </a:t>
            </a:r>
          </a:p>
          <a:p>
            <a:r>
              <a:rPr lang="en-US" sz="3200" dirty="0">
                <a:solidFill>
                  <a:srgbClr val="FF0000"/>
                </a:solidFill>
              </a:rPr>
              <a:t>Acquired environmental adaptations </a:t>
            </a:r>
            <a:r>
              <a:rPr lang="en-US" sz="3200" dirty="0"/>
              <a:t>can be passed over the germ line to our offspring.</a:t>
            </a:r>
          </a:p>
          <a:p>
            <a:r>
              <a:rPr lang="en-US" sz="3200" dirty="0"/>
              <a:t>Since the </a:t>
            </a:r>
            <a:r>
              <a:rPr lang="en-US" sz="3200" dirty="0">
                <a:solidFill>
                  <a:srgbClr val="FF0000"/>
                </a:solidFill>
              </a:rPr>
              <a:t>disruption of epigenetic mechanisms</a:t>
            </a:r>
            <a:r>
              <a:rPr lang="en-US" sz="3200" dirty="0"/>
              <a:t> may cause diseases such as </a:t>
            </a:r>
            <a:r>
              <a:rPr lang="en-US" sz="3200" dirty="0">
                <a:solidFill>
                  <a:srgbClr val="FF0000"/>
                </a:solidFill>
              </a:rPr>
              <a:t>cancer, diabetes and autoimmune disorders</a:t>
            </a:r>
            <a:r>
              <a:rPr lang="en-US" sz="3200" dirty="0"/>
              <a:t>, these new findings could have </a:t>
            </a:r>
            <a:r>
              <a:rPr lang="en-US" sz="3200" dirty="0">
                <a:solidFill>
                  <a:srgbClr val="FF0000"/>
                </a:solidFill>
              </a:rPr>
              <a:t>implications for human health</a:t>
            </a:r>
            <a:r>
              <a:rPr lang="en-US" sz="3200" dirty="0"/>
              <a:t>.</a:t>
            </a:r>
          </a:p>
          <a:p>
            <a:endParaRPr lang="en-US" sz="3200" dirty="0"/>
          </a:p>
          <a:p>
            <a:endParaRPr lang="en-US" sz="3200" dirty="0"/>
          </a:p>
        </p:txBody>
      </p:sp>
    </p:spTree>
    <p:extLst>
      <p:ext uri="{BB962C8B-B14F-4D97-AF65-F5344CB8AC3E}">
        <p14:creationId xmlns:p14="http://schemas.microsoft.com/office/powerpoint/2010/main" xmlns="" val="369084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F71CDC-9614-4F8F-9815-DA71FC9C6757}"/>
              </a:ext>
            </a:extLst>
          </p:cNvPr>
          <p:cNvSpPr>
            <a:spLocks noGrp="1"/>
          </p:cNvSpPr>
          <p:nvPr>
            <p:ph idx="1"/>
          </p:nvPr>
        </p:nvSpPr>
        <p:spPr>
          <a:xfrm>
            <a:off x="379003" y="443345"/>
            <a:ext cx="9919883" cy="6220315"/>
          </a:xfrm>
        </p:spPr>
        <p:txBody>
          <a:bodyPr>
            <a:normAutofit/>
          </a:bodyPr>
          <a:lstStyle/>
          <a:p>
            <a:r>
              <a:rPr lang="en-US" sz="3600" dirty="0">
                <a:solidFill>
                  <a:srgbClr val="00B050"/>
                </a:solidFill>
              </a:rPr>
              <a:t>Epigenetic molecular tags are reversible</a:t>
            </a:r>
            <a:r>
              <a:rPr lang="en-US" sz="3600" dirty="0"/>
              <a:t>. </a:t>
            </a:r>
          </a:p>
          <a:p>
            <a:r>
              <a:rPr lang="en-US" sz="3600" dirty="0">
                <a:solidFill>
                  <a:srgbClr val="92D050"/>
                </a:solidFill>
              </a:rPr>
              <a:t>Like DNA, they are not a steady form of inheritance</a:t>
            </a:r>
            <a:r>
              <a:rPr lang="en-US" sz="3600" dirty="0"/>
              <a:t>. </a:t>
            </a:r>
          </a:p>
          <a:p>
            <a:r>
              <a:rPr lang="en-US" sz="3600" dirty="0">
                <a:solidFill>
                  <a:srgbClr val="FF0066"/>
                </a:solidFill>
              </a:rPr>
              <a:t>Maybe you get some molecular labels, but put them in better labels throughout your life.</a:t>
            </a:r>
          </a:p>
          <a:p>
            <a:r>
              <a:rPr lang="en-US" sz="3600" dirty="0">
                <a:solidFill>
                  <a:srgbClr val="00B0F0"/>
                </a:solidFill>
              </a:rPr>
              <a:t>Sometimes behavioral changes or medications may also be used to restore unwanted epigenetic changes. </a:t>
            </a:r>
          </a:p>
          <a:p>
            <a:r>
              <a:rPr lang="en-US" sz="3600" dirty="0">
                <a:solidFill>
                  <a:srgbClr val="C00000"/>
                </a:solidFill>
              </a:rPr>
              <a:t>As a result, scientists are likely to remove harmful epigenetic indices from DNA individuals (epidrug).</a:t>
            </a:r>
          </a:p>
        </p:txBody>
      </p:sp>
      <p:pic>
        <p:nvPicPr>
          <p:cNvPr id="3074" name="Picture 2" descr="Related image">
            <a:extLst>
              <a:ext uri="{FF2B5EF4-FFF2-40B4-BE49-F238E27FC236}">
                <a16:creationId xmlns:a16="http://schemas.microsoft.com/office/drawing/2014/main" xmlns="" id="{C923B16B-04F2-4FDF-BA50-64230EB18DA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298886" y="310917"/>
            <a:ext cx="1514111" cy="32581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085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CFBD2-D7F1-4AD7-97F1-9398B3C43B50}"/>
              </a:ext>
            </a:extLst>
          </p:cNvPr>
          <p:cNvSpPr>
            <a:spLocks noGrp="1"/>
          </p:cNvSpPr>
          <p:nvPr>
            <p:ph type="title"/>
          </p:nvPr>
        </p:nvSpPr>
        <p:spPr/>
        <p:txBody>
          <a:bodyPr>
            <a:normAutofit/>
          </a:bodyPr>
          <a:lstStyle/>
          <a:p>
            <a:pPr algn="ctr"/>
            <a:r>
              <a:rPr lang="fa-IR" sz="6600" dirty="0">
                <a:solidFill>
                  <a:srgbClr val="C00000"/>
                </a:solidFill>
                <a:latin typeface="Algerian" panose="04020705040A02060702" pitchFamily="82" charset="0"/>
              </a:rPr>
              <a:t>سپاس از توجه تان</a:t>
            </a:r>
            <a:endParaRPr lang="en-US" sz="6600" dirty="0">
              <a:solidFill>
                <a:srgbClr val="C00000"/>
              </a:solidFill>
              <a:latin typeface="Algerian" panose="04020705040A02060702" pitchFamily="82" charset="0"/>
            </a:endParaRPr>
          </a:p>
        </p:txBody>
      </p:sp>
      <p:pic>
        <p:nvPicPr>
          <p:cNvPr id="5" name="Content Placeholder 4">
            <a:extLst>
              <a:ext uri="{FF2B5EF4-FFF2-40B4-BE49-F238E27FC236}">
                <a16:creationId xmlns:a16="http://schemas.microsoft.com/office/drawing/2014/main" xmlns="" id="{F9A89CB1-042A-47EE-BFF2-FA499F6FC89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999344" y="1690688"/>
            <a:ext cx="6871856" cy="5132459"/>
          </a:xfrm>
        </p:spPr>
      </p:pic>
      <p:pic>
        <p:nvPicPr>
          <p:cNvPr id="7" name="Picture 6">
            <a:extLst>
              <a:ext uri="{FF2B5EF4-FFF2-40B4-BE49-F238E27FC236}">
                <a16:creationId xmlns:a16="http://schemas.microsoft.com/office/drawing/2014/main" xmlns="" id="{A97445F5-308C-4642-9C47-E9FE18FFF89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9244" y="3571875"/>
            <a:ext cx="2857500" cy="2762250"/>
          </a:xfrm>
          <a:prstGeom prst="rect">
            <a:avLst/>
          </a:prstGeom>
        </p:spPr>
      </p:pic>
    </p:spTree>
    <p:extLst>
      <p:ext uri="{BB962C8B-B14F-4D97-AF65-F5344CB8AC3E}">
        <p14:creationId xmlns:p14="http://schemas.microsoft.com/office/powerpoint/2010/main" xmlns="" val="15973095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40781507-296A-4E14-9692-654E9A6819A1}"/>
              </a:ext>
            </a:extLst>
          </p:cNvPr>
          <p:cNvSpPr>
            <a:spLocks noGrp="1"/>
          </p:cNvSpPr>
          <p:nvPr>
            <p:ph idx="1"/>
          </p:nvPr>
        </p:nvSpPr>
        <p:spPr>
          <a:xfrm>
            <a:off x="174523" y="103240"/>
            <a:ext cx="5995368" cy="1319160"/>
          </a:xfrm>
        </p:spPr>
        <p:txBody>
          <a:bodyPr>
            <a:normAutofit/>
          </a:bodyPr>
          <a:lstStyle/>
          <a:p>
            <a:pPr marL="0" indent="0">
              <a:buNone/>
            </a:pPr>
            <a:r>
              <a:rPr lang="en-US" sz="3600" b="1" dirty="0">
                <a:solidFill>
                  <a:srgbClr val="FF0000"/>
                </a:solidFill>
              </a:rPr>
              <a:t>What makes the difference is a process called epigenetics</a:t>
            </a:r>
            <a:r>
              <a:rPr lang="en-US" sz="3600" dirty="0"/>
              <a:t>. </a:t>
            </a:r>
          </a:p>
        </p:txBody>
      </p:sp>
      <p:sp>
        <p:nvSpPr>
          <p:cNvPr id="6" name="AutoShape 4" descr="Image result for cells with  DNA">
            <a:extLst>
              <a:ext uri="{FF2B5EF4-FFF2-40B4-BE49-F238E27FC236}">
                <a16:creationId xmlns:a16="http://schemas.microsoft.com/office/drawing/2014/main" xmlns="" id="{F29AE87C-DCF8-4761-9D9E-6C5BCDEDDFD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cells with  DNA">
            <a:extLst>
              <a:ext uri="{FF2B5EF4-FFF2-40B4-BE49-F238E27FC236}">
                <a16:creationId xmlns:a16="http://schemas.microsoft.com/office/drawing/2014/main" xmlns="" id="{A931C12E-B037-46DC-9376-E090E04AA22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0" name="Picture 10" descr="Related image">
            <a:extLst>
              <a:ext uri="{FF2B5EF4-FFF2-40B4-BE49-F238E27FC236}">
                <a16:creationId xmlns:a16="http://schemas.microsoft.com/office/drawing/2014/main" xmlns="" id="{BBE87B3B-F4DB-4128-B179-89A9390AE92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69891" y="268191"/>
            <a:ext cx="5791200" cy="9143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a:extLst>
              <a:ext uri="{FF2B5EF4-FFF2-40B4-BE49-F238E27FC236}">
                <a16:creationId xmlns:a16="http://schemas.microsoft.com/office/drawing/2014/main" xmlns="" id="{5E6BA588-F482-4F26-82B2-0A486D8DC67F}"/>
              </a:ext>
            </a:extLst>
          </p:cNvPr>
          <p:cNvSpPr txBox="1">
            <a:spLocks/>
          </p:cNvSpPr>
          <p:nvPr/>
        </p:nvSpPr>
        <p:spPr>
          <a:xfrm>
            <a:off x="118137" y="2530763"/>
            <a:ext cx="11935318" cy="40590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3600" dirty="0"/>
              <a:t>Epigenetic</a:t>
            </a:r>
            <a:r>
              <a:rPr lang="en-US" sz="3600" dirty="0">
                <a:solidFill>
                  <a:schemeClr val="accent6">
                    <a:lumMod val="60000"/>
                    <a:lumOff val="40000"/>
                  </a:schemeClr>
                </a:solidFill>
              </a:rPr>
              <a:t> marks</a:t>
            </a:r>
            <a:r>
              <a:rPr lang="en-US" sz="3600" dirty="0"/>
              <a:t> can also change throughout life in responses to </a:t>
            </a:r>
            <a:r>
              <a:rPr lang="en-US" sz="3600" dirty="0">
                <a:solidFill>
                  <a:schemeClr val="accent6">
                    <a:lumMod val="60000"/>
                    <a:lumOff val="40000"/>
                  </a:schemeClr>
                </a:solidFill>
              </a:rPr>
              <a:t>environment</a:t>
            </a:r>
            <a:r>
              <a:rPr lang="en-US" sz="3600" dirty="0"/>
              <a:t> or lifestyle. </a:t>
            </a:r>
          </a:p>
          <a:p>
            <a:pPr>
              <a:lnSpc>
                <a:spcPct val="100000"/>
              </a:lnSpc>
            </a:pPr>
            <a:r>
              <a:rPr lang="en-US" sz="3600" dirty="0"/>
              <a:t>For example, </a:t>
            </a:r>
            <a:r>
              <a:rPr lang="en-US" sz="3600" dirty="0">
                <a:solidFill>
                  <a:srgbClr val="00B0F0"/>
                </a:solidFill>
              </a:rPr>
              <a:t>smoking changes the epigenetic makeup of lung cells</a:t>
            </a:r>
            <a:r>
              <a:rPr lang="en-US" sz="3600" dirty="0"/>
              <a:t>, eventually leading to </a:t>
            </a:r>
            <a:r>
              <a:rPr lang="en-US" sz="3600" b="1" dirty="0">
                <a:solidFill>
                  <a:srgbClr val="00B0F0"/>
                </a:solidFill>
              </a:rPr>
              <a:t>cancer</a:t>
            </a:r>
            <a:r>
              <a:rPr lang="en-US" sz="3600" dirty="0"/>
              <a:t>.</a:t>
            </a:r>
          </a:p>
          <a:p>
            <a:pPr>
              <a:lnSpc>
                <a:spcPct val="100000"/>
              </a:lnSpc>
            </a:pPr>
            <a:r>
              <a:rPr lang="en-US" sz="3600" dirty="0"/>
              <a:t> Other influences of external stimuli like </a:t>
            </a:r>
            <a:r>
              <a:rPr lang="en-US" sz="3600" b="1" dirty="0">
                <a:solidFill>
                  <a:schemeClr val="accent6">
                    <a:lumMod val="60000"/>
                    <a:lumOff val="40000"/>
                  </a:schemeClr>
                </a:solidFill>
              </a:rPr>
              <a:t>stress, disease or diet </a:t>
            </a:r>
            <a:r>
              <a:rPr lang="en-US" sz="3600" dirty="0"/>
              <a:t>are also supposed to be stored in the </a:t>
            </a:r>
            <a:r>
              <a:rPr lang="en-US" sz="3600" b="1" dirty="0">
                <a:solidFill>
                  <a:srgbClr val="00B0F0"/>
                </a:solidFill>
              </a:rPr>
              <a:t>epigenetic memory of cells</a:t>
            </a:r>
            <a:r>
              <a:rPr lang="en-US" sz="3600" dirty="0"/>
              <a:t>.</a:t>
            </a:r>
          </a:p>
          <a:p>
            <a:pPr>
              <a:lnSpc>
                <a:spcPct val="100000"/>
              </a:lnSpc>
            </a:pPr>
            <a:endParaRPr lang="en-US" sz="3600" dirty="0"/>
          </a:p>
        </p:txBody>
      </p:sp>
      <p:sp>
        <p:nvSpPr>
          <p:cNvPr id="9" name="Content Placeholder 2">
            <a:extLst>
              <a:ext uri="{FF2B5EF4-FFF2-40B4-BE49-F238E27FC236}">
                <a16:creationId xmlns:a16="http://schemas.microsoft.com/office/drawing/2014/main" xmlns="" id="{AFCE3C52-2386-48F7-AC8C-38A59EEA8698}"/>
              </a:ext>
            </a:extLst>
          </p:cNvPr>
          <p:cNvSpPr txBox="1">
            <a:spLocks/>
          </p:cNvSpPr>
          <p:nvPr/>
        </p:nvSpPr>
        <p:spPr>
          <a:xfrm>
            <a:off x="193479" y="1316183"/>
            <a:ext cx="11767612" cy="11499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400" dirty="0"/>
              <a:t>Epigenetic modifications create, </a:t>
            </a:r>
            <a:r>
              <a:rPr lang="en-US" sz="3400" dirty="0">
                <a:solidFill>
                  <a:srgbClr val="00B0F0"/>
                </a:solidFill>
              </a:rPr>
              <a:t>patterns of active and inactive </a:t>
            </a:r>
            <a:r>
              <a:rPr lang="en-US" sz="3400" dirty="0"/>
              <a:t>DNA for each cell type.</a:t>
            </a:r>
          </a:p>
        </p:txBody>
      </p:sp>
    </p:spTree>
    <p:extLst>
      <p:ext uri="{BB962C8B-B14F-4D97-AF65-F5344CB8AC3E}">
        <p14:creationId xmlns:p14="http://schemas.microsoft.com/office/powerpoint/2010/main" xmlns="" val="89226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p:cTn id="12"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 calcmode="lin" valueType="num">
                                      <p:cBhvr>
                                        <p:cTn id="20"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p:cTn id="28"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695A22-9DBA-47B6-A5E1-508A6D9DD0AD}"/>
              </a:ext>
            </a:extLst>
          </p:cNvPr>
          <p:cNvSpPr>
            <a:spLocks noGrp="1"/>
          </p:cNvSpPr>
          <p:nvPr>
            <p:ph type="title"/>
          </p:nvPr>
        </p:nvSpPr>
        <p:spPr>
          <a:xfrm>
            <a:off x="838200" y="365125"/>
            <a:ext cx="10515600" cy="1153959"/>
          </a:xfrm>
        </p:spPr>
        <p:txBody>
          <a:bodyPr>
            <a:normAutofit fontScale="90000"/>
          </a:bodyPr>
          <a:lstStyle/>
          <a:p>
            <a:pPr algn="ctr"/>
            <a:r>
              <a:rPr lang="en-US" b="1" dirty="0">
                <a:solidFill>
                  <a:srgbClr val="FF0000"/>
                </a:solidFill>
              </a:rPr>
              <a:t>Difference between epigenetic inheritance &amp; inheritance?</a:t>
            </a:r>
          </a:p>
        </p:txBody>
      </p:sp>
      <p:sp>
        <p:nvSpPr>
          <p:cNvPr id="3" name="Content Placeholder 2">
            <a:extLst>
              <a:ext uri="{FF2B5EF4-FFF2-40B4-BE49-F238E27FC236}">
                <a16:creationId xmlns:a16="http://schemas.microsoft.com/office/drawing/2014/main" xmlns="" id="{FD584D56-756E-4429-B9AE-8CE9BD569C31}"/>
              </a:ext>
            </a:extLst>
          </p:cNvPr>
          <p:cNvSpPr>
            <a:spLocks noGrp="1"/>
          </p:cNvSpPr>
          <p:nvPr>
            <p:ph idx="1"/>
          </p:nvPr>
        </p:nvSpPr>
        <p:spPr>
          <a:xfrm>
            <a:off x="314035" y="1825625"/>
            <a:ext cx="11545455" cy="4806084"/>
          </a:xfrm>
        </p:spPr>
        <p:txBody>
          <a:bodyPr>
            <a:normAutofit/>
          </a:bodyPr>
          <a:lstStyle/>
          <a:p>
            <a:r>
              <a:rPr lang="en-US" dirty="0">
                <a:solidFill>
                  <a:srgbClr val="FFC000"/>
                </a:solidFill>
              </a:rPr>
              <a:t>classic genetic model</a:t>
            </a:r>
            <a:r>
              <a:rPr lang="en-US" dirty="0"/>
              <a:t>, you get genes from your parents, they received from their parents and </a:t>
            </a:r>
            <a:r>
              <a:rPr lang="en-US" dirty="0">
                <a:solidFill>
                  <a:srgbClr val="FFC000"/>
                </a:solidFill>
              </a:rPr>
              <a:t>these genes </a:t>
            </a:r>
            <a:r>
              <a:rPr lang="en-US" dirty="0"/>
              <a:t>remain the </a:t>
            </a:r>
            <a:r>
              <a:rPr lang="en-US" dirty="0">
                <a:solidFill>
                  <a:srgbClr val="FFC000"/>
                </a:solidFill>
              </a:rPr>
              <a:t>same</a:t>
            </a:r>
            <a:r>
              <a:rPr lang="en-US" dirty="0"/>
              <a:t> - except in the rare cases of random mutations in the genome. In this model, </a:t>
            </a:r>
            <a:r>
              <a:rPr lang="en-US" b="1" dirty="0">
                <a:solidFill>
                  <a:srgbClr val="FFC000"/>
                </a:solidFill>
              </a:rPr>
              <a:t>inheritance is constant and unchanged.</a:t>
            </a:r>
          </a:p>
          <a:p>
            <a:r>
              <a:rPr lang="en-US" dirty="0"/>
              <a:t>But based on </a:t>
            </a:r>
            <a:r>
              <a:rPr lang="en-US" dirty="0">
                <a:solidFill>
                  <a:srgbClr val="FFC000"/>
                </a:solidFill>
              </a:rPr>
              <a:t>epigenetic inheritance</a:t>
            </a:r>
            <a:r>
              <a:rPr lang="en-US" dirty="0"/>
              <a:t>, </a:t>
            </a:r>
            <a:r>
              <a:rPr lang="en-US" dirty="0">
                <a:solidFill>
                  <a:srgbClr val="FF0000"/>
                </a:solidFill>
              </a:rPr>
              <a:t>individual experiences </a:t>
            </a:r>
            <a:r>
              <a:rPr lang="en-US" dirty="0"/>
              <a:t>can create </a:t>
            </a:r>
            <a:r>
              <a:rPr lang="en-US" dirty="0">
                <a:solidFill>
                  <a:srgbClr val="FF0000"/>
                </a:solidFill>
              </a:rPr>
              <a:t>molecular variations </a:t>
            </a:r>
            <a:r>
              <a:rPr lang="en-US" dirty="0"/>
              <a:t>in the upstream of the genome, and this </a:t>
            </a:r>
            <a:r>
              <a:rPr lang="en-US" dirty="0">
                <a:solidFill>
                  <a:srgbClr val="FFC000"/>
                </a:solidFill>
              </a:rPr>
              <a:t>molecular change is transmitted </a:t>
            </a:r>
            <a:r>
              <a:rPr lang="en-US" dirty="0">
                <a:solidFill>
                  <a:schemeClr val="tx1">
                    <a:lumMod val="95000"/>
                    <a:lumOff val="5000"/>
                  </a:schemeClr>
                </a:solidFill>
              </a:rPr>
              <a:t>to the next generation</a:t>
            </a:r>
            <a:r>
              <a:rPr lang="en-US" dirty="0">
                <a:solidFill>
                  <a:srgbClr val="FFC000"/>
                </a:solidFill>
              </a:rPr>
              <a:t>.</a:t>
            </a:r>
          </a:p>
          <a:p>
            <a:r>
              <a:rPr lang="en-US" dirty="0"/>
              <a:t>Epigenetic heredity is another layer of heredity that suggests one's experiences can change the way genes are used in later generations. </a:t>
            </a:r>
            <a:r>
              <a:rPr lang="en-US" dirty="0">
                <a:solidFill>
                  <a:srgbClr val="FFC000"/>
                </a:solidFill>
              </a:rPr>
              <a:t>This contradicts the knowledge of heredity since Darwin and Mandel.</a:t>
            </a:r>
          </a:p>
        </p:txBody>
      </p:sp>
    </p:spTree>
    <p:extLst>
      <p:ext uri="{BB962C8B-B14F-4D97-AF65-F5344CB8AC3E}">
        <p14:creationId xmlns:p14="http://schemas.microsoft.com/office/powerpoint/2010/main" xmlns="" val="17893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876095" y="199920"/>
            <a:ext cx="3676007"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solidFill>
                  <a:srgbClr val="C00000"/>
                </a:solidFill>
                <a:effectLst>
                  <a:outerShdw blurRad="38100" dist="38100" dir="2700000" algn="tl">
                    <a:srgbClr val="000000">
                      <a:alpha val="43137"/>
                    </a:srgbClr>
                  </a:outerShdw>
                </a:effectLst>
                <a:latin typeface="Castellar" panose="020A0402060406010301" pitchFamily="18" charset="0"/>
              </a:rPr>
              <a:t>Epigenetics</a:t>
            </a:r>
          </a:p>
        </p:txBody>
      </p:sp>
      <p:sp>
        <p:nvSpPr>
          <p:cNvPr id="3" name="TextBox 2"/>
          <p:cNvSpPr txBox="1"/>
          <p:nvPr/>
        </p:nvSpPr>
        <p:spPr>
          <a:xfrm>
            <a:off x="581891" y="986126"/>
            <a:ext cx="11139053" cy="5632311"/>
          </a:xfrm>
          <a:prstGeom prst="rect">
            <a:avLst/>
          </a:prstGeom>
          <a:noFill/>
        </p:spPr>
        <p:txBody>
          <a:bodyPr wrap="square" rtlCol="0">
            <a:spAutoFit/>
          </a:bodyPr>
          <a:lstStyle/>
          <a:p>
            <a:pPr marL="342900"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Gene expression changes </a:t>
            </a:r>
            <a:r>
              <a:rPr lang="en-US" sz="3000" dirty="0">
                <a:solidFill>
                  <a:srgbClr val="FF0000"/>
                </a:solidFill>
                <a:latin typeface="Times New Roman" panose="02020603050405020304" pitchFamily="18" charset="0"/>
                <a:cs typeface="Times New Roman" panose="02020603050405020304" pitchFamily="18" charset="0"/>
              </a:rPr>
              <a:t>not</a:t>
            </a:r>
            <a:r>
              <a:rPr lang="en-US" sz="3000" dirty="0">
                <a:latin typeface="Times New Roman" panose="02020603050405020304" pitchFamily="18" charset="0"/>
                <a:cs typeface="Times New Roman" panose="02020603050405020304" pitchFamily="18" charset="0"/>
              </a:rPr>
              <a:t> caused by </a:t>
            </a:r>
            <a:r>
              <a:rPr lang="en-US" sz="3000" dirty="0">
                <a:solidFill>
                  <a:srgbClr val="FF0000"/>
                </a:solidFill>
                <a:latin typeface="Times New Roman" panose="02020603050405020304" pitchFamily="18" charset="0"/>
                <a:cs typeface="Times New Roman" panose="02020603050405020304" pitchFamily="18" charset="0"/>
              </a:rPr>
              <a:t>changes</a:t>
            </a:r>
            <a:r>
              <a:rPr lang="en-US" sz="3000" dirty="0">
                <a:latin typeface="Times New Roman" panose="02020603050405020304" pitchFamily="18" charset="0"/>
                <a:cs typeface="Times New Roman" panose="02020603050405020304" pitchFamily="18" charset="0"/>
              </a:rPr>
              <a:t> in </a:t>
            </a:r>
            <a:r>
              <a:rPr lang="en-US" sz="3000" dirty="0">
                <a:solidFill>
                  <a:srgbClr val="FF0000"/>
                </a:solidFill>
                <a:latin typeface="Times New Roman" panose="02020603050405020304" pitchFamily="18" charset="0"/>
                <a:cs typeface="Times New Roman" panose="02020603050405020304" pitchFamily="18" charset="0"/>
              </a:rPr>
              <a:t>DNA sequence</a:t>
            </a:r>
          </a:p>
          <a:p>
            <a:pPr marL="342900" indent="-342900">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Genes are “</a:t>
            </a:r>
            <a:r>
              <a:rPr lang="en-US" sz="3000" dirty="0">
                <a:solidFill>
                  <a:srgbClr val="FF0000"/>
                </a:solidFill>
                <a:latin typeface="Times New Roman" panose="02020603050405020304" pitchFamily="18" charset="0"/>
                <a:cs typeface="Times New Roman" panose="02020603050405020304" pitchFamily="18" charset="0"/>
              </a:rPr>
              <a:t>turned on</a:t>
            </a:r>
            <a:r>
              <a:rPr lang="en-US" sz="3000" dirty="0">
                <a:latin typeface="Times New Roman" panose="02020603050405020304" pitchFamily="18" charset="0"/>
                <a:cs typeface="Times New Roman" panose="02020603050405020304" pitchFamily="18" charset="0"/>
              </a:rPr>
              <a:t>” or “</a:t>
            </a:r>
            <a:r>
              <a:rPr lang="en-US" sz="3000" dirty="0">
                <a:solidFill>
                  <a:srgbClr val="FF0000"/>
                </a:solidFill>
                <a:latin typeface="Times New Roman" panose="02020603050405020304" pitchFamily="18" charset="0"/>
                <a:cs typeface="Times New Roman" panose="02020603050405020304" pitchFamily="18" charset="0"/>
              </a:rPr>
              <a:t>turned off</a:t>
            </a:r>
            <a:r>
              <a:rPr lang="en-US" sz="3000" dirty="0">
                <a:latin typeface="Times New Roman" panose="02020603050405020304" pitchFamily="18" charset="0"/>
                <a:cs typeface="Times New Roman" panose="02020603050405020304" pitchFamily="18" charset="0"/>
              </a:rPr>
              <a:t>” by </a:t>
            </a:r>
            <a:r>
              <a:rPr lang="en-US" sz="3000" dirty="0">
                <a:solidFill>
                  <a:srgbClr val="FF0000"/>
                </a:solidFill>
                <a:latin typeface="Times New Roman" panose="02020603050405020304" pitchFamily="18" charset="0"/>
                <a:cs typeface="Times New Roman" panose="02020603050405020304" pitchFamily="18" charset="0"/>
              </a:rPr>
              <a:t>chemical alterations </a:t>
            </a:r>
            <a:r>
              <a:rPr lang="en-US" sz="3000" dirty="0">
                <a:latin typeface="Times New Roman" panose="02020603050405020304" pitchFamily="18" charset="0"/>
                <a:cs typeface="Times New Roman" panose="02020603050405020304" pitchFamily="18" charset="0"/>
              </a:rPr>
              <a:t>to:</a:t>
            </a:r>
          </a:p>
          <a:p>
            <a:r>
              <a:rPr lang="en-US" sz="3000" dirty="0">
                <a:latin typeface="Times New Roman" panose="02020603050405020304" pitchFamily="18" charset="0"/>
                <a:cs typeface="Times New Roman" panose="02020603050405020304" pitchFamily="18" charset="0"/>
              </a:rPr>
              <a:t>           - DNA (e.g. </a:t>
            </a:r>
            <a:r>
              <a:rPr lang="en-US" sz="3000" dirty="0">
                <a:solidFill>
                  <a:srgbClr val="FF0000"/>
                </a:solidFill>
                <a:latin typeface="Times New Roman" panose="02020603050405020304" pitchFamily="18" charset="0"/>
                <a:cs typeface="Times New Roman" panose="02020603050405020304" pitchFamily="18" charset="0"/>
              </a:rPr>
              <a:t>methylation</a:t>
            </a:r>
            <a:r>
              <a:rPr lang="en-US" sz="3000" dirty="0">
                <a:latin typeface="Times New Roman" panose="02020603050405020304" pitchFamily="18" charset="0"/>
                <a:cs typeface="Times New Roman" panose="02020603050405020304" pitchFamily="18" charset="0"/>
              </a:rPr>
              <a:t>) or RNA</a:t>
            </a:r>
          </a:p>
          <a:p>
            <a:r>
              <a:rPr lang="en-US" sz="3000" dirty="0">
                <a:latin typeface="Times New Roman" panose="02020603050405020304" pitchFamily="18" charset="0"/>
                <a:cs typeface="Times New Roman" panose="02020603050405020304" pitchFamily="18" charset="0"/>
              </a:rPr>
              <a:t>	  - </a:t>
            </a:r>
            <a:r>
              <a:rPr lang="en-US" sz="3000" dirty="0">
                <a:solidFill>
                  <a:srgbClr val="FF0000"/>
                </a:solidFill>
                <a:latin typeface="Times New Roman" panose="02020603050405020304" pitchFamily="18" charset="0"/>
                <a:cs typeface="Times New Roman" panose="02020603050405020304" pitchFamily="18" charset="0"/>
              </a:rPr>
              <a:t>histone modification </a:t>
            </a:r>
            <a:r>
              <a:rPr lang="en-US" sz="3000" dirty="0">
                <a:latin typeface="Times New Roman" panose="02020603050405020304" pitchFamily="18" charset="0"/>
                <a:cs typeface="Times New Roman" panose="02020603050405020304" pitchFamily="18" charset="0"/>
              </a:rPr>
              <a:t>(methylation, acetylation, etc.)</a:t>
            </a:r>
          </a:p>
          <a:p>
            <a:endParaRPr lang="en-US" sz="3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Epigenetic changes can be </a:t>
            </a:r>
            <a:r>
              <a:rPr lang="en-US" sz="3000" dirty="0">
                <a:solidFill>
                  <a:srgbClr val="FF0000"/>
                </a:solidFill>
                <a:latin typeface="Times New Roman" panose="02020603050405020304" pitchFamily="18" charset="0"/>
                <a:cs typeface="Times New Roman" panose="02020603050405020304" pitchFamily="18" charset="0"/>
              </a:rPr>
              <a:t>heritable</a:t>
            </a:r>
          </a:p>
          <a:p>
            <a:pPr marL="342900" indent="-342900">
              <a:buFont typeface="Arial" panose="020B0604020202020204" pitchFamily="34" charset="0"/>
              <a:buChar char="•"/>
            </a:pPr>
            <a:endParaRPr lang="en-US" sz="3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If DNA (</a:t>
            </a:r>
            <a:r>
              <a:rPr lang="en-US" sz="3000" dirty="0">
                <a:solidFill>
                  <a:srgbClr val="FF0000"/>
                </a:solidFill>
                <a:latin typeface="Times New Roman" panose="02020603050405020304" pitchFamily="18" charset="0"/>
                <a:cs typeface="Times New Roman" panose="02020603050405020304" pitchFamily="18" charset="0"/>
              </a:rPr>
              <a:t>genome</a:t>
            </a:r>
            <a:r>
              <a:rPr lang="en-US" sz="3000" dirty="0">
                <a:latin typeface="Times New Roman" panose="02020603050405020304" pitchFamily="18" charset="0"/>
                <a:cs typeface="Times New Roman" panose="02020603050405020304" pitchFamily="18" charset="0"/>
              </a:rPr>
              <a:t>) is the hardware of a computer, </a:t>
            </a:r>
          </a:p>
          <a:p>
            <a:r>
              <a:rPr lang="en-US" sz="3000" dirty="0">
                <a:latin typeface="Times New Roman" panose="02020603050405020304" pitchFamily="18" charset="0"/>
                <a:cs typeface="Times New Roman" panose="02020603050405020304" pitchFamily="18" charset="0"/>
              </a:rPr>
              <a:t>     epigenetics (</a:t>
            </a:r>
            <a:r>
              <a:rPr lang="en-US" sz="3000" dirty="0">
                <a:solidFill>
                  <a:srgbClr val="FF0000"/>
                </a:solidFill>
                <a:latin typeface="Times New Roman" panose="02020603050405020304" pitchFamily="18" charset="0"/>
                <a:cs typeface="Times New Roman" panose="02020603050405020304" pitchFamily="18" charset="0"/>
              </a:rPr>
              <a:t>epigenome</a:t>
            </a:r>
            <a:r>
              <a:rPr lang="en-US" sz="3000" dirty="0">
                <a:latin typeface="Times New Roman" panose="02020603050405020304" pitchFamily="18" charset="0"/>
                <a:cs typeface="Times New Roman" panose="02020603050405020304" pitchFamily="18" charset="0"/>
              </a:rPr>
              <a:t>) is like the “software”. </a:t>
            </a:r>
          </a:p>
          <a:p>
            <a:endParaRPr lang="en-US" sz="3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Provides an additional layer of information on the genetic info.</a:t>
            </a:r>
          </a:p>
        </p:txBody>
      </p:sp>
    </p:spTree>
    <p:extLst>
      <p:ext uri="{BB962C8B-B14F-4D97-AF65-F5344CB8AC3E}">
        <p14:creationId xmlns:p14="http://schemas.microsoft.com/office/powerpoint/2010/main" xmlns="" val="361994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6029DB3-A5E4-4C2F-A73B-7D5C96A8A30A}"/>
              </a:ext>
            </a:extLst>
          </p:cNvPr>
          <p:cNvSpPr/>
          <p:nvPr/>
        </p:nvSpPr>
        <p:spPr>
          <a:xfrm>
            <a:off x="323273" y="970690"/>
            <a:ext cx="11582400" cy="5683607"/>
          </a:xfrm>
          <a:prstGeom prst="rect">
            <a:avLst/>
          </a:prstGeom>
        </p:spPr>
        <p:txBody>
          <a:bodyPr wrap="square">
            <a:spAutoFit/>
          </a:bodyPr>
          <a:lstStyle/>
          <a:p>
            <a:pPr marL="342900" indent="-342900">
              <a:spcAft>
                <a:spcPts val="1000"/>
              </a:spcAft>
              <a:buFont typeface="Wingdings" panose="05000000000000000000" pitchFamily="2" charset="2"/>
              <a:buChar char="Ø"/>
            </a:pPr>
            <a:r>
              <a:rPr lang="en-US" sz="3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heritable changes </a:t>
            </a:r>
            <a:r>
              <a:rPr lang="en-US" sz="3000" dirty="0">
                <a:latin typeface="Times New Roman" panose="02020603050405020304" pitchFamily="18" charset="0"/>
                <a:ea typeface="Times New Roman" panose="02020603050405020304" pitchFamily="18" charset="0"/>
                <a:cs typeface="Arial" panose="020B0604020202020204" pitchFamily="34" charset="0"/>
              </a:rPr>
              <a:t>in gene expression (</a:t>
            </a:r>
            <a:r>
              <a:rPr lang="en-US" sz="3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active versus inactive genes</a:t>
            </a:r>
            <a:r>
              <a:rPr lang="en-US" sz="3000" dirty="0">
                <a:latin typeface="Times New Roman" panose="02020603050405020304" pitchFamily="18" charset="0"/>
                <a:ea typeface="Times New Roman" panose="02020603050405020304" pitchFamily="18" charset="0"/>
                <a:cs typeface="Arial" panose="020B0604020202020204" pitchFamily="34" charset="0"/>
              </a:rPr>
              <a:t>) </a:t>
            </a:r>
            <a:r>
              <a:rPr lang="en-US" sz="3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change in phenotype without a change in genotype.</a:t>
            </a:r>
          </a:p>
          <a:p>
            <a:pPr marL="342900" indent="-342900">
              <a:spcAft>
                <a:spcPts val="1000"/>
              </a:spcAft>
              <a:buFont typeface="Wingdings" panose="05000000000000000000" pitchFamily="2" charset="2"/>
              <a:buChar char="Ø"/>
            </a:pPr>
            <a:r>
              <a:rPr lang="en-US" sz="3000" dirty="0">
                <a:latin typeface="Times New Roman" panose="02020603050405020304" pitchFamily="18" charset="0"/>
                <a:ea typeface="Times New Roman" panose="02020603050405020304" pitchFamily="18" charset="0"/>
                <a:cs typeface="Arial" panose="020B0604020202020204" pitchFamily="34" charset="0"/>
              </a:rPr>
              <a:t> </a:t>
            </a:r>
            <a:r>
              <a:rPr lang="en-US" sz="3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Epigenetic change </a:t>
            </a:r>
            <a:r>
              <a:rPr lang="en-US" sz="3000" dirty="0">
                <a:latin typeface="Times New Roman" panose="02020603050405020304" pitchFamily="18" charset="0"/>
                <a:ea typeface="Times New Roman" panose="02020603050405020304" pitchFamily="18" charset="0"/>
                <a:cs typeface="Arial" panose="020B0604020202020204" pitchFamily="34" charset="0"/>
              </a:rPr>
              <a:t>is a </a:t>
            </a:r>
            <a:r>
              <a:rPr lang="en-US" sz="3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regular and natural </a:t>
            </a:r>
            <a:r>
              <a:rPr lang="en-US" sz="3000" dirty="0">
                <a:latin typeface="Times New Roman" panose="02020603050405020304" pitchFamily="18" charset="0"/>
                <a:ea typeface="Times New Roman" panose="02020603050405020304" pitchFamily="18" charset="0"/>
                <a:cs typeface="Arial" panose="020B0604020202020204" pitchFamily="34" charset="0"/>
              </a:rPr>
              <a:t>occurrence can influenced by several factors including </a:t>
            </a:r>
            <a:r>
              <a:rPr lang="en-US" sz="3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age</a:t>
            </a:r>
            <a:r>
              <a:rPr lang="en-US" sz="3000" dirty="0">
                <a:latin typeface="Times New Roman" panose="02020603050405020304" pitchFamily="18" charset="0"/>
                <a:ea typeface="Times New Roman" panose="02020603050405020304" pitchFamily="18" charset="0"/>
                <a:cs typeface="Arial" panose="020B0604020202020204" pitchFamily="34" charset="0"/>
              </a:rPr>
              <a:t>, the </a:t>
            </a:r>
            <a:r>
              <a:rPr lang="en-US" sz="3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environment/lifestyle</a:t>
            </a:r>
            <a:r>
              <a:rPr lang="en-US" sz="3000" dirty="0">
                <a:latin typeface="Times New Roman" panose="02020603050405020304" pitchFamily="18" charset="0"/>
                <a:ea typeface="Times New Roman" panose="02020603050405020304" pitchFamily="18" charset="0"/>
                <a:cs typeface="Arial" panose="020B0604020202020204" pitchFamily="34" charset="0"/>
              </a:rPr>
              <a:t>, and </a:t>
            </a:r>
            <a:r>
              <a:rPr lang="en-US" sz="3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disease</a:t>
            </a:r>
            <a:r>
              <a:rPr lang="en-US" sz="3000" dirty="0">
                <a:latin typeface="Times New Roman" panose="02020603050405020304" pitchFamily="18" charset="0"/>
                <a:ea typeface="Times New Roman" panose="02020603050405020304" pitchFamily="18" charset="0"/>
                <a:cs typeface="Arial" panose="020B0604020202020204" pitchFamily="34" charset="0"/>
              </a:rPr>
              <a:t> state. </a:t>
            </a:r>
          </a:p>
          <a:p>
            <a:pPr marL="342900" indent="-342900">
              <a:spcAft>
                <a:spcPts val="1000"/>
              </a:spcAft>
              <a:buFont typeface="Wingdings" panose="05000000000000000000" pitchFamily="2" charset="2"/>
              <a:buChar char="Ø"/>
            </a:pPr>
            <a:r>
              <a:rPr lang="en-US" sz="3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Epigenetic modifications </a:t>
            </a:r>
            <a:r>
              <a:rPr lang="en-US" sz="3000" dirty="0">
                <a:latin typeface="Times New Roman" panose="02020603050405020304" pitchFamily="18" charset="0"/>
                <a:ea typeface="Times New Roman" panose="02020603050405020304" pitchFamily="18" charset="0"/>
                <a:cs typeface="Arial" panose="020B0604020202020204" pitchFamily="34" charset="0"/>
              </a:rPr>
              <a:t>can manifest commonly in which cells terminally differentiate to end up as </a:t>
            </a:r>
            <a:r>
              <a:rPr lang="en-US" sz="3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skin cells, liver cells, brain cells</a:t>
            </a:r>
            <a:r>
              <a:rPr lang="en-US" sz="3000" dirty="0">
                <a:latin typeface="Times New Roman" panose="02020603050405020304" pitchFamily="18" charset="0"/>
                <a:ea typeface="Times New Roman" panose="02020603050405020304" pitchFamily="18" charset="0"/>
                <a:cs typeface="Arial" panose="020B0604020202020204" pitchFamily="34" charset="0"/>
              </a:rPr>
              <a:t>, etc.</a:t>
            </a:r>
          </a:p>
          <a:p>
            <a:pPr marL="342900" indent="-342900" algn="ctr">
              <a:spcAft>
                <a:spcPts val="1000"/>
              </a:spcAft>
              <a:buFont typeface="Wingdings" panose="05000000000000000000" pitchFamily="2" charset="2"/>
              <a:buChar char="Ø"/>
            </a:pPr>
            <a:r>
              <a:rPr lang="en-US" sz="3000" dirty="0">
                <a:latin typeface="Times New Roman" panose="02020603050405020304" pitchFamily="18" charset="0"/>
                <a:ea typeface="Times New Roman" panose="02020603050405020304" pitchFamily="18" charset="0"/>
                <a:cs typeface="Arial" panose="020B0604020202020204" pitchFamily="34" charset="0"/>
              </a:rPr>
              <a:t> Or </a:t>
            </a:r>
          </a:p>
          <a:p>
            <a:pPr marL="342900" indent="-342900">
              <a:spcAft>
                <a:spcPts val="1000"/>
              </a:spcAft>
              <a:buFont typeface="Wingdings" panose="05000000000000000000" pitchFamily="2" charset="2"/>
              <a:buChar char="Ø"/>
            </a:pPr>
            <a:r>
              <a:rPr lang="en-US" sz="3000" dirty="0">
                <a:latin typeface="Times New Roman" panose="02020603050405020304" pitchFamily="18" charset="0"/>
                <a:ea typeface="Times New Roman" panose="02020603050405020304" pitchFamily="18" charset="0"/>
                <a:cs typeface="Arial" panose="020B0604020202020204" pitchFamily="34" charset="0"/>
              </a:rPr>
              <a:t>Epigenetic change can have</a:t>
            </a:r>
            <a:r>
              <a:rPr lang="en-US" sz="3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more damaging </a:t>
            </a:r>
            <a:r>
              <a:rPr lang="en-US" sz="3000" dirty="0">
                <a:latin typeface="Times New Roman" panose="02020603050405020304" pitchFamily="18" charset="0"/>
                <a:ea typeface="Times New Roman" panose="02020603050405020304" pitchFamily="18" charset="0"/>
                <a:cs typeface="Arial" panose="020B0604020202020204" pitchFamily="34" charset="0"/>
              </a:rPr>
              <a:t>effects that can result in diseases like </a:t>
            </a:r>
            <a:r>
              <a:rPr lang="en-US" sz="3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cancer</a:t>
            </a:r>
            <a:r>
              <a:rPr lang="en-US" sz="3000" dirty="0">
                <a:latin typeface="Times New Roman" panose="02020603050405020304" pitchFamily="18" charset="0"/>
                <a:ea typeface="Times New Roman" panose="02020603050405020304" pitchFamily="18" charset="0"/>
                <a:cs typeface="Arial" panose="020B0604020202020204" pitchFamily="34" charset="0"/>
              </a:rPr>
              <a:t>. </a:t>
            </a:r>
          </a:p>
        </p:txBody>
      </p:sp>
      <p:sp>
        <p:nvSpPr>
          <p:cNvPr id="3" name="Rectangle 2">
            <a:extLst>
              <a:ext uri="{FF2B5EF4-FFF2-40B4-BE49-F238E27FC236}">
                <a16:creationId xmlns:a16="http://schemas.microsoft.com/office/drawing/2014/main" xmlns="" id="{FDF33F36-62EE-4A0B-BF20-5D1E5C1CD2F3}"/>
              </a:ext>
            </a:extLst>
          </p:cNvPr>
          <p:cNvSpPr/>
          <p:nvPr/>
        </p:nvSpPr>
        <p:spPr>
          <a:xfrm>
            <a:off x="553373" y="105788"/>
            <a:ext cx="2693366" cy="707886"/>
          </a:xfrm>
          <a:prstGeom prst="rect">
            <a:avLst/>
          </a:prstGeom>
        </p:spPr>
        <p:txBody>
          <a:bodyPr wrap="none">
            <a:spAutoFit/>
          </a:bodyPr>
          <a:lstStyle/>
          <a:p>
            <a:r>
              <a:rPr lang="en-US" sz="40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Epigenetics</a:t>
            </a:r>
            <a:endParaRPr lang="en-US" sz="4000" dirty="0"/>
          </a:p>
        </p:txBody>
      </p:sp>
    </p:spTree>
    <p:extLst>
      <p:ext uri="{BB962C8B-B14F-4D97-AF65-F5344CB8AC3E}">
        <p14:creationId xmlns:p14="http://schemas.microsoft.com/office/powerpoint/2010/main" xmlns="" val="382534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80">
                                          <p:stCondLst>
                                            <p:cond delay="0"/>
                                          </p:stCondLst>
                                        </p:cTn>
                                        <p:tgtEl>
                                          <p:spTgt spid="2">
                                            <p:txEl>
                                              <p:pRg st="1" end="1"/>
                                            </p:txEl>
                                          </p:spTgt>
                                        </p:tgtEl>
                                      </p:cBhvr>
                                    </p:animEffect>
                                    <p:anim calcmode="lin" valueType="num">
                                      <p:cBhvr>
                                        <p:cTn id="2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1" end="1"/>
                                            </p:txEl>
                                          </p:spTgt>
                                        </p:tgtEl>
                                      </p:cBhvr>
                                      <p:to x="100000" y="60000"/>
                                    </p:animScale>
                                    <p:animScale>
                                      <p:cBhvr>
                                        <p:cTn id="32" dur="166" decel="50000">
                                          <p:stCondLst>
                                            <p:cond delay="676"/>
                                          </p:stCondLst>
                                        </p:cTn>
                                        <p:tgtEl>
                                          <p:spTgt spid="2">
                                            <p:txEl>
                                              <p:pRg st="1" end="1"/>
                                            </p:txEl>
                                          </p:spTgt>
                                        </p:tgtEl>
                                      </p:cBhvr>
                                      <p:to x="100000" y="100000"/>
                                    </p:animScale>
                                    <p:animScale>
                                      <p:cBhvr>
                                        <p:cTn id="33" dur="26">
                                          <p:stCondLst>
                                            <p:cond delay="1312"/>
                                          </p:stCondLst>
                                        </p:cTn>
                                        <p:tgtEl>
                                          <p:spTgt spid="2">
                                            <p:txEl>
                                              <p:pRg st="1" end="1"/>
                                            </p:txEl>
                                          </p:spTgt>
                                        </p:tgtEl>
                                      </p:cBhvr>
                                      <p:to x="100000" y="80000"/>
                                    </p:animScale>
                                    <p:animScale>
                                      <p:cBhvr>
                                        <p:cTn id="34" dur="166" decel="50000">
                                          <p:stCondLst>
                                            <p:cond delay="1338"/>
                                          </p:stCondLst>
                                        </p:cTn>
                                        <p:tgtEl>
                                          <p:spTgt spid="2">
                                            <p:txEl>
                                              <p:pRg st="1" end="1"/>
                                            </p:txEl>
                                          </p:spTgt>
                                        </p:tgtEl>
                                      </p:cBhvr>
                                      <p:to x="100000" y="100000"/>
                                    </p:animScale>
                                    <p:animScale>
                                      <p:cBhvr>
                                        <p:cTn id="35" dur="26">
                                          <p:stCondLst>
                                            <p:cond delay="1642"/>
                                          </p:stCondLst>
                                        </p:cTn>
                                        <p:tgtEl>
                                          <p:spTgt spid="2">
                                            <p:txEl>
                                              <p:pRg st="1" end="1"/>
                                            </p:txEl>
                                          </p:spTgt>
                                        </p:tgtEl>
                                      </p:cBhvr>
                                      <p:to x="100000" y="90000"/>
                                    </p:animScale>
                                    <p:animScale>
                                      <p:cBhvr>
                                        <p:cTn id="36" dur="166" decel="50000">
                                          <p:stCondLst>
                                            <p:cond delay="1668"/>
                                          </p:stCondLst>
                                        </p:cTn>
                                        <p:tgtEl>
                                          <p:spTgt spid="2">
                                            <p:txEl>
                                              <p:pRg st="1" end="1"/>
                                            </p:txEl>
                                          </p:spTgt>
                                        </p:tgtEl>
                                      </p:cBhvr>
                                      <p:to x="100000" y="100000"/>
                                    </p:animScale>
                                    <p:animScale>
                                      <p:cBhvr>
                                        <p:cTn id="37" dur="26">
                                          <p:stCondLst>
                                            <p:cond delay="1808"/>
                                          </p:stCondLst>
                                        </p:cTn>
                                        <p:tgtEl>
                                          <p:spTgt spid="2">
                                            <p:txEl>
                                              <p:pRg st="1" end="1"/>
                                            </p:txEl>
                                          </p:spTgt>
                                        </p:tgtEl>
                                      </p:cBhvr>
                                      <p:to x="100000" y="95000"/>
                                    </p:animScale>
                                    <p:animScale>
                                      <p:cBhvr>
                                        <p:cTn id="38" dur="166" decel="50000">
                                          <p:stCondLst>
                                            <p:cond delay="1834"/>
                                          </p:stCondLst>
                                        </p:cTn>
                                        <p:tgtEl>
                                          <p:spTgt spid="2">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down)">
                                      <p:cBhvr>
                                        <p:cTn id="43" dur="580">
                                          <p:stCondLst>
                                            <p:cond delay="0"/>
                                          </p:stCondLst>
                                        </p:cTn>
                                        <p:tgtEl>
                                          <p:spTgt spid="2">
                                            <p:txEl>
                                              <p:pRg st="2" end="2"/>
                                            </p:txEl>
                                          </p:spTgt>
                                        </p:tgtEl>
                                      </p:cBhvr>
                                    </p:animEffect>
                                    <p:anim calcmode="lin" valueType="num">
                                      <p:cBhvr>
                                        <p:cTn id="44"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2">
                                            <p:txEl>
                                              <p:pRg st="2" end="2"/>
                                            </p:txEl>
                                          </p:spTgt>
                                        </p:tgtEl>
                                      </p:cBhvr>
                                      <p:to x="100000" y="60000"/>
                                    </p:animScale>
                                    <p:animScale>
                                      <p:cBhvr>
                                        <p:cTn id="50" dur="166" decel="50000">
                                          <p:stCondLst>
                                            <p:cond delay="676"/>
                                          </p:stCondLst>
                                        </p:cTn>
                                        <p:tgtEl>
                                          <p:spTgt spid="2">
                                            <p:txEl>
                                              <p:pRg st="2" end="2"/>
                                            </p:txEl>
                                          </p:spTgt>
                                        </p:tgtEl>
                                      </p:cBhvr>
                                      <p:to x="100000" y="100000"/>
                                    </p:animScale>
                                    <p:animScale>
                                      <p:cBhvr>
                                        <p:cTn id="51" dur="26">
                                          <p:stCondLst>
                                            <p:cond delay="1312"/>
                                          </p:stCondLst>
                                        </p:cTn>
                                        <p:tgtEl>
                                          <p:spTgt spid="2">
                                            <p:txEl>
                                              <p:pRg st="2" end="2"/>
                                            </p:txEl>
                                          </p:spTgt>
                                        </p:tgtEl>
                                      </p:cBhvr>
                                      <p:to x="100000" y="80000"/>
                                    </p:animScale>
                                    <p:animScale>
                                      <p:cBhvr>
                                        <p:cTn id="52" dur="166" decel="50000">
                                          <p:stCondLst>
                                            <p:cond delay="1338"/>
                                          </p:stCondLst>
                                        </p:cTn>
                                        <p:tgtEl>
                                          <p:spTgt spid="2">
                                            <p:txEl>
                                              <p:pRg st="2" end="2"/>
                                            </p:txEl>
                                          </p:spTgt>
                                        </p:tgtEl>
                                      </p:cBhvr>
                                      <p:to x="100000" y="100000"/>
                                    </p:animScale>
                                    <p:animScale>
                                      <p:cBhvr>
                                        <p:cTn id="53" dur="26">
                                          <p:stCondLst>
                                            <p:cond delay="1642"/>
                                          </p:stCondLst>
                                        </p:cTn>
                                        <p:tgtEl>
                                          <p:spTgt spid="2">
                                            <p:txEl>
                                              <p:pRg st="2" end="2"/>
                                            </p:txEl>
                                          </p:spTgt>
                                        </p:tgtEl>
                                      </p:cBhvr>
                                      <p:to x="100000" y="90000"/>
                                    </p:animScale>
                                    <p:animScale>
                                      <p:cBhvr>
                                        <p:cTn id="54" dur="166" decel="50000">
                                          <p:stCondLst>
                                            <p:cond delay="1668"/>
                                          </p:stCondLst>
                                        </p:cTn>
                                        <p:tgtEl>
                                          <p:spTgt spid="2">
                                            <p:txEl>
                                              <p:pRg st="2" end="2"/>
                                            </p:txEl>
                                          </p:spTgt>
                                        </p:tgtEl>
                                      </p:cBhvr>
                                      <p:to x="100000" y="100000"/>
                                    </p:animScale>
                                    <p:animScale>
                                      <p:cBhvr>
                                        <p:cTn id="55" dur="26">
                                          <p:stCondLst>
                                            <p:cond delay="1808"/>
                                          </p:stCondLst>
                                        </p:cTn>
                                        <p:tgtEl>
                                          <p:spTgt spid="2">
                                            <p:txEl>
                                              <p:pRg st="2" end="2"/>
                                            </p:txEl>
                                          </p:spTgt>
                                        </p:tgtEl>
                                      </p:cBhvr>
                                      <p:to x="100000" y="95000"/>
                                    </p:animScale>
                                    <p:animScale>
                                      <p:cBhvr>
                                        <p:cTn id="56" dur="166" decel="50000">
                                          <p:stCondLst>
                                            <p:cond delay="1834"/>
                                          </p:stCondLst>
                                        </p:cTn>
                                        <p:tgtEl>
                                          <p:spTgt spid="2">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2">
                                            <p:txEl>
                                              <p:pRg st="3" end="3"/>
                                            </p:txEl>
                                          </p:spTgt>
                                        </p:tgtEl>
                                        <p:attrNameLst>
                                          <p:attrName>style.visibility</p:attrName>
                                        </p:attrNameLst>
                                      </p:cBhvr>
                                      <p:to>
                                        <p:strVal val="visible"/>
                                      </p:to>
                                    </p:set>
                                    <p:animEffect transition="in" filter="wipe(down)">
                                      <p:cBhvr>
                                        <p:cTn id="61" dur="580">
                                          <p:stCondLst>
                                            <p:cond delay="0"/>
                                          </p:stCondLst>
                                        </p:cTn>
                                        <p:tgtEl>
                                          <p:spTgt spid="2">
                                            <p:txEl>
                                              <p:pRg st="3" end="3"/>
                                            </p:txEl>
                                          </p:spTgt>
                                        </p:tgtEl>
                                      </p:cBhvr>
                                    </p:animEffect>
                                    <p:anim calcmode="lin" valueType="num">
                                      <p:cBhvr>
                                        <p:cTn id="62"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2">
                                            <p:txEl>
                                              <p:pRg st="3" end="3"/>
                                            </p:txEl>
                                          </p:spTgt>
                                        </p:tgtEl>
                                      </p:cBhvr>
                                      <p:to x="100000" y="60000"/>
                                    </p:animScale>
                                    <p:animScale>
                                      <p:cBhvr>
                                        <p:cTn id="68" dur="166" decel="50000">
                                          <p:stCondLst>
                                            <p:cond delay="676"/>
                                          </p:stCondLst>
                                        </p:cTn>
                                        <p:tgtEl>
                                          <p:spTgt spid="2">
                                            <p:txEl>
                                              <p:pRg st="3" end="3"/>
                                            </p:txEl>
                                          </p:spTgt>
                                        </p:tgtEl>
                                      </p:cBhvr>
                                      <p:to x="100000" y="100000"/>
                                    </p:animScale>
                                    <p:animScale>
                                      <p:cBhvr>
                                        <p:cTn id="69" dur="26">
                                          <p:stCondLst>
                                            <p:cond delay="1312"/>
                                          </p:stCondLst>
                                        </p:cTn>
                                        <p:tgtEl>
                                          <p:spTgt spid="2">
                                            <p:txEl>
                                              <p:pRg st="3" end="3"/>
                                            </p:txEl>
                                          </p:spTgt>
                                        </p:tgtEl>
                                      </p:cBhvr>
                                      <p:to x="100000" y="80000"/>
                                    </p:animScale>
                                    <p:animScale>
                                      <p:cBhvr>
                                        <p:cTn id="70" dur="166" decel="50000">
                                          <p:stCondLst>
                                            <p:cond delay="1338"/>
                                          </p:stCondLst>
                                        </p:cTn>
                                        <p:tgtEl>
                                          <p:spTgt spid="2">
                                            <p:txEl>
                                              <p:pRg st="3" end="3"/>
                                            </p:txEl>
                                          </p:spTgt>
                                        </p:tgtEl>
                                      </p:cBhvr>
                                      <p:to x="100000" y="100000"/>
                                    </p:animScale>
                                    <p:animScale>
                                      <p:cBhvr>
                                        <p:cTn id="71" dur="26">
                                          <p:stCondLst>
                                            <p:cond delay="1642"/>
                                          </p:stCondLst>
                                        </p:cTn>
                                        <p:tgtEl>
                                          <p:spTgt spid="2">
                                            <p:txEl>
                                              <p:pRg st="3" end="3"/>
                                            </p:txEl>
                                          </p:spTgt>
                                        </p:tgtEl>
                                      </p:cBhvr>
                                      <p:to x="100000" y="90000"/>
                                    </p:animScale>
                                    <p:animScale>
                                      <p:cBhvr>
                                        <p:cTn id="72" dur="166" decel="50000">
                                          <p:stCondLst>
                                            <p:cond delay="1668"/>
                                          </p:stCondLst>
                                        </p:cTn>
                                        <p:tgtEl>
                                          <p:spTgt spid="2">
                                            <p:txEl>
                                              <p:pRg st="3" end="3"/>
                                            </p:txEl>
                                          </p:spTgt>
                                        </p:tgtEl>
                                      </p:cBhvr>
                                      <p:to x="100000" y="100000"/>
                                    </p:animScale>
                                    <p:animScale>
                                      <p:cBhvr>
                                        <p:cTn id="73" dur="26">
                                          <p:stCondLst>
                                            <p:cond delay="1808"/>
                                          </p:stCondLst>
                                        </p:cTn>
                                        <p:tgtEl>
                                          <p:spTgt spid="2">
                                            <p:txEl>
                                              <p:pRg st="3" end="3"/>
                                            </p:txEl>
                                          </p:spTgt>
                                        </p:tgtEl>
                                      </p:cBhvr>
                                      <p:to x="100000" y="95000"/>
                                    </p:animScale>
                                    <p:animScale>
                                      <p:cBhvr>
                                        <p:cTn id="74" dur="166" decel="50000">
                                          <p:stCondLst>
                                            <p:cond delay="1834"/>
                                          </p:stCondLst>
                                        </p:cTn>
                                        <p:tgtEl>
                                          <p:spTgt spid="2">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down)">
                                      <p:cBhvr>
                                        <p:cTn id="79" dur="580">
                                          <p:stCondLst>
                                            <p:cond delay="0"/>
                                          </p:stCondLst>
                                        </p:cTn>
                                        <p:tgtEl>
                                          <p:spTgt spid="2">
                                            <p:txEl>
                                              <p:pRg st="4" end="4"/>
                                            </p:txEl>
                                          </p:spTgt>
                                        </p:tgtEl>
                                      </p:cBhvr>
                                    </p:animEffect>
                                    <p:anim calcmode="lin" valueType="num">
                                      <p:cBhvr>
                                        <p:cTn id="80"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2">
                                            <p:txEl>
                                              <p:pRg st="4" end="4"/>
                                            </p:txEl>
                                          </p:spTgt>
                                        </p:tgtEl>
                                      </p:cBhvr>
                                      <p:to x="100000" y="60000"/>
                                    </p:animScale>
                                    <p:animScale>
                                      <p:cBhvr>
                                        <p:cTn id="86" dur="166" decel="50000">
                                          <p:stCondLst>
                                            <p:cond delay="676"/>
                                          </p:stCondLst>
                                        </p:cTn>
                                        <p:tgtEl>
                                          <p:spTgt spid="2">
                                            <p:txEl>
                                              <p:pRg st="4" end="4"/>
                                            </p:txEl>
                                          </p:spTgt>
                                        </p:tgtEl>
                                      </p:cBhvr>
                                      <p:to x="100000" y="100000"/>
                                    </p:animScale>
                                    <p:animScale>
                                      <p:cBhvr>
                                        <p:cTn id="87" dur="26">
                                          <p:stCondLst>
                                            <p:cond delay="1312"/>
                                          </p:stCondLst>
                                        </p:cTn>
                                        <p:tgtEl>
                                          <p:spTgt spid="2">
                                            <p:txEl>
                                              <p:pRg st="4" end="4"/>
                                            </p:txEl>
                                          </p:spTgt>
                                        </p:tgtEl>
                                      </p:cBhvr>
                                      <p:to x="100000" y="80000"/>
                                    </p:animScale>
                                    <p:animScale>
                                      <p:cBhvr>
                                        <p:cTn id="88" dur="166" decel="50000">
                                          <p:stCondLst>
                                            <p:cond delay="1338"/>
                                          </p:stCondLst>
                                        </p:cTn>
                                        <p:tgtEl>
                                          <p:spTgt spid="2">
                                            <p:txEl>
                                              <p:pRg st="4" end="4"/>
                                            </p:txEl>
                                          </p:spTgt>
                                        </p:tgtEl>
                                      </p:cBhvr>
                                      <p:to x="100000" y="100000"/>
                                    </p:animScale>
                                    <p:animScale>
                                      <p:cBhvr>
                                        <p:cTn id="89" dur="26">
                                          <p:stCondLst>
                                            <p:cond delay="1642"/>
                                          </p:stCondLst>
                                        </p:cTn>
                                        <p:tgtEl>
                                          <p:spTgt spid="2">
                                            <p:txEl>
                                              <p:pRg st="4" end="4"/>
                                            </p:txEl>
                                          </p:spTgt>
                                        </p:tgtEl>
                                      </p:cBhvr>
                                      <p:to x="100000" y="90000"/>
                                    </p:animScale>
                                    <p:animScale>
                                      <p:cBhvr>
                                        <p:cTn id="90" dur="166" decel="50000">
                                          <p:stCondLst>
                                            <p:cond delay="1668"/>
                                          </p:stCondLst>
                                        </p:cTn>
                                        <p:tgtEl>
                                          <p:spTgt spid="2">
                                            <p:txEl>
                                              <p:pRg st="4" end="4"/>
                                            </p:txEl>
                                          </p:spTgt>
                                        </p:tgtEl>
                                      </p:cBhvr>
                                      <p:to x="100000" y="100000"/>
                                    </p:animScale>
                                    <p:animScale>
                                      <p:cBhvr>
                                        <p:cTn id="91" dur="26">
                                          <p:stCondLst>
                                            <p:cond delay="1808"/>
                                          </p:stCondLst>
                                        </p:cTn>
                                        <p:tgtEl>
                                          <p:spTgt spid="2">
                                            <p:txEl>
                                              <p:pRg st="4" end="4"/>
                                            </p:txEl>
                                          </p:spTgt>
                                        </p:tgtEl>
                                      </p:cBhvr>
                                      <p:to x="100000" y="95000"/>
                                    </p:animScale>
                                    <p:animScale>
                                      <p:cBhvr>
                                        <p:cTn id="92"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3055</TotalTime>
  <Words>1900</Words>
  <Application>Microsoft Office PowerPoint</Application>
  <PresentationFormat>Custom</PresentationFormat>
  <Paragraphs>199</Paragraphs>
  <Slides>56</Slides>
  <Notes>8</Notes>
  <HiddenSlides>2</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  </vt:lpstr>
      <vt:lpstr>Central Dogma </vt:lpstr>
      <vt:lpstr>Slide 3</vt:lpstr>
      <vt:lpstr>Slide 4</vt:lpstr>
      <vt:lpstr>Slide 5</vt:lpstr>
      <vt:lpstr>Slide 6</vt:lpstr>
      <vt:lpstr>Difference between epigenetic inheritance &amp; inheritance?</vt:lpstr>
      <vt:lpstr>Slide 8</vt:lpstr>
      <vt:lpstr>Slide 9</vt:lpstr>
      <vt:lpstr>Slide 10</vt:lpstr>
      <vt:lpstr>Slide 11</vt:lpstr>
      <vt:lpstr>Identical Twins with Different Hair Color</vt:lpstr>
      <vt:lpstr> </vt:lpstr>
      <vt:lpstr>Slide 14</vt:lpstr>
      <vt:lpstr>Slide 15</vt:lpstr>
      <vt:lpstr>Slide 16</vt:lpstr>
      <vt:lpstr>Slide 17</vt:lpstr>
      <vt:lpstr>Slide 18</vt:lpstr>
      <vt:lpstr>Slide 19</vt:lpstr>
      <vt:lpstr>Slide 20</vt:lpstr>
      <vt:lpstr>Slide 21</vt:lpstr>
      <vt:lpstr>Epigenetics between the generations  Researchers</vt:lpstr>
      <vt:lpstr>Epigenetics between the generations  Researchers</vt:lpstr>
      <vt:lpstr>Slide 24</vt:lpstr>
      <vt:lpstr>Slide 25</vt:lpstr>
      <vt:lpstr>Slide 26</vt:lpstr>
      <vt:lpstr>Slide 27</vt:lpstr>
      <vt:lpstr> How are experiences inherited?</vt:lpstr>
      <vt:lpstr>Important and practical findings of epigenetic research</vt:lpstr>
      <vt:lpstr>Slide 30</vt:lpstr>
      <vt:lpstr>Important and practical findings of epigenetic research</vt:lpstr>
      <vt:lpstr>Important and practical findings of epigenetic research</vt:lpstr>
      <vt:lpstr>Important and practical findings of epigenetic research</vt:lpstr>
      <vt:lpstr>Slide 34</vt:lpstr>
      <vt:lpstr>             Epigenetic</vt:lpstr>
      <vt:lpstr>Slide 36</vt:lpstr>
      <vt:lpstr>Slide 37</vt:lpstr>
      <vt:lpstr>Slide 38</vt:lpstr>
      <vt:lpstr>Slide 39</vt:lpstr>
      <vt:lpstr>Slide 40</vt:lpstr>
      <vt:lpstr>Methylation Changes During Development</vt:lpstr>
      <vt:lpstr>Methylation Changes During Development</vt:lpstr>
      <vt:lpstr>Methylation Changes During Development</vt:lpstr>
      <vt:lpstr>Slide 44</vt:lpstr>
      <vt:lpstr>Slide 45</vt:lpstr>
      <vt:lpstr>Slide 46</vt:lpstr>
      <vt:lpstr>Slide 47</vt:lpstr>
      <vt:lpstr>Slide 48</vt:lpstr>
      <vt:lpstr>Slide 49</vt:lpstr>
      <vt:lpstr>epigenetic mechanism, several changes associated with infertility</vt:lpstr>
      <vt:lpstr>epigenetic mechanism, several changes associated with  infertility</vt:lpstr>
      <vt:lpstr>Slide 52</vt:lpstr>
      <vt:lpstr>Slide 53</vt:lpstr>
      <vt:lpstr>Implications for the theory of heredity and human health </vt:lpstr>
      <vt:lpstr>Slide 55</vt:lpstr>
      <vt:lpstr>سپاس از توجه تان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epigenetic</dc:title>
  <dc:creator>RMB</dc:creator>
  <cp:lastModifiedBy>Magazine1</cp:lastModifiedBy>
  <cp:revision>144</cp:revision>
  <dcterms:created xsi:type="dcterms:W3CDTF">2018-06-12T06:56:36Z</dcterms:created>
  <dcterms:modified xsi:type="dcterms:W3CDTF">2018-07-08T04:53:07Z</dcterms:modified>
</cp:coreProperties>
</file>